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g"/>
  <Default Extension="png" ContentType="image/png"/>
  <Default Extension="bmp" ContentType="image/bmp"/>
  <Default Extension="gif" ContentType="image/gif"/>
  <Default Extension="tif" ContentType="image/tif"/>
  <Default Extension="pdf" ContentType="application/pdf"/>
  <Default Extension="mov" ContentType="application/movie"/>
  <Default Extension="vml" ContentType="application/vnd.openxmlformats-officedocument.vmlDrawing"/>
  <Default Extension="xlsx" ContentType="application/vnd.openxmlformats-officedocument.spreadsheetml.sheet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commentAuthors.xml" ContentType="application/vnd.openxmlformats-officedocument.presentationml.commentAuthors+xml"/>
  <Override PartName="/ppt/tableStyles.xml" ContentType="application/vnd.openxmlformats-officedocument.presentationml.tableStyl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notesMasters/notesMaster1.xml" ContentType="application/vnd.openxmlformats-officedocument.presentationml.notes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media/image1.jpeg" ContentType="image/jpe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media/image2.jpeg" ContentType="image/jpeg"/>
  <Override PartName="/ppt/theme/theme2.xml" ContentType="application/vnd.openxmlformats-officedocument.theme+xml"/>
</Types>
</file>

<file path=_rels/.rels><?xml version="1.0" encoding="UTF-8" standalone="yes"?>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5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  <p:sldId id="268" r:id="rId20"/>
    <p:sldId id="269" r:id="rId21"/>
    <p:sldId id="270" r:id="rId22"/>
    <p:sldId id="271" r:id="rId23"/>
    <p:sldId id="272" r:id="rId24"/>
  </p:sldIdLst>
  <p:sldSz cx="13004800" cy="9753600"/>
  <p:notesSz cx="6858000" cy="9144000"/>
  <p:defaultTextStyle>
    <a:lvl1pPr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1pPr>
    <a:lvl2pPr indent="228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2pPr>
    <a:lvl3pPr indent="457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3pPr>
    <a:lvl4pPr indent="685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4pPr>
    <a:lvl5pPr indent="9144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5pPr>
    <a:lvl6pPr indent="11430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6pPr>
    <a:lvl7pPr indent="13716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7pPr>
    <a:lvl8pPr indent="16002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8pPr>
    <a:lvl9pPr indent="1828800" algn="ctr" defTabSz="457200">
      <a:defRPr sz="4200">
        <a:solidFill>
          <a:srgbClr val="FFFFFF"/>
        </a:solidFill>
        <a:latin typeface="+mn-lt"/>
        <a:ea typeface="+mn-ea"/>
        <a:cs typeface="+mn-cs"/>
        <a:sym typeface="Chalkduster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/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0"/>
</p:presentationPr>
</file>

<file path=ppt/tableStyles.xml><?xml version="1.0" encoding="utf-8"?>
<a:tblStyleLst xmlns:a="http://schemas.openxmlformats.org/drawingml/2006/main" xmlns:r="http://schemas.openxmlformats.org/officeDocument/2006/relationships" def="{5940675A-B579-460E-94D1-54222C63F5DA}">
  <a:tblStyle styleId="{4C3C2611-4C71-4FC5-86AE-919BDF0F9419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000000">
              <a:alpha val="2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879BBB"/>
          </a:solidFill>
        </a:fill>
      </a:tcStyle>
    </a:firstRow>
  </a:tblStyle>
  <a:tblStyle styleId="{C7B018BB-80A7-4F77-B60F-C8B233D01FF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FFFFFF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4B13F">
              <a:alpha val="9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882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0078BC"/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left>
          <a:right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bottom>
          <a:insideH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H>
          <a:insideV>
            <a:ln w="25400" cap="flat">
              <a:solidFill>
                <a:srgbClr val="FFFFFF">
                  <a:alpha val="75000"/>
                </a:srgbClr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454545">
              <a:alpha val="41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282A2F"/>
        </a:fontRef>
        <a:srgbClr val="282A2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>
                  <a:alpha val="75000"/>
                </a:srgbClr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BD5C">
              <a:alpha val="82000"/>
            </a:srgbClr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254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B285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25400" cap="flat">
              <a:solidFill>
                <a:srgbClr val="CBCBCB"/>
              </a:solidFill>
              <a:prstDash val="solid"/>
              <a:miter lim="400000"/>
            </a:ln>
          </a:top>
          <a:bottom>
            <a:ln w="127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9487B7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CBCBCB"/>
              </a:solidFill>
              <a:prstDash val="solid"/>
              <a:miter lim="400000"/>
            </a:ln>
          </a:left>
          <a:right>
            <a:ln w="12700" cap="flat">
              <a:solidFill>
                <a:srgbClr val="CBCBCB"/>
              </a:solidFill>
              <a:prstDash val="solid"/>
              <a:miter lim="400000"/>
            </a:ln>
          </a:right>
          <a:top>
            <a:ln w="12700" cap="flat">
              <a:solidFill>
                <a:srgbClr val="CBCBCB"/>
              </a:solidFill>
              <a:prstDash val="solid"/>
              <a:miter lim="400000"/>
            </a:ln>
          </a:top>
          <a:bottom>
            <a:ln w="25400" cap="flat">
              <a:solidFill>
                <a:srgbClr val="CBCBCB"/>
              </a:solidFill>
              <a:prstDash val="solid"/>
              <a:miter lim="400000"/>
            </a:ln>
          </a:bottom>
          <a:insideH>
            <a:ln w="12700" cap="flat">
              <a:solidFill>
                <a:srgbClr val="CBCBCB"/>
              </a:solidFill>
              <a:prstDash val="solid"/>
              <a:miter lim="400000"/>
            </a:ln>
          </a:insideH>
          <a:insideV>
            <a:ln w="12700" cap="flat">
              <a:solidFill>
                <a:srgbClr val="CBCBCB"/>
              </a:solidFill>
              <a:prstDash val="solid"/>
              <a:miter lim="400000"/>
            </a:ln>
          </a:insideV>
        </a:tcBdr>
        <a:fill>
          <a:solidFill>
            <a:srgbClr val="7A8DB2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DEDEDF">
              <a:alpha val="19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254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top>
          <a:bottom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444C55">
              <a:alpha val="50000"/>
            </a:srgbClr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left>
          <a:right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>
                  <a:alpha val="50000"/>
                </a:srgbClr>
              </a:solidFill>
              <a:prstDash val="solid"/>
              <a:miter lim="400000"/>
            </a:ln>
          </a:insideV>
        </a:tcBdr>
        <a:fill>
          <a:solidFill>
            <a:srgbClr val="33373B">
              <a:alpha val="50000"/>
            </a:srgbClr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FFFFFF"/>
        </a:fontRef>
        <a:srgbClr val="FFFFFF"/>
      </a:tcTxStyle>
      <a:tcStyle>
        <a:tcBdr>
          <a:lef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left>
          <a:right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right>
          <a:top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top>
          <a:bottom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bottom>
          <a:insideH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H>
          <a:insideV>
            <a:ln w="25400" cap="rnd">
              <a:solidFill>
                <a:srgbClr val="FFFFFF"/>
              </a:solidFill>
              <a:custDash>
                <a:ds d="100000" sp="200000"/>
              </a:custDash>
              <a:miter lim="400000"/>
            </a:ln>
          </a:insideV>
        </a:tcBdr>
        <a:fill>
          <a:noFill/>
        </a:fill>
      </a:tcStyle>
    </a:wholeTbl>
    <a:band2H>
      <a:tcTxStyle b="def" i="def"/>
      <a:tcStyle>
        <a:tcBdr/>
        <a:fill>
          <a:solidFill>
            <a:srgbClr val="FFFFFF">
              <a:alpha val="15000"/>
            </a:srgbClr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254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254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1"/>
</file>

<file path=ppt/_rels/presentation.xml.rels><?xml version="1.0" encoding="UTF-8" standalone="yes"?><Relationships xmlns="http://schemas.openxmlformats.org/package/2006/relationships"><Relationship Id="rId1" Type="http://schemas.openxmlformats.org/officeDocument/2006/relationships/presProps" Target="presProps.xml"/><Relationship Id="rId2" Type="http://schemas.openxmlformats.org/officeDocument/2006/relationships/viewProps" Target="viewProps.xml"/><Relationship Id="rId3" Type="http://schemas.openxmlformats.org/officeDocument/2006/relationships/commentAuthors" Target="commentAuthors.xml"/><Relationship Id="rId4" Type="http://schemas.openxmlformats.org/officeDocument/2006/relationships/tableStyles" Target="tableStyles.xml"/><Relationship Id="rId5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Relationship Id="rId9" Type="http://schemas.openxmlformats.org/officeDocument/2006/relationships/slide" Target="slides/slide2.xml"/><Relationship Id="rId10" Type="http://schemas.openxmlformats.org/officeDocument/2006/relationships/slide" Target="slides/slide3.xml"/><Relationship Id="rId11" Type="http://schemas.openxmlformats.org/officeDocument/2006/relationships/slide" Target="slides/slide4.xml"/><Relationship Id="rId12" Type="http://schemas.openxmlformats.org/officeDocument/2006/relationships/slide" Target="slides/slide5.xml"/><Relationship Id="rId13" Type="http://schemas.openxmlformats.org/officeDocument/2006/relationships/slide" Target="slides/slide6.xml"/><Relationship Id="rId14" Type="http://schemas.openxmlformats.org/officeDocument/2006/relationships/slide" Target="slides/slide7.xml"/><Relationship Id="rId15" Type="http://schemas.openxmlformats.org/officeDocument/2006/relationships/slide" Target="slides/slide8.xml"/><Relationship Id="rId16" Type="http://schemas.openxmlformats.org/officeDocument/2006/relationships/slide" Target="slides/slide9.xml"/><Relationship Id="rId17" Type="http://schemas.openxmlformats.org/officeDocument/2006/relationships/slide" Target="slides/slide10.xml"/><Relationship Id="rId18" Type="http://schemas.openxmlformats.org/officeDocument/2006/relationships/slide" Target="slides/slide11.xml"/><Relationship Id="rId19" Type="http://schemas.openxmlformats.org/officeDocument/2006/relationships/slide" Target="slides/slide12.xml"/><Relationship Id="rId20" Type="http://schemas.openxmlformats.org/officeDocument/2006/relationships/slide" Target="slides/slide13.xml"/><Relationship Id="rId21" Type="http://schemas.openxmlformats.org/officeDocument/2006/relationships/slide" Target="slides/slide14.xml"/><Relationship Id="rId22" Type="http://schemas.openxmlformats.org/officeDocument/2006/relationships/slide" Target="slides/slide15.xml"/><Relationship Id="rId23" Type="http://schemas.openxmlformats.org/officeDocument/2006/relationships/slide" Target="slides/slide16.xml"/><Relationship Id="rId24" Type="http://schemas.openxmlformats.org/officeDocument/2006/relationships/slide" Target="slides/slide17.xml"/></Relationships>

</file>

<file path=ppt/notesMasters/_rels/notes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2.xml"/></Relationships>
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Shape 29"/>
          <p:cNvSpPr/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  <p:sp>
        <p:nvSpPr>
          <p:cNvPr id="30" name="Shape 30"/>
          <p:cNvSpPr/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slideLayouts/_rels/slideLayout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0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1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1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6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7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8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image" Target="../media/image1.png"/></Relationships>

</file>

<file path=ppt/slideLayouts/_rels/slideLayout9.xml.rels><?xml version="1.0" encoding="UTF-8" standalone="yes"?>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hape 5"/>
          <p:cNvSpPr/>
          <p:nvPr>
            <p:ph type="title"/>
          </p:nvPr>
        </p:nvSpPr>
        <p:spPr>
          <a:xfrm>
            <a:off x="1270000" y="2616200"/>
            <a:ext cx="10464800" cy="2540000"/>
          </a:xfrm>
          <a:prstGeom prst="rect">
            <a:avLst/>
          </a:prstGeom>
        </p:spPr>
        <p:txBody>
          <a:bodyPr anchor="b"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6" name="Shape 6"/>
          <p:cNvSpPr/>
          <p:nvPr>
            <p:ph type="body" idx="1"/>
          </p:nvPr>
        </p:nvSpPr>
        <p:spPr>
          <a:xfrm>
            <a:off x="1270000" y="5207000"/>
            <a:ext cx="10464800" cy="1663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hape 8"/>
          <p:cNvSpPr/>
          <p:nvPr>
            <p:ph type="title"/>
          </p:nvPr>
        </p:nvSpPr>
        <p:spPr>
          <a:xfrm>
            <a:off x="1181100" y="6794500"/>
            <a:ext cx="10642600" cy="15113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9" name="Shape 9"/>
          <p:cNvSpPr/>
          <p:nvPr>
            <p:ph type="body" idx="1"/>
          </p:nvPr>
        </p:nvSpPr>
        <p:spPr>
          <a:xfrm>
            <a:off x="1181100" y="8382000"/>
            <a:ext cx="10642600" cy="9398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Cent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hape 11"/>
          <p:cNvSpPr/>
          <p:nvPr>
            <p:ph type="title"/>
          </p:nvPr>
        </p:nvSpPr>
        <p:spPr>
          <a:xfrm>
            <a:off x="1270000" y="3606800"/>
            <a:ext cx="10464800" cy="2540000"/>
          </a:xfrm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/>
          <p:nvPr>
            <p:ph type="title"/>
          </p:nvPr>
        </p:nvSpPr>
        <p:spPr>
          <a:xfrm>
            <a:off x="609600" y="1155700"/>
            <a:ext cx="5994400" cy="3568700"/>
          </a:xfrm>
          <a:prstGeom prst="rect">
            <a:avLst/>
          </a:prstGeom>
        </p:spPr>
        <p:txBody>
          <a:bodyPr anchor="b"/>
          <a:lstStyle>
            <a:lvl1pPr>
              <a:defRPr sz="5800"/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58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4" name="Shape 14"/>
          <p:cNvSpPr/>
          <p:nvPr>
            <p:ph type="body" idx="1"/>
          </p:nvPr>
        </p:nvSpPr>
        <p:spPr>
          <a:xfrm>
            <a:off x="609600" y="4762500"/>
            <a:ext cx="5994400" cy="3568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</a:lvl1pPr>
            <a:lvl2pPr marL="0" indent="228600" algn="ctr">
              <a:spcBef>
                <a:spcPts val="0"/>
              </a:spcBef>
              <a:buSzTx/>
              <a:buNone/>
            </a:lvl2pPr>
            <a:lvl3pPr marL="0" indent="457200" algn="ctr">
              <a:spcBef>
                <a:spcPts val="0"/>
              </a:spcBef>
              <a:buSzTx/>
              <a:buNone/>
            </a:lvl3pPr>
            <a:lvl4pPr marL="0" indent="685800" algn="ctr">
              <a:spcBef>
                <a:spcPts val="0"/>
              </a:spcBef>
              <a:buSzTx/>
              <a:buNone/>
            </a:lvl4pPr>
            <a:lvl5pPr marL="0" indent="914400" algn="ctr">
              <a:spcBef>
                <a:spcPts val="0"/>
              </a:spcBef>
              <a:buSzTx/>
              <a:buNone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</p:spTree>
  </p:cSld>
  <p:clrMapOvr>
    <a:masterClrMapping/>
  </p:clrMapOvr>
  <p:transition spd="med" advClick="1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hape 18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19" name="Shape 19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hape 21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22" name="Shape 22"/>
          <p:cNvSpPr/>
          <p:nvPr>
            <p:ph type="body" idx="1"/>
          </p:nvPr>
        </p:nvSpPr>
        <p:spPr>
          <a:xfrm>
            <a:off x="1270000" y="2946400"/>
            <a:ext cx="5270500" cy="6096000"/>
          </a:xfrm>
          <a:prstGeom prst="rect">
            <a:avLst/>
          </a:prstGeom>
        </p:spPr>
        <p:txBody>
          <a:bodyPr/>
          <a:lstStyle>
            <a:lvl1pPr marL="4826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1pPr>
            <a:lvl2pPr marL="9652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2pPr>
            <a:lvl3pPr marL="14478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3pPr>
            <a:lvl4pPr marL="19304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4pPr>
            <a:lvl5pPr marL="2413000" indent="-482600">
              <a:spcBef>
                <a:spcPts val="3200"/>
              </a:spcBef>
              <a:buFont typeface="Gill Sans"/>
              <a:buBlip>
                <a:blip r:embed="rId2"/>
              </a:buBlip>
              <a:defRPr sz="3200"/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One</a:t>
            </a:r>
            <a:endParaRPr sz="32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Two</a:t>
            </a:r>
            <a:endParaRPr sz="32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Three</a:t>
            </a:r>
            <a:endParaRPr sz="32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Four</a:t>
            </a:r>
            <a:endParaRPr sz="32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2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Shape 24"/>
          <p:cNvSpPr/>
          <p:nvPr>
            <p:ph type="body" idx="1"/>
          </p:nvPr>
        </p:nvSpPr>
        <p:spPr>
          <a:xfrm>
            <a:off x="1270000" y="1066800"/>
            <a:ext cx="10464800" cy="7620000"/>
          </a:xfrm>
          <a:prstGeom prst="rect">
            <a:avLst/>
          </a:prstGeom>
        </p:spPr>
        <p:txBody>
          <a:bodyPr/>
          <a:lstStyle>
            <a:lvl1pPr>
              <a:buBlip>
                <a:blip r:embed="rId2"/>
              </a:buBlip>
            </a:lvl1pPr>
            <a:lvl2pPr>
              <a:buBlip>
                <a:blip r:embed="rId2"/>
              </a:buBlip>
            </a:lvl2pPr>
            <a:lvl3pPr>
              <a:buBlip>
                <a:blip r:embed="rId2"/>
              </a:buBlip>
            </a:lvl3pPr>
            <a:lvl4pPr>
              <a:buBlip>
                <a:blip r:embed="rId2"/>
              </a:buBlip>
            </a:lvl4pPr>
            <a:lvl5pPr>
              <a:buBlip>
                <a:blip r:embed="rId2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Ovr>
    <a:masterClrMapping/>
  </p:clrMapOvr>
  <p:transition spd="med" advClick="1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 showMasterSp="1" showMasterPhAnim="1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 spd="med" advClick="1"/>
</p:sldLayout>
</file>

<file path=ppt/slideMasters/_rels/slideMaster1.xml.rels><?xml version="1.0" encoding="UTF-8" standalone="yes"?>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jpeg"/><Relationship Id="rId3" Type="http://schemas.openxmlformats.org/officeDocument/2006/relationships/image" Target="../media/image1.png"/><Relationship Id="rId4" Type="http://schemas.openxmlformats.org/officeDocument/2006/relationships/slideLayout" Target="../slideLayouts/slideLayout1.xml"/><Relationship Id="rId5" Type="http://schemas.openxmlformats.org/officeDocument/2006/relationships/slideLayout" Target="../slideLayouts/slideLayout2.xml"/><Relationship Id="rId6" Type="http://schemas.openxmlformats.org/officeDocument/2006/relationships/slideLayout" Target="../slideLayouts/slideLayout3.xml"/><Relationship Id="rId7" Type="http://schemas.openxmlformats.org/officeDocument/2006/relationships/slideLayout" Target="../slideLayouts/slideLayout4.xml"/><Relationship Id="rId8" Type="http://schemas.openxmlformats.org/officeDocument/2006/relationships/slideLayout" Target="../slideLayouts/slideLayout5.xml"/><Relationship Id="rId9" Type="http://schemas.openxmlformats.org/officeDocument/2006/relationships/slideLayout" Target="../slideLayouts/slideLayout6.xml"/><Relationship Id="rId10" Type="http://schemas.openxmlformats.org/officeDocument/2006/relationships/slideLayout" Target="../slideLayouts/slideLayout7.xml"/><Relationship Id="rId11" Type="http://schemas.openxmlformats.org/officeDocument/2006/relationships/slideLayout" Target="../slideLayouts/slideLayout8.xml"/><Relationship Id="rId12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0.xml"/><Relationship Id="rId14" Type="http://schemas.openxmlformats.org/officeDocument/2006/relationships/slideLayout" Target="../slideLayouts/slideLayout11.xml"/><Relationship Id="rId15" Type="http://schemas.openxmlformats.org/officeDocument/2006/relationships/slideLayout" Target="../slideLayouts/slideLayout12.xml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rotWithShape="1">
          <a:blip r:embed="rId2"/>
          <a:srcRect l="0" t="0" r="0" b="0"/>
          <a:stretch>
            <a:fillRect/>
          </a:stretch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2"/>
          <p:cNvSpPr/>
          <p:nvPr>
            <p:ph type="title"/>
          </p:nvPr>
        </p:nvSpPr>
        <p:spPr>
          <a:xfrm>
            <a:off x="1270000" y="203200"/>
            <a:ext cx="10464800" cy="2540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Title Text</a:t>
            </a:r>
          </a:p>
        </p:txBody>
      </p:sp>
      <p:sp>
        <p:nvSpPr>
          <p:cNvPr id="3" name="Shape 3"/>
          <p:cNvSpPr/>
          <p:nvPr>
            <p:ph type="body" idx="1"/>
          </p:nvPr>
        </p:nvSpPr>
        <p:spPr>
          <a:xfrm>
            <a:off x="1270000" y="2768600"/>
            <a:ext cx="10464800" cy="5740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val="1"/>
            </a:ext>
          </a:extLst>
        </p:spPr>
        <p:txBody>
          <a:bodyPr lIns="0" tIns="0" rIns="0" bIns="0" anchor="ctr">
            <a:normAutofit fontScale="100000" lnSpcReduction="0"/>
          </a:bodyPr>
          <a:lstStyle>
            <a:lvl1pPr>
              <a:buBlip>
                <a:blip r:embed="rId3"/>
              </a:buBlip>
            </a:lvl1pPr>
            <a:lvl2pPr>
              <a:buBlip>
                <a:blip r:embed="rId3"/>
              </a:buBlip>
            </a:lvl2pPr>
            <a:lvl3pPr>
              <a:buBlip>
                <a:blip r:embed="rId3"/>
              </a:buBlip>
            </a:lvl3pPr>
            <a:lvl4pPr>
              <a:buBlip>
                <a:blip r:embed="rId3"/>
              </a:buBlip>
            </a:lvl4pPr>
            <a:lvl5pPr>
              <a:buBlip>
                <a:blip r:embed="rId3"/>
              </a:buBlip>
            </a:lvl5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One</a:t>
            </a:r>
            <a:endParaRPr sz="3600">
              <a:solidFill>
                <a:srgbClr val="FFFFFF"/>
              </a:solidFill>
            </a:endParaRPr>
          </a:p>
          <a:p>
            <a:pPr lvl="1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Two</a:t>
            </a:r>
            <a:endParaRPr sz="3600">
              <a:solidFill>
                <a:srgbClr val="FFFFFF"/>
              </a:solidFill>
            </a:endParaRPr>
          </a:p>
          <a:p>
            <a:pPr lvl="2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Three</a:t>
            </a:r>
            <a:endParaRPr sz="3600">
              <a:solidFill>
                <a:srgbClr val="FFFFFF"/>
              </a:solidFill>
            </a:endParaRPr>
          </a:p>
          <a:p>
            <a:pPr lvl="3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Four</a:t>
            </a:r>
            <a:endParaRPr sz="3600">
              <a:solidFill>
                <a:srgbClr val="FFFFFF"/>
              </a:solidFill>
            </a:endParaRPr>
          </a:p>
          <a:p>
            <a:pPr lvl="4">
              <a:defRPr sz="1800">
                <a:solidFill>
                  <a:srgbClr val="000000"/>
                </a:solidFill>
              </a:defRPr>
            </a:pPr>
            <a:r>
              <a:rPr sz="3600">
                <a:solidFill>
                  <a:srgbClr val="FFFFFF"/>
                </a:solidFill>
              </a:rPr>
              <a:t>Body Level Five</a:t>
            </a:r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4"/>
    <p:sldLayoutId id="2147483650" r:id="rId5"/>
    <p:sldLayoutId id="2147483651" r:id="rId6"/>
    <p:sldLayoutId id="2147483652" r:id="rId7"/>
    <p:sldLayoutId id="2147483653" r:id="rId8"/>
    <p:sldLayoutId id="2147483654" r:id="rId9"/>
    <p:sldLayoutId id="2147483655" r:id="rId10"/>
    <p:sldLayoutId id="2147483656" r:id="rId11"/>
    <p:sldLayoutId id="2147483657" r:id="rId12"/>
    <p:sldLayoutId id="2147483658" r:id="rId13"/>
    <p:sldLayoutId id="2147483659" r:id="rId14"/>
    <p:sldLayoutId id="2147483660" r:id="rId15"/>
  </p:sldLayoutIdLst>
  <p:transition spd="med" advClick="1"/>
  <p:txStyles>
    <p:titleStyle>
      <a:lvl1pPr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 sz="72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titleStyle>
    <p:bodyStyle>
      <a:lvl1pPr marL="571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1pPr>
      <a:lvl2pPr marL="1143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2pPr>
      <a:lvl3pPr marL="1714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3pPr>
      <a:lvl4pPr marL="2286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4pPr>
      <a:lvl5pPr marL="2857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5pPr>
      <a:lvl6pPr marL="3429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6pPr>
      <a:lvl7pPr marL="4000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7pPr>
      <a:lvl8pPr marL="45720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8pPr>
      <a:lvl9pPr marL="5143500" indent="-571500" defTabSz="457200">
        <a:spcBef>
          <a:spcPts val="3600"/>
        </a:spcBef>
        <a:buSzPct val="43000"/>
        <a:buBlip>
          <a:blip r:embed="rId3"/>
        </a:buBlip>
        <a:defRPr sz="3600">
          <a:solidFill>
            <a:srgbClr val="FFFFFF"/>
          </a:solidFill>
          <a:latin typeface="+mn-lt"/>
          <a:ea typeface="+mn-ea"/>
          <a:cs typeface="+mn-cs"/>
          <a:sym typeface="Chalkduster"/>
        </a:defRPr>
      </a:lvl9pPr>
    </p:bodyStyle>
    <p:otherStyle>
      <a:lvl1pPr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1pPr>
      <a:lvl2pPr indent="228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2pPr>
      <a:lvl3pPr indent="457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3pPr>
      <a:lvl4pPr indent="685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4pPr>
      <a:lvl5pPr indent="9144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5pPr>
      <a:lvl6pPr indent="11430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6pPr>
      <a:lvl7pPr indent="13716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7pPr>
      <a:lvl8pPr indent="16002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8pPr>
      <a:lvl9pPr indent="1828800" algn="ctr" defTabSz="457200">
        <a:defRPr>
          <a:solidFill>
            <a:schemeClr val="tx1"/>
          </a:solidFill>
          <a:latin typeface="+mn-lt"/>
          <a:ea typeface="+mn-ea"/>
          <a:cs typeface="+mn-cs"/>
          <a:sym typeface="Chalkduster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3.xml"/></Relationships>

</file>

<file path=ppt/slides/_rels/slide10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1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1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1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2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3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4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5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/Relationships>

</file>

<file path=ppt/slides/_rels/slide6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7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8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_rels/slide9.xml.rels><?xml version="1.0" encoding="UTF-8" standalone="yes"?><Relationships xmlns="http://schemas.openxmlformats.org/package/2006/relationships"><Relationship Id="rId1" Type="http://schemas.openxmlformats.org/officeDocument/2006/relationships/slideLayout" Target="../slideLayouts/slideLayout8.xml"/><Relationship Id="rId2" Type="http://schemas.openxmlformats.org/officeDocument/2006/relationships/image" Target="../media/image1.png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/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>
                <a:solidFill>
                  <a:srgbClr val="000000"/>
                </a:solidFill>
              </a:defRPr>
            </a:pPr>
            <a:r>
              <a:rPr sz="7200">
                <a:solidFill>
                  <a:srgbClr val="FFFFFF"/>
                </a:solidFill>
              </a:rPr>
              <a:t>I Beni</a:t>
            </a:r>
          </a:p>
        </p:txBody>
      </p:sp>
    </p:spTree>
  </p:cSld>
  <p:clrMapOvr>
    <a:masterClrMapping/>
  </p:clrMapOvr>
  <p:transition spd="med" advClick="1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Shape 50"/>
          <p:cNvSpPr/>
          <p:nvPr>
            <p:ph type="body" idx="1"/>
          </p:nvPr>
        </p:nvSpPr>
        <p:spPr>
          <a:xfrm>
            <a:off x="303113" y="339179"/>
            <a:ext cx="12398574" cy="9075242"/>
          </a:xfrm>
          <a:prstGeom prst="rect">
            <a:avLst/>
          </a:prstGeom>
        </p:spPr>
        <p:txBody>
          <a:bodyPr/>
          <a:lstStyle/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066">
                <a:solidFill>
                  <a:srgbClr val="FFFFFF"/>
                </a:solidFill>
              </a:rPr>
              <a:t>Cose consumabili e cose inconsumabili </a:t>
            </a:r>
            <a:endParaRPr sz="4066">
              <a:solidFill>
                <a:srgbClr val="FFFFFF"/>
              </a:solidFill>
            </a:endParaRPr>
          </a:p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Cose “consumabili” : «cose delle quali non si può far uso senza consumarle» (art. 750/2): energie, denaro</a:t>
            </a:r>
            <a:endParaRPr sz="2988">
              <a:solidFill>
                <a:srgbClr val="FFFFFF"/>
              </a:solidFill>
            </a:endParaRPr>
          </a:p>
          <a:p>
            <a:pPr lvl="1" marL="94868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diritto di ︎godimento ⇄ diritto di proprietà</a:t>
            </a:r>
            <a:br>
              <a:rPr sz="2988">
                <a:solidFill>
                  <a:srgbClr val="FFFFFF"/>
                </a:solidFill>
              </a:rPr>
            </a:br>
            <a:r>
              <a:rPr sz="2988">
                <a:solidFill>
                  <a:srgbClr val="FFFFFF"/>
                </a:solidFill>
              </a:rPr>
              <a:t>• solo il diritto di proprietà autorizza l’uso e il consumo </a:t>
            </a:r>
            <a:endParaRPr sz="2988">
              <a:solidFill>
                <a:srgbClr val="FFFFFF"/>
              </a:solidFill>
            </a:endParaRPr>
          </a:p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Cose “inconsumabili”: beni suscettibili di uso continuativo o ripetuto, senza perdita della struttura originaria e senza modificazione della funzione economica : BI, macchine</a:t>
            </a:r>
            <a:endParaRPr sz="2988">
              <a:solidFill>
                <a:srgbClr val="FFFFFF"/>
              </a:solidFill>
            </a:endParaRPr>
          </a:p>
          <a:p>
            <a:pPr lvl="2" marL="142303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Diritto di proprietà ⧣ diritto (temporaneo) di godimento </a:t>
            </a:r>
          </a:p>
        </p:txBody>
      </p:sp>
    </p:spTree>
  </p:cSld>
  <p:clrMapOvr>
    <a:masterClrMapping/>
  </p:clrMapOvr>
  <p:transition spd="med" advClick="1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Shape 52"/>
          <p:cNvSpPr/>
          <p:nvPr>
            <p:ph type="body" idx="1"/>
          </p:nvPr>
        </p:nvSpPr>
        <p:spPr>
          <a:xfrm>
            <a:off x="497582" y="288825"/>
            <a:ext cx="12367122" cy="9175950"/>
          </a:xfrm>
          <a:prstGeom prst="rect">
            <a:avLst/>
          </a:prstGeom>
        </p:spPr>
        <p:txBody>
          <a:bodyPr/>
          <a:lstStyle/>
          <a:p>
            <a:pPr lvl="0" marL="0" indent="0" defTabSz="429768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Cose divisibili e cose indivisibili  </a:t>
            </a:r>
            <a:endParaRPr sz="3384">
              <a:solidFill>
                <a:srgbClr val="FFFFFF"/>
              </a:solidFill>
            </a:endParaRPr>
          </a:p>
          <a:p>
            <a:pPr lvl="0" marL="537209" indent="-537209" defTabSz="429768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“divisibili”: beni frazionabili senza perdita di qualità strutturali o di destinazione eco. : denaro, appezzamento di terreno ecc. </a:t>
            </a:r>
            <a:endParaRPr sz="3384">
              <a:solidFill>
                <a:srgbClr val="FFFFFF"/>
              </a:solidFill>
            </a:endParaRPr>
          </a:p>
          <a:p>
            <a:pPr lvl="0" marL="537209" indent="-537209" defTabSz="429768">
              <a:spcBef>
                <a:spcPts val="33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“indivisibili”: beni che non sono (economicamente o materialmente) divisibili: monolocale, macchina, quadro </a:t>
            </a:r>
            <a:endParaRPr sz="3384">
              <a:solidFill>
                <a:srgbClr val="FFFFFF"/>
              </a:solidFill>
            </a:endParaRPr>
          </a:p>
          <a:p>
            <a:pPr lvl="0" marL="0" indent="0" defTabSz="429768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		•  per legge: es. artt. 1117, 1119 </a:t>
            </a:r>
            <a:endParaRPr sz="3384">
              <a:solidFill>
                <a:srgbClr val="FFFFFF"/>
              </a:solidFill>
            </a:endParaRPr>
          </a:p>
          <a:p>
            <a:pPr lvl="0" marL="0" indent="0" defTabSz="429768">
              <a:spcBef>
                <a:spcPts val="33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384">
                <a:solidFill>
                  <a:srgbClr val="FFFFFF"/>
                </a:solidFill>
              </a:rPr>
              <a:t>		•  per volontà delle parti </a:t>
            </a:r>
            <a:br>
              <a:rPr sz="3384">
                <a:solidFill>
                  <a:srgbClr val="FFFFFF"/>
                </a:solidFill>
              </a:rPr>
            </a:br>
            <a:r>
              <a:rPr sz="3384">
                <a:solidFill>
                  <a:srgbClr val="FFFFFF"/>
                </a:solidFill>
              </a:rPr>
              <a:t>La distinzione rileva soprattutto nelle situazioni di comproprietà, ai fini della divisione </a:t>
            </a:r>
          </a:p>
        </p:txBody>
      </p:sp>
    </p:spTree>
  </p:cSld>
  <p:clrMapOvr>
    <a:masterClrMapping/>
  </p:clrMapOvr>
  <p:transition spd="med" advClick="1"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/>
          <p:nvPr>
            <p:ph type="body" idx="1"/>
          </p:nvPr>
        </p:nvSpPr>
        <p:spPr>
          <a:xfrm>
            <a:off x="508000" y="284956"/>
            <a:ext cx="12248853" cy="9183688"/>
          </a:xfrm>
          <a:prstGeom prst="rect">
            <a:avLst/>
          </a:prstGeom>
        </p:spPr>
        <p:txBody>
          <a:bodyPr/>
          <a:lstStyle/>
          <a:p>
            <a:pPr lvl="0" marL="0" indent="0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128">
                <a:solidFill>
                  <a:srgbClr val="FFFFFF"/>
                </a:solidFill>
              </a:rPr>
              <a:t>I beni pubblici: L III, T I, C II (822 ss.) </a:t>
            </a:r>
            <a:endParaRPr sz="4128">
              <a:solidFill>
                <a:srgbClr val="FFFFFF"/>
              </a:solidFill>
            </a:endParaRPr>
          </a:p>
          <a:p>
            <a:pPr lvl="0" marL="0" indent="0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Art. 42 Cost.: la proprietà è «pubblica o privata» </a:t>
            </a:r>
            <a:endParaRPr sz="3096">
              <a:solidFill>
                <a:srgbClr val="FFFFFF"/>
              </a:solidFill>
            </a:endParaRPr>
          </a:p>
          <a:p>
            <a:pPr lvl="0" marL="0" indent="0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Beni Pubblici </a:t>
            </a:r>
            <a:endParaRPr sz="3096">
              <a:solidFill>
                <a:srgbClr val="FFFFFF"/>
              </a:solidFill>
            </a:endParaRPr>
          </a:p>
          <a:p>
            <a:pPr lvl="2" marL="0" indent="393192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• Demaniali (822-823) </a:t>
            </a:r>
            <a:endParaRPr sz="3096">
              <a:solidFill>
                <a:srgbClr val="FFFFFF"/>
              </a:solidFill>
            </a:endParaRPr>
          </a:p>
          <a:p>
            <a:pPr lvl="2" marL="0" indent="393192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inalienabili: non possono essere oggetto di diritti di terzi, se non nei limiti e nei modi determinati dalle leggi (es.: concessione amministrativa) </a:t>
            </a:r>
            <a:endParaRPr sz="3096">
              <a:solidFill>
                <a:srgbClr val="FFFFFF"/>
              </a:solidFill>
            </a:endParaRPr>
          </a:p>
          <a:p>
            <a:pPr lvl="3" marL="0" indent="589788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• Demanio necessario: proprietà pubblica esclusiva : 822/2 </a:t>
            </a:r>
            <a:endParaRPr sz="3096">
              <a:solidFill>
                <a:srgbClr val="FFFFFF"/>
              </a:solidFill>
            </a:endParaRPr>
          </a:p>
          <a:p>
            <a:pPr lvl="3" marL="0" indent="589788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• Demanio eventuale: 823/3 </a:t>
            </a:r>
          </a:p>
        </p:txBody>
      </p:sp>
    </p:spTree>
  </p:cSld>
  <p:clrMapOvr>
    <a:masterClrMapping/>
  </p:clrMapOvr>
  <p:transition spd="med" advClick="1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Shape 56"/>
          <p:cNvSpPr/>
          <p:nvPr>
            <p:ph type="body" idx="1"/>
          </p:nvPr>
        </p:nvSpPr>
        <p:spPr>
          <a:xfrm>
            <a:off x="374401" y="381099"/>
            <a:ext cx="12363253" cy="8991402"/>
          </a:xfrm>
          <a:prstGeom prst="rect">
            <a:avLst/>
          </a:prstGeom>
        </p:spPr>
        <p:txBody>
          <a:bodyPr/>
          <a:lstStyle/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Beni pubblici non demaniali (art. 826 ss.) </a:t>
            </a:r>
            <a:endParaRPr sz="2592">
              <a:solidFill>
                <a:srgbClr val="FFFFFF"/>
              </a:solidFill>
            </a:endParaRPr>
          </a:p>
          <a:p>
            <a:pPr lvl="0" marL="0" indent="0" defTabSz="329184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Beni del patrimonio dello Stato </a:t>
            </a:r>
            <a:endParaRPr sz="2592">
              <a:solidFill>
                <a:srgbClr val="FFFFFF"/>
              </a:solidFill>
            </a:endParaRPr>
          </a:p>
          <a:p>
            <a:pPr lvl="0" marL="41148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Indisponibili (826/2): foreste, miniere, beni artistici, archeo., caserme ecc. </a:t>
            </a:r>
            <a:endParaRPr sz="2592">
              <a:solidFill>
                <a:srgbClr val="FFFFFF"/>
              </a:solidFill>
            </a:endParaRPr>
          </a:p>
          <a:p>
            <a:pPr lvl="3" marL="164592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Destinazione di pubblico interesse alla quale «non possono essere sottratti ... se non nei modi stabiliti dalle leggi che li riguardano» (828/2) </a:t>
            </a:r>
            <a:endParaRPr sz="2592">
              <a:solidFill>
                <a:srgbClr val="FFFFFF"/>
              </a:solidFill>
            </a:endParaRPr>
          </a:p>
          <a:p>
            <a:pPr lvl="3" marL="164592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possono essere alienati, senza pregiudizio della destinazione originaria</a:t>
            </a:r>
            <a:endParaRPr sz="2592">
              <a:solidFill>
                <a:srgbClr val="FFFFFF"/>
              </a:solidFill>
            </a:endParaRPr>
          </a:p>
          <a:p>
            <a:pPr lvl="0" marL="41148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Disponibili: categoria residuale, valgono le regole di diritto comune</a:t>
            </a:r>
            <a:endParaRPr sz="2592">
              <a:solidFill>
                <a:srgbClr val="FFFFFF"/>
              </a:solidFill>
            </a:endParaRPr>
          </a:p>
          <a:p>
            <a:pPr lvl="0" marL="41148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 Appartenenza pubblica come appartenenza di protezione</a:t>
            </a:r>
            <a:endParaRPr sz="2592">
              <a:solidFill>
                <a:srgbClr val="FFFFFF"/>
              </a:solidFill>
            </a:endParaRPr>
          </a:p>
          <a:p>
            <a:pPr lvl="1" marL="822960" indent="-411480" defTabSz="329184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592">
                <a:solidFill>
                  <a:srgbClr val="FFFFFF"/>
                </a:solidFill>
              </a:rPr>
              <a:t>costi di controllo e amministrazione </a:t>
            </a:r>
          </a:p>
        </p:txBody>
      </p:sp>
    </p:spTree>
  </p:cSld>
  <p:clrMapOvr>
    <a:masterClrMapping/>
  </p:clrMapOvr>
  <p:transition spd="med" advClick="1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Shape 58"/>
          <p:cNvSpPr/>
          <p:nvPr>
            <p:ph type="body" idx="1"/>
          </p:nvPr>
        </p:nvSpPr>
        <p:spPr>
          <a:xfrm>
            <a:off x="406400" y="409227"/>
            <a:ext cx="12192000" cy="8935146"/>
          </a:xfrm>
          <a:prstGeom prst="rect">
            <a:avLst/>
          </a:prstGeom>
        </p:spPr>
        <p:txBody>
          <a:bodyPr/>
          <a:lstStyle/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4599">
                <a:solidFill>
                  <a:srgbClr val="FFFFFF"/>
                </a:solidFill>
              </a:rPr>
              <a:t>Beni privati e beni comuni </a:t>
            </a:r>
            <a:endParaRPr sz="4599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Cosa succede quando una comunità ha accesso illimitato a una risorsa finita?  </a:t>
            </a:r>
            <a:endParaRPr sz="2268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Garrett Hardin, The Tragedy of the Commons, 1968 </a:t>
            </a:r>
            <a:endParaRPr sz="2268">
              <a:solidFill>
                <a:srgbClr val="FFFFFF"/>
              </a:solidFill>
            </a:endParaRPr>
          </a:p>
          <a:p>
            <a:pPr lvl="0" marL="0" indent="0" defTabSz="288036">
              <a:spcBef>
                <a:spcPts val="2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Collettive action problem</a:t>
            </a:r>
            <a:endParaRPr sz="2268">
              <a:solidFill>
                <a:srgbClr val="FFFFFF"/>
              </a:solidFill>
            </a:endParaRPr>
          </a:p>
          <a:p>
            <a:pPr lvl="0" marL="36004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la somma delle decisioni con cui ciascuno razionalmente persegue il proprio interesse si traduce in un livello sfruttamento della risorsa incompatibile con la sua conservazione </a:t>
            </a:r>
            <a:endParaRPr sz="2268">
              <a:solidFill>
                <a:srgbClr val="FFFFFF"/>
              </a:solidFill>
            </a:endParaRPr>
          </a:p>
          <a:p>
            <a:pPr lvl="1" marL="720090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le risorse comuni sono un lusso che le società moderne non si possono permettere. Tutte le risorse sono «beni» nel senso dell'art. 810: oggetto di appropriazione </a:t>
            </a:r>
            <a:endParaRPr sz="2268">
              <a:solidFill>
                <a:srgbClr val="FFFFFF"/>
              </a:solidFill>
            </a:endParaRPr>
          </a:p>
          <a:p>
            <a:pPr lvl="2" marL="1080135" indent="-360045" defTabSz="288036">
              <a:spcBef>
                <a:spcPts val="2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268">
                <a:solidFill>
                  <a:srgbClr val="FFFFFF"/>
                </a:solidFill>
              </a:rPr>
              <a:t>La proprietà privata è la soluzione più efficiente perché la possibilità di appropriarsi dei profitti che derivano dall'accesso esclusivo al bene induce il titolare del diritto a utilizzare il bene nel modo migliore. </a:t>
            </a:r>
          </a:p>
        </p:txBody>
      </p:sp>
    </p:spTree>
  </p:cSld>
  <p:clrMapOvr>
    <a:masterClrMapping/>
  </p:clrMapOvr>
  <p:transition spd="med" advClick="1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Shape 60"/>
          <p:cNvSpPr/>
          <p:nvPr>
            <p:ph type="body" idx="1"/>
          </p:nvPr>
        </p:nvSpPr>
        <p:spPr>
          <a:xfrm>
            <a:off x="533499" y="378420"/>
            <a:ext cx="12141697" cy="8996760"/>
          </a:xfrm>
          <a:prstGeom prst="rect">
            <a:avLst/>
          </a:prstGeom>
        </p:spPr>
        <p:txBody>
          <a:bodyPr/>
          <a:lstStyle/>
          <a:p>
            <a:pPr lvl="0" marL="0" indent="0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Segue: è vera tragedia?</a:t>
            </a:r>
            <a:endParaRPr sz="3096">
              <a:solidFill>
                <a:srgbClr val="FFFFFF"/>
              </a:solidFill>
            </a:endParaRPr>
          </a:p>
          <a:p>
            <a:pPr lvl="0" marL="0" indent="0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Il problema non è l'accesso comune alle risorse, ma la mancanza di istituzioni che incentivano la comunicazione e la cooperazione  </a:t>
            </a:r>
            <a:endParaRPr sz="3096">
              <a:solidFill>
                <a:srgbClr val="FFFFFF"/>
              </a:solidFill>
            </a:endParaRPr>
          </a:p>
          <a:p>
            <a:pPr lvl="0" marL="0" indent="0" defTabSz="393192">
              <a:spcBef>
                <a:spcPts val="3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		•  la proprietà privata non è l’unica possibile di assegnazione e utilizzazione delle risorse - è necessario </a:t>
            </a:r>
            <a:endParaRPr sz="3096">
              <a:solidFill>
                <a:srgbClr val="FFFFFF"/>
              </a:solidFill>
            </a:endParaRPr>
          </a:p>
          <a:p>
            <a:pPr lvl="2" marL="1474469" indent="-491490" defTabSz="393192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identificare le principali forme di allocazione delle utilità </a:t>
            </a:r>
            <a:endParaRPr sz="3096">
              <a:solidFill>
                <a:srgbClr val="FFFFFF"/>
              </a:solidFill>
            </a:endParaRPr>
          </a:p>
          <a:p>
            <a:pPr lvl="2" marL="1474469" indent="-491490" defTabSz="393192">
              <a:spcBef>
                <a:spcPts val="3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96">
                <a:solidFill>
                  <a:srgbClr val="FFFFFF"/>
                </a:solidFill>
              </a:rPr>
              <a:t> 	selezionare le forme di allocazione più efficienti in diversi contesti </a:t>
            </a:r>
            <a:br>
              <a:rPr sz="3096">
                <a:solidFill>
                  <a:srgbClr val="FFFFFF"/>
                </a:solidFill>
              </a:rPr>
            </a:br>
          </a:p>
        </p:txBody>
      </p:sp>
    </p:spTree>
  </p:cSld>
  <p:clrMapOvr>
    <a:masterClrMapping/>
  </p:clrMapOvr>
  <p:transition spd="med" advClick="1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Shape 62"/>
          <p:cNvSpPr/>
          <p:nvPr>
            <p:ph type="body" idx="1"/>
          </p:nvPr>
        </p:nvSpPr>
        <p:spPr>
          <a:xfrm>
            <a:off x="56702" y="341312"/>
            <a:ext cx="12891395" cy="9070976"/>
          </a:xfrm>
          <a:prstGeom prst="rect">
            <a:avLst/>
          </a:prstGeom>
        </p:spPr>
        <p:txBody>
          <a:bodyPr/>
          <a:lstStyle/>
          <a:p>
            <a:pPr lvl="0" marL="0" indent="0" defTabSz="320039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920">
                <a:solidFill>
                  <a:srgbClr val="FFFFFF"/>
                </a:solidFill>
              </a:rPr>
              <a:t>Commons - Proprietà privata  Anticommons</a:t>
            </a:r>
            <a:endParaRPr sz="3920">
              <a:solidFill>
                <a:srgbClr val="FFFFFF"/>
              </a:solidFill>
            </a:endParaRPr>
          </a:p>
          <a:p>
            <a:pPr lvl="0" marL="0" indent="0" defTabSz="320039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29">
                <a:solidFill>
                  <a:srgbClr val="FFFFFF"/>
                </a:solidFill>
              </a:rPr>
              <a:t>      </a:t>
            </a:r>
            <a:r>
              <a:rPr sz="2380">
                <a:solidFill>
                  <a:srgbClr val="FFFFFF"/>
                </a:solidFill>
              </a:rPr>
              <a:t>  accesso limitato   -  P. esclusiva   -  Escl. Limitata  -  Escl. totale</a:t>
            </a:r>
            <a:endParaRPr sz="2310">
              <a:solidFill>
                <a:srgbClr val="FFFFFF"/>
              </a:solidFill>
            </a:endParaRPr>
          </a:p>
          <a:p>
            <a:pPr lvl="2" marL="1166812" indent="-366712" defTabSz="320039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310">
                <a:solidFill>
                  <a:srgbClr val="FFFFFF"/>
                </a:solidFill>
              </a:rPr>
              <a:t>   </a:t>
            </a:r>
            <a:r>
              <a:rPr sz="3080">
                <a:solidFill>
                  <a:srgbClr val="FFFFFF"/>
                </a:solidFill>
              </a:rPr>
              <a:t>Commons: libero accesso ai beni comuni </a:t>
            </a:r>
            <a:endParaRPr sz="3080">
              <a:solidFill>
                <a:srgbClr val="FFFFFF"/>
              </a:solidFill>
            </a:endParaRPr>
          </a:p>
          <a:p>
            <a:pPr lvl="2" marL="1289050" indent="-488950" defTabSz="320039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80">
                <a:solidFill>
                  <a:srgbClr val="FFFFFF"/>
                </a:solidFill>
              </a:rPr>
              <a:t>  Proprietà privata = diritto di utilizzazione esclusiva, opponibile erga omnes</a:t>
            </a:r>
            <a:endParaRPr sz="3080">
              <a:solidFill>
                <a:srgbClr val="FFFFFF"/>
              </a:solidFill>
            </a:endParaRPr>
          </a:p>
          <a:p>
            <a:pPr lvl="2" marL="1289050" indent="-488950" defTabSz="320039">
              <a:spcBef>
                <a:spcPts val="25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080">
                <a:solidFill>
                  <a:srgbClr val="FFFFFF"/>
                </a:solidFill>
              </a:rPr>
              <a:t>Anticommons: tutti hanno accesso alla risorsa ma ciascuno può impedire agli altri  l’utilizzazione</a:t>
            </a:r>
            <a:endParaRPr sz="2590">
              <a:solidFill>
                <a:srgbClr val="FFFFFF"/>
              </a:solidFill>
            </a:endParaRPr>
          </a:p>
          <a:p>
            <a:pPr lvl="2" marL="0" indent="320039" defTabSz="320039">
              <a:spcBef>
                <a:spcPts val="25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29">
                <a:solidFill>
                  <a:srgbClr val="FFFFFF"/>
                </a:solidFill>
              </a:rPr>
              <a:t>•  </a:t>
            </a:r>
            <a:r>
              <a:rPr sz="2520">
                <a:solidFill>
                  <a:srgbClr val="FFFFFF"/>
                </a:solidFill>
              </a:rPr>
              <a:t>La proprietà confina con situazioni di accesso limitato e esclusione limitata: in entrambi i casi più persone usano la risorsa e si tratta di incentivare la cooperazione per prevenire fenomeni di sovra-utilizzazione o di sotto-utilizzazione.</a:t>
            </a:r>
          </a:p>
        </p:txBody>
      </p:sp>
    </p:spTree>
  </p:cSld>
  <p:clrMapOvr>
    <a:masterClrMapping/>
  </p:clrMapOvr>
  <p:transition spd="med" advClick="1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Shape 64"/>
          <p:cNvSpPr/>
          <p:nvPr>
            <p:ph type="body" idx="1"/>
          </p:nvPr>
        </p:nvSpPr>
        <p:spPr>
          <a:xfrm>
            <a:off x="462756" y="466228"/>
            <a:ext cx="12079288" cy="8821144"/>
          </a:xfrm>
          <a:prstGeom prst="rect">
            <a:avLst/>
          </a:prstGeom>
        </p:spPr>
        <p:txBody>
          <a:bodyPr/>
          <a:lstStyle/>
          <a:p>
            <a:pPr lvl="0" marL="0" indent="0" defTabSz="416052">
              <a:spcBef>
                <a:spcPts val="32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276">
                <a:solidFill>
                  <a:srgbClr val="FFFFFF"/>
                </a:solidFill>
              </a:rPr>
              <a:t>Quando è «efficiente» la proprietà privata? </a:t>
            </a:r>
            <a:endParaRPr sz="3276">
              <a:solidFill>
                <a:srgbClr val="FFFFFF"/>
              </a:solidFill>
            </a:endParaRPr>
          </a:p>
          <a:p>
            <a:pPr lvl="0" marL="520065" indent="-520065" defTabSz="416052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76">
                <a:solidFill>
                  <a:srgbClr val="FFFFFF"/>
                </a:solidFill>
              </a:rPr>
              <a:t>necessità di incentivare gli investimenti privati </a:t>
            </a:r>
            <a:endParaRPr sz="3276">
              <a:solidFill>
                <a:srgbClr val="FFFFFF"/>
              </a:solidFill>
            </a:endParaRPr>
          </a:p>
          <a:p>
            <a:pPr lvl="0" marL="520065" indent="-520065" defTabSz="416052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76">
                <a:solidFill>
                  <a:srgbClr val="FFFFFF"/>
                </a:solidFill>
              </a:rPr>
              <a:t>è possibile escludere altri soggetti a costi ragionevoli</a:t>
            </a:r>
            <a:endParaRPr sz="3276">
              <a:solidFill>
                <a:srgbClr val="FFFFFF"/>
              </a:solidFill>
            </a:endParaRPr>
          </a:p>
          <a:p>
            <a:pPr lvl="2" marL="1560195" indent="-520065" defTabSz="416052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76">
                <a:solidFill>
                  <a:srgbClr val="FFFFFF"/>
                </a:solidFill>
              </a:rPr>
              <a:t>stato della tecnica (es.: filo spinato, tecniche criptatura dei segnali per le tv via cavo, registri immobiliari) </a:t>
            </a:r>
            <a:endParaRPr sz="3276">
              <a:solidFill>
                <a:srgbClr val="FFFFFF"/>
              </a:solidFill>
            </a:endParaRPr>
          </a:p>
          <a:p>
            <a:pPr lvl="0" marL="520065" indent="-520065" defTabSz="416052">
              <a:spcBef>
                <a:spcPts val="32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3276">
                <a:solidFill>
                  <a:srgbClr val="FFFFFF"/>
                </a:solidFill>
              </a:rPr>
              <a:t> La proprietà privata non è un «diritto naturale» è una tecnica di regolazione, il cui buon uso dipende da fattori materiali, politici, sociali, tecnologici</a:t>
            </a:r>
          </a:p>
        </p:txBody>
      </p:sp>
    </p:spTree>
  </p:cSld>
  <p:clrMapOvr>
    <a:masterClrMapping/>
  </p:clrMapOvr>
  <p:transition spd="med" advClick="1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>
            <p:ph type="body" idx="1"/>
          </p:nvPr>
        </p:nvSpPr>
        <p:spPr>
          <a:xfrm>
            <a:off x="446732" y="1066800"/>
            <a:ext cx="12256047" cy="7620000"/>
          </a:xfrm>
          <a:prstGeom prst="rect">
            <a:avLst/>
          </a:prstGeom>
        </p:spPr>
        <p:txBody>
          <a:bodyPr/>
          <a:lstStyle/>
          <a:p>
            <a:pPr lvl="0" marL="0" indent="0" defTabSz="365760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I Beni (L III, T I Cod. civ.)</a:t>
            </a:r>
            <a:br>
              <a:rPr sz="2880">
                <a:solidFill>
                  <a:srgbClr val="FFFFFF"/>
                </a:solidFill>
              </a:rPr>
            </a:br>
            <a:r>
              <a:rPr sz="2880">
                <a:solidFill>
                  <a:srgbClr val="FFFFFF"/>
                </a:solidFill>
              </a:rPr>
              <a:t>Capo I : Dei beni in generale</a:t>
            </a:r>
            <a:endParaRPr sz="2880">
              <a:solidFill>
                <a:srgbClr val="FFFFFF"/>
              </a:solidFill>
            </a:endParaRPr>
          </a:p>
          <a:p>
            <a:pPr lvl="0" marL="4572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art. 810 c.c.: «Sono beni le COSE che possono formare oggetto di diritti»</a:t>
            </a:r>
            <a:endParaRPr sz="2880">
              <a:solidFill>
                <a:srgbClr val="FFFFFF"/>
              </a:solidFill>
            </a:endParaRPr>
          </a:p>
          <a:p>
            <a:pPr lvl="1" marL="9144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cfr. art. 2740: «Il debitore risponde dell'adempimento delle sue obbligazioni con tutti i suoi beni presenti e futuri»</a:t>
            </a:r>
            <a:endParaRPr sz="2880">
              <a:solidFill>
                <a:srgbClr val="FFFFFF"/>
              </a:solidFill>
            </a:endParaRPr>
          </a:p>
          <a:p>
            <a:pPr lvl="0" marL="4572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«x è oggetto di diritti» = «x è oggetto di appropriazione»  </a:t>
            </a:r>
            <a:endParaRPr sz="2880">
              <a:solidFill>
                <a:srgbClr val="FFFFFF"/>
              </a:solidFill>
            </a:endParaRPr>
          </a:p>
          <a:p>
            <a:pPr lvl="0" marL="4572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“bene” : appropriazione : scarsità </a:t>
            </a:r>
            <a:br>
              <a:rPr sz="2880">
                <a:solidFill>
                  <a:srgbClr val="FFFFFF"/>
                </a:solidFill>
              </a:rPr>
            </a:br>
            <a:r>
              <a:rPr sz="2880">
                <a:solidFill>
                  <a:srgbClr val="FFFFFF"/>
                </a:solidFill>
              </a:rPr>
              <a:t>cfr. art. 814 : energie </a:t>
            </a:r>
          </a:p>
        </p:txBody>
      </p:sp>
    </p:spTree>
  </p:cSld>
  <p:clrMapOvr>
    <a:masterClrMapping/>
  </p:clrMapOvr>
  <p:transition spd="med" advClick="1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Shape 36"/>
          <p:cNvSpPr/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 marL="0" indent="0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«Il diritto [romano] chiamava res le cose con le quali aveva a che fare: la res non era concepita né come Sache [entità del mondo esteriore] né come Gegenstand [oggetto di un diritto soggettivo, elemento di un patrimonio], ma più precisamente come «affare» (res in questo caso corrisponde al greco ta pragmata), come processo (res) che comporta qualificazione e valutazione della cosa oggetto della controversia (res de qua agitur). In prima battuta, la res del diritto romano appare come un valore legato a una qualificazione che opera in un processo»</a:t>
            </a:r>
            <a:endParaRPr sz="2807">
              <a:solidFill>
                <a:srgbClr val="FFFFFF"/>
              </a:solidFill>
            </a:endParaRPr>
          </a:p>
          <a:p>
            <a:pPr lvl="0" marL="0" indent="0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Yan Thomas, Il valore delle cose</a:t>
            </a:r>
          </a:p>
        </p:txBody>
      </p:sp>
    </p:spTree>
  </p:cSld>
  <p:clrMapOvr>
    <a:masterClrMapping/>
  </p:clrMapOvr>
  <p:transition spd="med" advClick="1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/>
          <p:nvPr>
            <p:ph type="body" idx="1"/>
          </p:nvPr>
        </p:nvSpPr>
        <p:spPr>
          <a:xfrm>
            <a:off x="434578" y="373409"/>
            <a:ext cx="12272120" cy="8313391"/>
          </a:xfrm>
          <a:prstGeom prst="rect">
            <a:avLst/>
          </a:prstGeom>
        </p:spPr>
        <p:txBody>
          <a:bodyPr/>
          <a:lstStyle/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Beni mobili e beni immobili (artt. 812 ss.) 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Art. 812 (Distinzione dei beni) 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«Sono beni immobili il suolo, le sorgenti e i corsi d'acqua, gli alberi, gli edifici e le altre costruzioni, anche se unite al suolo a scopo transitorio, e in genere tutto ciò che naturalmente o artificialmente è incorporato al suolo. [tecnica definitoria di tipo naturalistico]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Sono reputati immobili i mulini, i bagni e gli altri edifici galleggianti quando sono saldamente assicurati alla riva o all'alveo o sono destinati ad esserlo in modo permanente per la loro utilizzazione. [tecnica definitori afunzionale]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Sono mobili tutti gli altri beni» [BM: definizione a contrario, categoria residuale]. </a:t>
            </a:r>
          </a:p>
        </p:txBody>
      </p:sp>
    </p:spTree>
  </p:cSld>
  <p:clrMapOvr>
    <a:masterClrMapping/>
  </p:clrMapOvr>
  <p:transition spd="med" advClick="1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hape 40"/>
          <p:cNvSpPr/>
          <p:nvPr>
            <p:ph type="body" idx="1"/>
          </p:nvPr>
        </p:nvSpPr>
        <p:spPr>
          <a:xfrm>
            <a:off x="164951" y="157360"/>
            <a:ext cx="12674898" cy="9438880"/>
          </a:xfrm>
          <a:prstGeom prst="rect">
            <a:avLst/>
          </a:prstGeom>
        </p:spPr>
        <p:txBody>
          <a:bodyPr/>
          <a:lstStyle/>
          <a:p>
            <a:pPr lvl="0" marL="0" indent="0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120">
                <a:solidFill>
                  <a:srgbClr val="FFFFFF"/>
                </a:solidFill>
              </a:rPr>
              <a:t>Beni immobili ≠ Beni mobili: il senso della differenza</a:t>
            </a:r>
            <a:r>
              <a:rPr sz="4446">
                <a:solidFill>
                  <a:srgbClr val="FFFFFF"/>
                </a:solidFill>
              </a:rPr>
              <a:t> </a:t>
            </a:r>
            <a:endParaRPr sz="4446">
              <a:solidFill>
                <a:srgbClr val="FFFFFF"/>
              </a:solidFill>
            </a:endParaRPr>
          </a:p>
          <a:p>
            <a:pPr lvl="0" marL="0" indent="0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		•  regime di circolazione dei diritti  </a:t>
            </a:r>
            <a:endParaRPr sz="2807">
              <a:solidFill>
                <a:srgbClr val="FFFFFF"/>
              </a:solidFill>
            </a:endParaRPr>
          </a:p>
          <a:p>
            <a:pPr lvl="0" marL="0" indent="0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		•  forma dei contratti: art. 1350 </a:t>
            </a:r>
            <a:endParaRPr sz="2807">
              <a:solidFill>
                <a:srgbClr val="FFFFFF"/>
              </a:solidFill>
            </a:endParaRPr>
          </a:p>
          <a:p>
            <a:pPr lvl="0" marL="0" indent="0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		•  pubblicità (trascrizione): 2643 </a:t>
            </a:r>
            <a:endParaRPr sz="2807">
              <a:solidFill>
                <a:srgbClr val="FFFFFF"/>
              </a:solidFill>
            </a:endParaRPr>
          </a:p>
          <a:p>
            <a:pPr lvl="0" marL="0" indent="0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		•  regime delle garanzie reali </a:t>
            </a:r>
            <a:endParaRPr sz="2807">
              <a:solidFill>
                <a:srgbClr val="FFFFFF"/>
              </a:solidFill>
            </a:endParaRPr>
          </a:p>
          <a:p>
            <a:pPr lvl="5" marL="0" indent="891539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		•  B.I. : ipoteca (2810) </a:t>
            </a:r>
            <a:endParaRPr sz="2807">
              <a:solidFill>
                <a:srgbClr val="FFFFFF"/>
              </a:solidFill>
            </a:endParaRPr>
          </a:p>
          <a:p>
            <a:pPr lvl="5" marL="0" indent="891539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		•  B.M.: pegno (2784)</a:t>
            </a:r>
            <a:endParaRPr sz="2807">
              <a:solidFill>
                <a:srgbClr val="FFFFFF"/>
              </a:solidFill>
            </a:endParaRPr>
          </a:p>
          <a:p>
            <a:pPr lvl="1" marL="0" indent="178307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		•  Modi di appropriazione a titolo originario</a:t>
            </a:r>
            <a:endParaRPr sz="2807">
              <a:solidFill>
                <a:srgbClr val="FFFFFF"/>
              </a:solidFill>
            </a:endParaRPr>
          </a:p>
          <a:p>
            <a:pPr lvl="8" marL="0" indent="1426463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Cfr. usucapione ordinaria: 1158, 1161 </a:t>
            </a:r>
            <a:endParaRPr sz="2807">
              <a:solidFill>
                <a:srgbClr val="FFFFFF"/>
              </a:solidFill>
            </a:endParaRPr>
          </a:p>
          <a:p>
            <a:pPr lvl="4" marL="0" indent="713231" defTabSz="356615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07">
                <a:solidFill>
                  <a:srgbClr val="FFFFFF"/>
                </a:solidFill>
              </a:rPr>
              <a:t>• Art. 827: no BI vacanti </a:t>
            </a:r>
          </a:p>
        </p:txBody>
      </p:sp>
    </p:spTree>
  </p:cSld>
  <p:clrMapOvr>
    <a:masterClrMapping/>
  </p:clrMapOvr>
  <p:transition spd="med" advClick="1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Shape 42"/>
          <p:cNvSpPr/>
          <p:nvPr>
            <p:ph type="body" idx="1"/>
          </p:nvPr>
        </p:nvSpPr>
        <p:spPr>
          <a:xfrm>
            <a:off x="280441" y="245764"/>
            <a:ext cx="12443918" cy="9262072"/>
          </a:xfrm>
          <a:prstGeom prst="rect">
            <a:avLst/>
          </a:prstGeom>
        </p:spPr>
        <p:txBody>
          <a:bodyPr/>
          <a:lstStyle/>
          <a:p>
            <a:pPr lvl="0" marL="0" indent="0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Classificazioni «intermedie» </a:t>
            </a:r>
            <a:endParaRPr sz="2988">
              <a:solidFill>
                <a:srgbClr val="FFFFFF"/>
              </a:solidFill>
            </a:endParaRPr>
          </a:p>
          <a:p>
            <a:pPr lvl="1" marL="0" indent="189737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• Beni mobili registrati : art. 815</a:t>
            </a:r>
            <a:endParaRPr sz="2988">
              <a:solidFill>
                <a:srgbClr val="FFFFFF"/>
              </a:solidFill>
            </a:endParaRPr>
          </a:p>
          <a:p>
            <a:pPr lvl="4" marL="0" indent="758951" defTabSz="379475">
              <a:spcBef>
                <a:spcPts val="29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regime affine a quello dei BI: garanzie, pubblicità </a:t>
            </a:r>
            <a:endParaRPr sz="2988">
              <a:solidFill>
                <a:srgbClr val="FFFFFF"/>
              </a:solidFill>
            </a:endParaRPr>
          </a:p>
          <a:p>
            <a:pPr lvl="1" marL="94868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Universalità di mobili (universitas facti): art. 816</a:t>
            </a:r>
            <a:endParaRPr sz="2988">
              <a:solidFill>
                <a:srgbClr val="FFFFFF"/>
              </a:solidFill>
            </a:endParaRPr>
          </a:p>
          <a:p>
            <a:pPr lvl="2" marL="142303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Complesso di elementi omogenei distinti (es. biblioteca)</a:t>
            </a:r>
            <a:endParaRPr sz="2988">
              <a:solidFill>
                <a:srgbClr val="FFFFFF"/>
              </a:solidFill>
            </a:endParaRPr>
          </a:p>
          <a:p>
            <a:pPr lvl="2" marL="142303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appartenenti al medesimo soggetto </a:t>
            </a:r>
            <a:endParaRPr sz="2988">
              <a:solidFill>
                <a:srgbClr val="FFFFFF"/>
              </a:solidFill>
            </a:endParaRPr>
          </a:p>
          <a:p>
            <a:pPr lvl="2" marL="1423034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destinazione unitaria </a:t>
            </a:r>
            <a:endParaRPr sz="2988">
              <a:solidFill>
                <a:srgbClr val="FFFFFF"/>
              </a:solidFill>
            </a:endParaRPr>
          </a:p>
          <a:p>
            <a:pPr lvl="1" marL="948689" indent="-474344" defTabSz="379475">
              <a:spcBef>
                <a:spcPts val="29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988">
                <a:solidFill>
                  <a:srgbClr val="FFFFFF"/>
                </a:solidFill>
              </a:rPr>
              <a:t>Universalità di diritto (universitas iuris) </a:t>
            </a:r>
            <a:br>
              <a:rPr sz="2988">
                <a:solidFill>
                  <a:srgbClr val="FFFFFF"/>
                </a:solidFill>
              </a:rPr>
            </a:br>
            <a:r>
              <a:rPr sz="2988">
                <a:solidFill>
                  <a:srgbClr val="FFFFFF"/>
                </a:solidFill>
              </a:rPr>
              <a:t>•  Complesso di elementi eterogenei (BI, BM, BMR, SGS) considerati come un tutto dalla legge </a:t>
            </a:r>
          </a:p>
        </p:txBody>
      </p:sp>
    </p:spTree>
  </p:cSld>
  <p:clrMapOvr>
    <a:masterClrMapping/>
  </p:clrMapOvr>
  <p:transition spd="med" advClick="1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Shape 44"/>
          <p:cNvSpPr/>
          <p:nvPr>
            <p:ph type="body" idx="1"/>
          </p:nvPr>
        </p:nvSpPr>
        <p:spPr>
          <a:xfrm>
            <a:off x="438447" y="378370"/>
            <a:ext cx="12232879" cy="8996860"/>
          </a:xfrm>
          <a:prstGeom prst="rect">
            <a:avLst/>
          </a:prstGeom>
        </p:spPr>
        <p:txBody>
          <a:bodyPr/>
          <a:lstStyle/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Pertinenze (art. 817 e ss.) 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• vincolo durevole di accessorietà [servizio, ornamento] rispetto a un altro bene, istituito dal proprietario o dal titolare di un altro diritto reale (art. 817)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• il regime giuridico delle pertinenze segue quello del bene principale (art. 818)</a:t>
            </a:r>
            <a:endParaRPr sz="2700">
              <a:solidFill>
                <a:srgbClr val="FFFFFF"/>
              </a:solidFill>
            </a:endParaRPr>
          </a:p>
          <a:p>
            <a:pPr lvl="2" marL="128587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norma dispositiva </a:t>
            </a:r>
            <a:endParaRPr sz="2700">
              <a:solidFill>
                <a:srgbClr val="FFFFFF"/>
              </a:solidFill>
            </a:endParaRPr>
          </a:p>
          <a:p>
            <a:pPr lvl="0" marL="0" indent="0" defTabSz="342900">
              <a:spcBef>
                <a:spcPts val="27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• art. 819 ➞ BI ≠ BM </a:t>
            </a:r>
            <a:endParaRPr sz="2700">
              <a:solidFill>
                <a:srgbClr val="FFFFFF"/>
              </a:solidFill>
            </a:endParaRPr>
          </a:p>
          <a:p>
            <a:pPr lvl="1" marL="857250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cosa principale = BI/BMR</a:t>
            </a:r>
            <a:endParaRPr sz="2700">
              <a:solidFill>
                <a:srgbClr val="FFFFFF"/>
              </a:solidFill>
            </a:endParaRPr>
          </a:p>
          <a:p>
            <a:pPr lvl="2" marL="1285875" indent="-428625" defTabSz="342900">
              <a:spcBef>
                <a:spcPts val="27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700">
                <a:solidFill>
                  <a:srgbClr val="FFFFFF"/>
                </a:solidFill>
              </a:rPr>
              <a:t>i diritti PREESISTENTI dei terzi sulla pertinenza sono inopponibili al proprietario in BF della cosa principale se non risultato da scrittura avente data certa anteriore</a:t>
            </a:r>
          </a:p>
        </p:txBody>
      </p:sp>
    </p:spTree>
  </p:cSld>
  <p:clrMapOvr>
    <a:masterClrMapping/>
  </p:clrMapOvr>
  <p:transition spd="med" advClick="1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" name="Shape 46"/>
          <p:cNvSpPr/>
          <p:nvPr>
            <p:ph type="body" idx="1"/>
          </p:nvPr>
        </p:nvSpPr>
        <p:spPr>
          <a:xfrm>
            <a:off x="231278" y="276175"/>
            <a:ext cx="12542243" cy="9323884"/>
          </a:xfrm>
          <a:prstGeom prst="rect">
            <a:avLst/>
          </a:prstGeom>
        </p:spPr>
        <p:txBody>
          <a:bodyPr/>
          <a:lstStyle/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3712">
                <a:solidFill>
                  <a:srgbClr val="FFFFFF"/>
                </a:solidFill>
              </a:rPr>
              <a:t>Frutti (artt. 820-821) </a:t>
            </a:r>
            <a:endParaRPr sz="3712">
              <a:solidFill>
                <a:srgbClr val="FFFFFF"/>
              </a:solidFill>
            </a:endParaRPr>
          </a:p>
          <a:p>
            <a:pPr lvl="1" marL="0" indent="132587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Beni prodotti da altri beni</a:t>
            </a:r>
            <a:endParaRPr sz="2088">
              <a:solidFill>
                <a:srgbClr val="FFFFFF"/>
              </a:solidFill>
            </a:endParaRPr>
          </a:p>
          <a:p>
            <a:pPr lvl="0" marL="33146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Naturali (820/1) ➞ possibile oggetto di Diritti Reali («appartengono al proprietario della cosa che li produce»)</a:t>
            </a:r>
            <a:endParaRPr sz="2088">
              <a:solidFill>
                <a:srgbClr val="FFFFFF"/>
              </a:solidFill>
            </a:endParaRPr>
          </a:p>
          <a:p>
            <a:pPr lvl="3" marL="0" indent="397763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• art. 820/2: fino alla separazione sono parte della cosa che li produce,</a:t>
            </a:r>
            <a:endParaRPr sz="2088">
              <a:solidFill>
                <a:srgbClr val="FFFFFF"/>
              </a:solidFill>
            </a:endParaRPr>
          </a:p>
          <a:p>
            <a:pPr lvl="3" marL="0" indent="397763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si può disporre di essi come cosa mobile futura (cfr. 1472) </a:t>
            </a:r>
            <a:endParaRPr sz="2088">
              <a:solidFill>
                <a:srgbClr val="FFFFFF"/>
              </a:solidFill>
            </a:endParaRPr>
          </a:p>
          <a:p>
            <a:pPr lvl="3" marL="132587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ratio: rischi della vendita del raccolto </a:t>
            </a:r>
            <a:endParaRPr sz="2088">
              <a:solidFill>
                <a:srgbClr val="FFFFFF"/>
              </a:solidFill>
            </a:endParaRPr>
          </a:p>
          <a:p>
            <a:pPr lvl="1" marL="66293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art. 821: proprietà (cosa madre) ⧣ godimento (frutti)</a:t>
            </a:r>
            <a:endParaRPr sz="2088">
              <a:solidFill>
                <a:srgbClr val="FFFFFF"/>
              </a:solidFill>
            </a:endParaRPr>
          </a:p>
          <a:p>
            <a:pPr lvl="3" marL="132587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 diritto di godimento (usufrutto, locazione ecc.)</a:t>
            </a:r>
            <a:endParaRPr sz="2088">
              <a:solidFill>
                <a:srgbClr val="FFFFFF"/>
              </a:solidFill>
            </a:endParaRPr>
          </a:p>
          <a:p>
            <a:pPr lvl="3" marL="1325879" indent="-331469" defTabSz="265175">
              <a:spcBef>
                <a:spcPts val="20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possesso (BF) di persona diversa dal proprietario (art. 1148)</a:t>
            </a:r>
            <a:br>
              <a:rPr sz="2088">
                <a:solidFill>
                  <a:srgbClr val="FFFFFF"/>
                </a:solidFill>
              </a:rPr>
            </a:br>
            <a:endParaRPr sz="2088">
              <a:solidFill>
                <a:srgbClr val="FFFFFF"/>
              </a:solidFill>
            </a:endParaRPr>
          </a:p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• Civili (820/3) ➞ Diritti Credito : «corrispettivo del godimento della cosa madre» </a:t>
            </a:r>
            <a:endParaRPr sz="2088">
              <a:solidFill>
                <a:srgbClr val="FFFFFF"/>
              </a:solidFill>
            </a:endParaRPr>
          </a:p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		•  interessi, canoni, rendite </a:t>
            </a:r>
            <a:endParaRPr sz="2088">
              <a:solidFill>
                <a:srgbClr val="FFFFFF"/>
              </a:solidFill>
            </a:endParaRPr>
          </a:p>
          <a:p>
            <a:pPr lvl="0" marL="0" indent="0" defTabSz="265175">
              <a:spcBef>
                <a:spcPts val="20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088">
                <a:solidFill>
                  <a:srgbClr val="FFFFFF"/>
                </a:solidFill>
              </a:rPr>
              <a:t>		•  si acquistano giorno per giorno </a:t>
            </a:r>
          </a:p>
        </p:txBody>
      </p:sp>
    </p:spTree>
  </p:cSld>
  <p:clrMapOvr>
    <a:masterClrMapping/>
  </p:clrMapOvr>
  <p:transition spd="med" advClick="1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1" showMasterPhAnim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Shape 48"/>
          <p:cNvSpPr/>
          <p:nvPr>
            <p:ph type="body" idx="1"/>
          </p:nvPr>
        </p:nvSpPr>
        <p:spPr>
          <a:xfrm>
            <a:off x="484882" y="146942"/>
            <a:ext cx="12256592" cy="9104116"/>
          </a:xfrm>
          <a:prstGeom prst="rect">
            <a:avLst/>
          </a:prstGeom>
        </p:spPr>
        <p:txBody>
          <a:bodyPr anchor="b"/>
          <a:lstStyle/>
          <a:p>
            <a:pPr lvl="0" marL="0" indent="0" defTabSz="365760">
              <a:spcBef>
                <a:spcPts val="2800"/>
              </a:spcBef>
              <a:buSzTx/>
              <a:buNone/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Altre distinzioni: Cose fungibili (genere) e cose infungibili</a:t>
            </a:r>
            <a:endParaRPr sz="2880">
              <a:solidFill>
                <a:srgbClr val="FFFFFF"/>
              </a:solidFill>
            </a:endParaRPr>
          </a:p>
          <a:p>
            <a:pPr lvl="1" marL="9144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“fungibili”: cose identiche, per qualità, ad altre cose appartenenti allo stesso genere, distinguibili solo sotto un profilo quantitativo (numero, peso, misura) </a:t>
            </a:r>
            <a:endParaRPr sz="2880">
              <a:solidFill>
                <a:srgbClr val="FFFFFF"/>
              </a:solidFill>
            </a:endParaRPr>
          </a:p>
          <a:p>
            <a:pPr lvl="3" marL="18288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Denaro, prodotti in serie, prodotti agricoli </a:t>
            </a:r>
            <a:endParaRPr sz="2880">
              <a:solidFill>
                <a:srgbClr val="FFFFFF"/>
              </a:solidFill>
            </a:endParaRPr>
          </a:p>
          <a:p>
            <a:pPr lvl="1" marL="9144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“infungibili” : cose che presentano qualità particolari: non possono essere sostituite</a:t>
            </a:r>
            <a:endParaRPr sz="2880">
              <a:solidFill>
                <a:srgbClr val="FFFFFF"/>
              </a:solidFill>
            </a:endParaRPr>
          </a:p>
          <a:p>
            <a:pPr lvl="3" marL="18288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prodotti non standardizzati, opere su misura, BI </a:t>
            </a:r>
            <a:endParaRPr sz="2880">
              <a:solidFill>
                <a:srgbClr val="FFFFFF"/>
              </a:solidFill>
            </a:endParaRPr>
          </a:p>
          <a:p>
            <a:pPr lvl="5" marL="27432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1178, 1256 1378</a:t>
            </a:r>
            <a:endParaRPr sz="2880">
              <a:solidFill>
                <a:srgbClr val="FFFFFF"/>
              </a:solidFill>
            </a:endParaRPr>
          </a:p>
          <a:p>
            <a:pPr lvl="3" marL="1828800" indent="-457200" defTabSz="365760">
              <a:spcBef>
                <a:spcPts val="2800"/>
              </a:spcBef>
              <a:buBlip>
                <a:blip r:embed="rId2"/>
              </a:buBlip>
              <a:defRPr sz="1800">
                <a:solidFill>
                  <a:srgbClr val="000000"/>
                </a:solidFill>
              </a:defRPr>
            </a:pPr>
            <a:r>
              <a:rPr sz="2880">
                <a:solidFill>
                  <a:srgbClr val="FFFFFF"/>
                </a:solidFill>
              </a:rPr>
              <a:t> tutela dei diritti</a:t>
            </a:r>
          </a:p>
        </p:txBody>
      </p:sp>
    </p:spTree>
  </p:cSld>
  <p:clrMapOvr>
    <a:masterClrMapping/>
  </p:clrMapOvr>
  <p:transition spd="med" advClick="1"/>
</p:sld>
</file>

<file path=ppt/theme/_rels/theme1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_rels/theme2.xml.rels><?xml version="1.0" encoding="UTF-8" standalone="yes"?><Relationships xmlns="http://schemas.openxmlformats.org/package/2006/relationships"><Relationship Id="rId1" Type="http://schemas.openxmlformats.org/officeDocument/2006/relationships/image" Target="../media/image2.jpeg"/></Relationships>

</file>

<file path=ppt/theme/theme1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BC00FF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ppt/theme/theme2.xml><?xml version="1.0" encoding="utf-8"?>
<a:theme xmlns:a="http://schemas.openxmlformats.org/drawingml/2006/main" xmlns:r="http://schemas.openxmlformats.org/officeDocument/2006/relationships" name="Chalkboard">
  <a:themeElements>
    <a:clrScheme name="Chalkboard">
      <a:dk1>
        <a:srgbClr val="000000"/>
      </a:dk1>
      <a:lt1>
        <a:srgbClr val="FFFFFF"/>
      </a:lt1>
      <a:dk2>
        <a:srgbClr val="51504D"/>
      </a:dk2>
      <a:lt2>
        <a:srgbClr val="CBC8C2"/>
      </a:lt2>
      <a:accent1>
        <a:srgbClr val="71B0E2"/>
      </a:accent1>
      <a:accent2>
        <a:srgbClr val="A8E685"/>
      </a:accent2>
      <a:accent3>
        <a:srgbClr val="FFE181"/>
      </a:accent3>
      <a:accent4>
        <a:srgbClr val="F2A057"/>
      </a:accent4>
      <a:accent5>
        <a:srgbClr val="FF7777"/>
      </a:accent5>
      <a:accent6>
        <a:srgbClr val="D4ABEF"/>
      </a:accent6>
      <a:hlink>
        <a:srgbClr val="0000FF"/>
      </a:hlink>
      <a:folHlink>
        <a:srgbClr val="FF00FF"/>
      </a:folHlink>
    </a:clrScheme>
    <a:fontScheme name="Chalkboard">
      <a:majorFont>
        <a:latin typeface="Chalkduster"/>
        <a:ea typeface="Chalkduster"/>
        <a:cs typeface="Chalkduster"/>
      </a:majorFont>
      <a:minorFont>
        <a:latin typeface="Chalkduster"/>
        <a:ea typeface="Chalkduster"/>
        <a:cs typeface="Chalkduster"/>
      </a:minorFont>
    </a:fontScheme>
    <a:fmtScheme name="Chalkboard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  <a:effectStyle>
          <a:effectLst>
            <a:outerShdw sx="100000" sy="100000" kx="0" ky="0" algn="b" rotWithShape="0" blurRad="63500" dist="0" dir="16200000">
              <a:srgbClr val="000000">
                <a:alpha val="5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blipFill rotWithShape="1">
          <a:blip r:embed="rId1"/>
          <a:srcRect l="0" t="0" r="0" b="0"/>
          <a:tile tx="0" ty="0" sx="100000" sy="100000" flip="none" algn="tl"/>
        </a:blipFill>
        <a:ln w="12700" cap="flat">
          <a:noFill/>
          <a:miter lim="400000"/>
        </a:ln>
        <a:effectLst>
          <a:outerShdw sx="100000" sy="100000" kx="0" ky="0" algn="b" rotWithShape="0" blurRad="63500" dist="0" dir="16200000">
            <a:srgbClr val="000000">
              <a:alpha val="50000"/>
            </a:srgbClr>
          </a:outerShdw>
        </a:effectLst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3200" u="none" kumimoji="0" normalizeH="0">
            <a:ln>
              <a:noFill/>
            </a:ln>
            <a:solidFill>
              <a:srgbClr val="FFFFFF"/>
            </a:solidFill>
            <a:effectLst>
              <a:outerShdw sx="100000" sy="100000" kx="0" ky="0" algn="b" rotWithShape="0" blurRad="63500" dist="25400" dir="2700000">
                <a:srgbClr val="000000">
                  <a:alpha val="70000"/>
                </a:srgbClr>
              </a:outerShdw>
            </a:effectLst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spDef>
    <a:lnDef>
      <a:spPr>
        <a:noFill/>
        <a:ln>
          <a:noFill/>
        </a:ln>
        <a:effectLst/>
      </a:spPr>
      <a:bodyPr rot="0" spcFirstLastPara="1" vertOverflow="overflow" horzOverflow="overflow" vert="horz" wrap="square" lIns="91439" tIns="45719" rIns="91439" bIns="45719" numCol="1" spcCol="38100" rtlCol="0" anchor="t" upright="0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50800" tIns="50800" rIns="50800" bIns="50800" numCol="1" spcCol="38100" rtlCol="0" anchor="ctr" upright="0">
        <a:spAutoFit/>
      </a:bodyPr>
      <a:lstStyle>
        <a:defPPr marL="0" marR="0" indent="0" algn="ctr" defTabSz="4572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4200" u="none" kumimoji="0" normalizeH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Chalkduster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b="0" baseline="0" cap="none" i="0" spc="0" strike="noStrike" sz="1800" u="none" kumimoji="0" normalizeH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/>
        <a:fillRef idx="0"/>
        <a:effectRef idx="0"/>
        <a:fontRef idx="none"/>
      </a:style>
    </a:txDef>
  </a:objectDefaults>
</a:theme>
</file>

<file path=docProps/app.xml><?xml version="1.0" encoding="utf-8"?>
<Properties xmlns="http://schemas.openxmlformats.org/officeDocument/2006/extended-properties" xmlns:vt="http://schemas.openxmlformats.org/officeDocument/2006/docPropsVTypes"/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/>
</file>