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2.jpeg" ContentType="image/jpeg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3004800" cy="9753600"/>
  <p:notesSz cx="6858000" cy="9144000"/>
  <p:defaultTextStyle>
    <a:lvl1pPr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1pPr>
    <a:lvl2pPr indent="2286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2pPr>
    <a:lvl3pPr indent="4572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3pPr>
    <a:lvl4pPr indent="6858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4pPr>
    <a:lvl5pPr indent="9144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5pPr>
    <a:lvl6pPr indent="11430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6pPr>
    <a:lvl7pPr indent="13716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7pPr>
    <a:lvl8pPr indent="16002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8pPr>
    <a:lvl9pPr indent="18288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879BBB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879BBB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4B13F">
              <a:alpha val="9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882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78BC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54545">
              <a:alpha val="41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282A2F"/>
        </a:fontRef>
        <a:srgbClr val="282A2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BD5C">
              <a:alpha val="82000"/>
            </a:srgb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94B285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9487B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254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7A8DB2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EDEDF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444C55">
              <a:alpha val="5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33373B">
              <a:alpha val="5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33373B">
              <a:alpha val="50000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2616200"/>
            <a:ext cx="10464800" cy="2540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207000"/>
            <a:ext cx="10464800" cy="1663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181100" y="6794500"/>
            <a:ext cx="10642600" cy="15113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181100" y="8382000"/>
            <a:ext cx="10642600" cy="939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606800"/>
            <a:ext cx="10464800" cy="2540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609600" y="1155700"/>
            <a:ext cx="5994400" cy="3568700"/>
          </a:xfrm>
          <a:prstGeom prst="rect">
            <a:avLst/>
          </a:prstGeom>
        </p:spPr>
        <p:txBody>
          <a:bodyPr anchor="b"/>
          <a:lstStyle>
            <a:lvl1pPr>
              <a:defRPr sz="5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8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609600" y="4762500"/>
            <a:ext cx="5994400" cy="3568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1270000" y="2946400"/>
            <a:ext cx="5270500" cy="6096000"/>
          </a:xfrm>
          <a:prstGeom prst="rect">
            <a:avLst/>
          </a:prstGeom>
        </p:spPr>
        <p:txBody>
          <a:bodyPr/>
          <a:lstStyle>
            <a:lvl1pPr marL="4826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1pPr>
            <a:lvl2pPr marL="9652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2pPr>
            <a:lvl3pPr marL="14478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3pPr>
            <a:lvl4pPr marL="19304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4pPr>
            <a:lvl5pPr marL="24130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1270000" y="1066800"/>
            <a:ext cx="10464800" cy="76200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270000" y="203200"/>
            <a:ext cx="10464800" cy="254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1270000" y="2768600"/>
            <a:ext cx="10464800" cy="574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spd="med" advClick="1"/>
  <p:txStyles>
    <p:titleStyle>
      <a:lvl1pPr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1pPr>
      <a:lvl2pPr indent="2286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2pPr>
      <a:lvl3pPr indent="4572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3pPr>
      <a:lvl4pPr indent="6858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4pPr>
      <a:lvl5pPr indent="9144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5pPr>
      <a:lvl6pPr indent="11430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6pPr>
      <a:lvl7pPr indent="13716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7pPr>
      <a:lvl8pPr indent="16002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8pPr>
      <a:lvl9pPr indent="18288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9pPr>
    </p:titleStyle>
    <p:bodyStyle>
      <a:lvl1pPr marL="571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1pPr>
      <a:lvl2pPr marL="11430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2pPr>
      <a:lvl3pPr marL="1714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3pPr>
      <a:lvl4pPr marL="22860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4pPr>
      <a:lvl5pPr marL="2857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5pPr>
      <a:lvl6pPr marL="34290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6pPr>
      <a:lvl7pPr marL="4000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7pPr>
      <a:lvl8pPr marL="45720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8pPr>
      <a:lvl9pPr marL="5143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9pPr>
    </p:bodyStyle>
    <p:otherStyle>
      <a:lvl1pPr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1pPr>
      <a:lvl2pPr indent="2286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2pPr>
      <a:lvl3pPr indent="4572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3pPr>
      <a:lvl4pPr indent="6858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4pPr>
      <a:lvl5pPr indent="9144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5pPr>
      <a:lvl6pPr indent="11430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6pPr>
      <a:lvl7pPr indent="13716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7pPr>
      <a:lvl8pPr indent="16002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8pPr>
      <a:lvl9pPr indent="18288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I Beni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body" idx="1"/>
          </p:nvPr>
        </p:nvSpPr>
        <p:spPr>
          <a:xfrm>
            <a:off x="303113" y="339179"/>
            <a:ext cx="12398574" cy="9075242"/>
          </a:xfrm>
          <a:prstGeom prst="rect">
            <a:avLst/>
          </a:prstGeom>
        </p:spPr>
        <p:txBody>
          <a:bodyPr/>
          <a:lstStyle/>
          <a:p>
            <a:pPr lvl="0" marL="0" indent="0" defTabSz="379475">
              <a:spcBef>
                <a:spcPts val="29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066">
                <a:solidFill>
                  <a:srgbClr val="FFFFFF"/>
                </a:solidFill>
              </a:rPr>
              <a:t>Cose consumabili e cose inconsumabili </a:t>
            </a:r>
            <a:endParaRPr sz="4066">
              <a:solidFill>
                <a:srgbClr val="FFFFFF"/>
              </a:solidFill>
            </a:endParaRPr>
          </a:p>
          <a:p>
            <a:pPr lvl="0" marL="0" indent="0" defTabSz="379475">
              <a:spcBef>
                <a:spcPts val="29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988">
                <a:solidFill>
                  <a:srgbClr val="FFFFFF"/>
                </a:solidFill>
              </a:rPr>
              <a:t>Cose “consumabili” : «cose delle quali non si può far uso senza consumarle» (art. 750/2): energie, denaro</a:t>
            </a:r>
            <a:endParaRPr sz="2988">
              <a:solidFill>
                <a:srgbClr val="FFFFFF"/>
              </a:solidFill>
            </a:endParaRPr>
          </a:p>
          <a:p>
            <a:pPr lvl="1" marL="948689" indent="-474344" defTabSz="379475">
              <a:spcBef>
                <a:spcPts val="2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988">
                <a:solidFill>
                  <a:srgbClr val="FFFFFF"/>
                </a:solidFill>
              </a:rPr>
              <a:t>diritto di ︎godimento ⇄ diritto di proprietà</a:t>
            </a:r>
            <a:br>
              <a:rPr sz="2988">
                <a:solidFill>
                  <a:srgbClr val="FFFFFF"/>
                </a:solidFill>
              </a:rPr>
            </a:br>
            <a:r>
              <a:rPr sz="2988">
                <a:solidFill>
                  <a:srgbClr val="FFFFFF"/>
                </a:solidFill>
              </a:rPr>
              <a:t>• solo il diritto di proprietà autorizza l’uso e il consumo </a:t>
            </a:r>
            <a:endParaRPr sz="2988">
              <a:solidFill>
                <a:srgbClr val="FFFFFF"/>
              </a:solidFill>
            </a:endParaRPr>
          </a:p>
          <a:p>
            <a:pPr lvl="0" marL="0" indent="0" defTabSz="379475">
              <a:spcBef>
                <a:spcPts val="29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988">
                <a:solidFill>
                  <a:srgbClr val="FFFFFF"/>
                </a:solidFill>
              </a:rPr>
              <a:t>Cose “inconsumabili”: beni suscettibili di uso continuativo o ripetuto, senza perdita della struttura originaria e senza modificazione della funzione economica : BI, macchine</a:t>
            </a:r>
            <a:endParaRPr sz="2988">
              <a:solidFill>
                <a:srgbClr val="FFFFFF"/>
              </a:solidFill>
            </a:endParaRPr>
          </a:p>
          <a:p>
            <a:pPr lvl="2" marL="1423034" indent="-474344" defTabSz="379475">
              <a:spcBef>
                <a:spcPts val="2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988">
                <a:solidFill>
                  <a:srgbClr val="FFFFFF"/>
                </a:solidFill>
              </a:rPr>
              <a:t>Diritto di proprietà ⧣ diritto (temporaneo) di godimento 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body" idx="1"/>
          </p:nvPr>
        </p:nvSpPr>
        <p:spPr>
          <a:xfrm>
            <a:off x="497582" y="288825"/>
            <a:ext cx="12367122" cy="9175950"/>
          </a:xfrm>
          <a:prstGeom prst="rect">
            <a:avLst/>
          </a:prstGeom>
        </p:spPr>
        <p:txBody>
          <a:bodyPr/>
          <a:lstStyle/>
          <a:p>
            <a:pPr lvl="0" marL="0" indent="0" defTabSz="429768">
              <a:spcBef>
                <a:spcPts val="3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84">
                <a:solidFill>
                  <a:srgbClr val="FFFFFF"/>
                </a:solidFill>
              </a:rPr>
              <a:t>Cose divisibili e cose indivisibili  </a:t>
            </a:r>
            <a:endParaRPr sz="3384">
              <a:solidFill>
                <a:srgbClr val="FFFFFF"/>
              </a:solidFill>
            </a:endParaRPr>
          </a:p>
          <a:p>
            <a:pPr lvl="0" marL="537209" indent="-537209" defTabSz="429768">
              <a:spcBef>
                <a:spcPts val="3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84">
                <a:solidFill>
                  <a:srgbClr val="FFFFFF"/>
                </a:solidFill>
              </a:rPr>
              <a:t>“divisibili”: beni frazionabili senza perdita di qualità strutturali o di destinazione eco. : denaro, appezzamento di terreno ecc. </a:t>
            </a:r>
            <a:endParaRPr sz="3384">
              <a:solidFill>
                <a:srgbClr val="FFFFFF"/>
              </a:solidFill>
            </a:endParaRPr>
          </a:p>
          <a:p>
            <a:pPr lvl="0" marL="537209" indent="-537209" defTabSz="429768">
              <a:spcBef>
                <a:spcPts val="3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84">
                <a:solidFill>
                  <a:srgbClr val="FFFFFF"/>
                </a:solidFill>
              </a:rPr>
              <a:t>“indivisibili”: beni che non sono (economicamente o materialmente) divisibili: monolocale, macchina, quadro </a:t>
            </a:r>
            <a:endParaRPr sz="3384">
              <a:solidFill>
                <a:srgbClr val="FFFFFF"/>
              </a:solidFill>
            </a:endParaRPr>
          </a:p>
          <a:p>
            <a:pPr lvl="0" marL="0" indent="0" defTabSz="429768">
              <a:spcBef>
                <a:spcPts val="3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84">
                <a:solidFill>
                  <a:srgbClr val="FFFFFF"/>
                </a:solidFill>
              </a:rPr>
              <a:t>		•  per legge: es. artt. 1117, 1119 </a:t>
            </a:r>
            <a:endParaRPr sz="3384">
              <a:solidFill>
                <a:srgbClr val="FFFFFF"/>
              </a:solidFill>
            </a:endParaRPr>
          </a:p>
          <a:p>
            <a:pPr lvl="0" marL="0" indent="0" defTabSz="429768">
              <a:spcBef>
                <a:spcPts val="3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84">
                <a:solidFill>
                  <a:srgbClr val="FFFFFF"/>
                </a:solidFill>
              </a:rPr>
              <a:t>		•  per volontà delle parti </a:t>
            </a:r>
            <a:br>
              <a:rPr sz="3384">
                <a:solidFill>
                  <a:srgbClr val="FFFFFF"/>
                </a:solidFill>
              </a:rPr>
            </a:br>
            <a:r>
              <a:rPr sz="3384">
                <a:solidFill>
                  <a:srgbClr val="FFFFFF"/>
                </a:solidFill>
              </a:rPr>
              <a:t>La distinzione rileva soprattutto nelle situazioni di comproprietà, ai fini della divisione 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body" idx="1"/>
          </p:nvPr>
        </p:nvSpPr>
        <p:spPr>
          <a:xfrm>
            <a:off x="508000" y="284956"/>
            <a:ext cx="12248853" cy="9183688"/>
          </a:xfrm>
          <a:prstGeom prst="rect">
            <a:avLst/>
          </a:prstGeom>
        </p:spPr>
        <p:txBody>
          <a:bodyPr/>
          <a:lstStyle/>
          <a:p>
            <a:pPr lvl="0" marL="0" indent="0" defTabSz="393192">
              <a:spcBef>
                <a:spcPts val="3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128">
                <a:solidFill>
                  <a:srgbClr val="FFFFFF"/>
                </a:solidFill>
              </a:rPr>
              <a:t>I beni pubblici: L III, T I, C II (822 ss.) </a:t>
            </a:r>
            <a:endParaRPr sz="4128">
              <a:solidFill>
                <a:srgbClr val="FFFFFF"/>
              </a:solidFill>
            </a:endParaRPr>
          </a:p>
          <a:p>
            <a:pPr lvl="0" marL="0" indent="0" defTabSz="393192">
              <a:spcBef>
                <a:spcPts val="3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096">
                <a:solidFill>
                  <a:srgbClr val="FFFFFF"/>
                </a:solidFill>
              </a:rPr>
              <a:t>Art. 42 Cost.: la proprietà è «pubblica o privata» </a:t>
            </a:r>
            <a:endParaRPr sz="3096">
              <a:solidFill>
                <a:srgbClr val="FFFFFF"/>
              </a:solidFill>
            </a:endParaRPr>
          </a:p>
          <a:p>
            <a:pPr lvl="0" marL="0" indent="0" defTabSz="393192">
              <a:spcBef>
                <a:spcPts val="3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096">
                <a:solidFill>
                  <a:srgbClr val="FFFFFF"/>
                </a:solidFill>
              </a:rPr>
              <a:t>Beni Pubblici </a:t>
            </a:r>
            <a:endParaRPr sz="3096">
              <a:solidFill>
                <a:srgbClr val="FFFFFF"/>
              </a:solidFill>
            </a:endParaRPr>
          </a:p>
          <a:p>
            <a:pPr lvl="2" marL="0" indent="393192" defTabSz="393192">
              <a:spcBef>
                <a:spcPts val="3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096">
                <a:solidFill>
                  <a:srgbClr val="FFFFFF"/>
                </a:solidFill>
              </a:rPr>
              <a:t>• Demaniali (822-823) </a:t>
            </a:r>
            <a:endParaRPr sz="3096">
              <a:solidFill>
                <a:srgbClr val="FFFFFF"/>
              </a:solidFill>
            </a:endParaRPr>
          </a:p>
          <a:p>
            <a:pPr lvl="2" marL="0" indent="393192" defTabSz="393192">
              <a:spcBef>
                <a:spcPts val="3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096">
                <a:solidFill>
                  <a:srgbClr val="FFFFFF"/>
                </a:solidFill>
              </a:rPr>
              <a:t>inalienabili: non possono essere oggetto di diritti di terzi, se non nei limiti e nei modi determinati dalle leggi (es.: concessione amministrativa) </a:t>
            </a:r>
            <a:endParaRPr sz="3096">
              <a:solidFill>
                <a:srgbClr val="FFFFFF"/>
              </a:solidFill>
            </a:endParaRPr>
          </a:p>
          <a:p>
            <a:pPr lvl="3" marL="0" indent="589788" defTabSz="393192">
              <a:spcBef>
                <a:spcPts val="3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096">
                <a:solidFill>
                  <a:srgbClr val="FFFFFF"/>
                </a:solidFill>
              </a:rPr>
              <a:t>• Demanio necessario: proprietà pubblica esclusiva : 822/2 </a:t>
            </a:r>
            <a:endParaRPr sz="3096">
              <a:solidFill>
                <a:srgbClr val="FFFFFF"/>
              </a:solidFill>
            </a:endParaRPr>
          </a:p>
          <a:p>
            <a:pPr lvl="3" marL="0" indent="589788" defTabSz="393192">
              <a:spcBef>
                <a:spcPts val="3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096">
                <a:solidFill>
                  <a:srgbClr val="FFFFFF"/>
                </a:solidFill>
              </a:rPr>
              <a:t>• Demanio eventuale: 823/3 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body" idx="1"/>
          </p:nvPr>
        </p:nvSpPr>
        <p:spPr>
          <a:xfrm>
            <a:off x="374401" y="381099"/>
            <a:ext cx="12363253" cy="8991402"/>
          </a:xfrm>
          <a:prstGeom prst="rect">
            <a:avLst/>
          </a:prstGeom>
        </p:spPr>
        <p:txBody>
          <a:bodyPr/>
          <a:lstStyle/>
          <a:p>
            <a:pPr lvl="0" marL="0" indent="0" defTabSz="329184">
              <a:spcBef>
                <a:spcPts val="2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592">
                <a:solidFill>
                  <a:srgbClr val="FFFFFF"/>
                </a:solidFill>
              </a:rPr>
              <a:t>Beni pubblici non demaniali (art. 826 ss.) </a:t>
            </a:r>
            <a:endParaRPr sz="2592">
              <a:solidFill>
                <a:srgbClr val="FFFFFF"/>
              </a:solidFill>
            </a:endParaRPr>
          </a:p>
          <a:p>
            <a:pPr lvl="0" marL="0" indent="0" defTabSz="329184">
              <a:spcBef>
                <a:spcPts val="2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592">
                <a:solidFill>
                  <a:srgbClr val="FFFFFF"/>
                </a:solidFill>
              </a:rPr>
              <a:t>Beni del patrimonio dello Stato </a:t>
            </a:r>
            <a:endParaRPr sz="2592">
              <a:solidFill>
                <a:srgbClr val="FFFFFF"/>
              </a:solidFill>
            </a:endParaRPr>
          </a:p>
          <a:p>
            <a:pPr lvl="0" marL="411480" indent="-411480" defTabSz="329184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92">
                <a:solidFill>
                  <a:srgbClr val="FFFFFF"/>
                </a:solidFill>
              </a:rPr>
              <a:t>Indisponibili (826/2): foreste, miniere, beni artistici, archeo., caserme ecc. </a:t>
            </a:r>
            <a:endParaRPr sz="2592">
              <a:solidFill>
                <a:srgbClr val="FFFFFF"/>
              </a:solidFill>
            </a:endParaRPr>
          </a:p>
          <a:p>
            <a:pPr lvl="3" marL="1645920" indent="-411480" defTabSz="329184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92">
                <a:solidFill>
                  <a:srgbClr val="FFFFFF"/>
                </a:solidFill>
              </a:rPr>
              <a:t>Destinazione di pubblico interesse alla quale «non possono essere sottratti ... se non nei modi stabiliti dalle leggi che li riguardano» (828/2) </a:t>
            </a:r>
            <a:endParaRPr sz="2592">
              <a:solidFill>
                <a:srgbClr val="FFFFFF"/>
              </a:solidFill>
            </a:endParaRPr>
          </a:p>
          <a:p>
            <a:pPr lvl="3" marL="1645920" indent="-411480" defTabSz="329184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92">
                <a:solidFill>
                  <a:srgbClr val="FFFFFF"/>
                </a:solidFill>
              </a:rPr>
              <a:t>possono essere alienati, senza pregiudizio della destinazione originaria</a:t>
            </a:r>
            <a:endParaRPr sz="2592">
              <a:solidFill>
                <a:srgbClr val="FFFFFF"/>
              </a:solidFill>
            </a:endParaRPr>
          </a:p>
          <a:p>
            <a:pPr lvl="0" marL="411480" indent="-411480" defTabSz="329184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92">
                <a:solidFill>
                  <a:srgbClr val="FFFFFF"/>
                </a:solidFill>
              </a:rPr>
              <a:t>Disponibili: categoria residuale, valgono le regole di diritto comune</a:t>
            </a:r>
            <a:endParaRPr sz="2592">
              <a:solidFill>
                <a:srgbClr val="FFFFFF"/>
              </a:solidFill>
            </a:endParaRPr>
          </a:p>
          <a:p>
            <a:pPr lvl="0" marL="411480" indent="-411480" defTabSz="329184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92">
                <a:solidFill>
                  <a:srgbClr val="FFFFFF"/>
                </a:solidFill>
              </a:rPr>
              <a:t> Appartenenza pubblica come appartenenza di protezione</a:t>
            </a:r>
            <a:endParaRPr sz="2592">
              <a:solidFill>
                <a:srgbClr val="FFFFFF"/>
              </a:solidFill>
            </a:endParaRPr>
          </a:p>
          <a:p>
            <a:pPr lvl="1" marL="822960" indent="-411480" defTabSz="329184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92">
                <a:solidFill>
                  <a:srgbClr val="FFFFFF"/>
                </a:solidFill>
              </a:rPr>
              <a:t>costi di controllo e amministrazione 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body" idx="1"/>
          </p:nvPr>
        </p:nvSpPr>
        <p:spPr>
          <a:xfrm>
            <a:off x="406400" y="409227"/>
            <a:ext cx="12192000" cy="8935146"/>
          </a:xfrm>
          <a:prstGeom prst="rect">
            <a:avLst/>
          </a:prstGeom>
        </p:spPr>
        <p:txBody>
          <a:bodyPr/>
          <a:lstStyle/>
          <a:p>
            <a:pPr lvl="0" marL="0" indent="0" defTabSz="288036">
              <a:spcBef>
                <a:spcPts val="2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599">
                <a:solidFill>
                  <a:srgbClr val="FFFFFF"/>
                </a:solidFill>
              </a:rPr>
              <a:t>Beni privati e beni comuni </a:t>
            </a:r>
            <a:endParaRPr sz="4599">
              <a:solidFill>
                <a:srgbClr val="FFFFFF"/>
              </a:solidFill>
            </a:endParaRPr>
          </a:p>
          <a:p>
            <a:pPr lvl="0" marL="0" indent="0" defTabSz="288036">
              <a:spcBef>
                <a:spcPts val="2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FFFFFF"/>
                </a:solidFill>
              </a:rPr>
              <a:t>Cosa succede quando una comunità ha accesso illimitato a una risorsa finita?  </a:t>
            </a:r>
            <a:endParaRPr sz="2268">
              <a:solidFill>
                <a:srgbClr val="FFFFFF"/>
              </a:solidFill>
            </a:endParaRPr>
          </a:p>
          <a:p>
            <a:pPr lvl="0" marL="0" indent="0" defTabSz="288036">
              <a:spcBef>
                <a:spcPts val="2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FFFFFF"/>
                </a:solidFill>
              </a:rPr>
              <a:t>Garrett Hardin, The Tragedy of the Commons, 1968 </a:t>
            </a:r>
            <a:endParaRPr sz="2268">
              <a:solidFill>
                <a:srgbClr val="FFFFFF"/>
              </a:solidFill>
            </a:endParaRPr>
          </a:p>
          <a:p>
            <a:pPr lvl="0" marL="0" indent="0" defTabSz="288036">
              <a:spcBef>
                <a:spcPts val="2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FFFFFF"/>
                </a:solidFill>
              </a:rPr>
              <a:t>Collettive action problem</a:t>
            </a:r>
            <a:endParaRPr sz="2268">
              <a:solidFill>
                <a:srgbClr val="FFFFFF"/>
              </a:solidFill>
            </a:endParaRPr>
          </a:p>
          <a:p>
            <a:pPr lvl="0" marL="360045" indent="-360045" defTabSz="288036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FFFFFF"/>
                </a:solidFill>
              </a:rPr>
              <a:t>la somma delle decisioni con cui ciascuno razionalmente persegue il proprio interesse si traduce in un livello sfruttamento della risorsa incompatibile con la sua conservazione </a:t>
            </a:r>
            <a:endParaRPr sz="2268">
              <a:solidFill>
                <a:srgbClr val="FFFFFF"/>
              </a:solidFill>
            </a:endParaRPr>
          </a:p>
          <a:p>
            <a:pPr lvl="1" marL="720090" indent="-360045" defTabSz="288036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FFFFFF"/>
                </a:solidFill>
              </a:rPr>
              <a:t>le risorse comuni sono un lusso che le società moderne non si possono permettere. Tutte le risorse sono «beni» nel senso dell'art. 810: oggetto di appropriazione </a:t>
            </a:r>
            <a:endParaRPr sz="2268">
              <a:solidFill>
                <a:srgbClr val="FFFFFF"/>
              </a:solidFill>
            </a:endParaRPr>
          </a:p>
          <a:p>
            <a:pPr lvl="2" marL="1080135" indent="-360045" defTabSz="288036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FFFFFF"/>
                </a:solidFill>
              </a:rPr>
              <a:t>La proprietà privata è la soluzione più efficiente perché la possibilità di appropriarsi dei profitti che derivano dall'accesso esclusivo al bene induce il titolare del diritto a utilizzare il bene nel modo migliore. 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body" idx="1"/>
          </p:nvPr>
        </p:nvSpPr>
        <p:spPr>
          <a:xfrm>
            <a:off x="533499" y="378420"/>
            <a:ext cx="12141697" cy="8996760"/>
          </a:xfrm>
          <a:prstGeom prst="rect">
            <a:avLst/>
          </a:prstGeom>
        </p:spPr>
        <p:txBody>
          <a:bodyPr/>
          <a:lstStyle/>
          <a:p>
            <a:pPr lvl="0" marL="0" indent="0" defTabSz="393192">
              <a:spcBef>
                <a:spcPts val="3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096">
                <a:solidFill>
                  <a:srgbClr val="FFFFFF"/>
                </a:solidFill>
              </a:rPr>
              <a:t>Segue: è vera tragedia?</a:t>
            </a:r>
            <a:endParaRPr sz="3096">
              <a:solidFill>
                <a:srgbClr val="FFFFFF"/>
              </a:solidFill>
            </a:endParaRPr>
          </a:p>
          <a:p>
            <a:pPr lvl="0" marL="0" indent="0" defTabSz="393192">
              <a:spcBef>
                <a:spcPts val="3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096">
                <a:solidFill>
                  <a:srgbClr val="FFFFFF"/>
                </a:solidFill>
              </a:rPr>
              <a:t>Il problema non è l'accesso comune alle risorse, ma la mancanza di istituzioni che incentivano la comunicazione e la cooperazione  </a:t>
            </a:r>
            <a:endParaRPr sz="3096">
              <a:solidFill>
                <a:srgbClr val="FFFFFF"/>
              </a:solidFill>
            </a:endParaRPr>
          </a:p>
          <a:p>
            <a:pPr lvl="0" marL="0" indent="0" defTabSz="393192">
              <a:spcBef>
                <a:spcPts val="3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096">
                <a:solidFill>
                  <a:srgbClr val="FFFFFF"/>
                </a:solidFill>
              </a:rPr>
              <a:t>		•  la proprietà privata non è l’unica possibile di assegnazione e utilizzazione delle risorse - è necessario </a:t>
            </a:r>
            <a:endParaRPr sz="3096">
              <a:solidFill>
                <a:srgbClr val="FFFFFF"/>
              </a:solidFill>
            </a:endParaRPr>
          </a:p>
          <a:p>
            <a:pPr lvl="2" marL="1474469" indent="-491490" defTabSz="393192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96">
                <a:solidFill>
                  <a:srgbClr val="FFFFFF"/>
                </a:solidFill>
              </a:rPr>
              <a:t>identificare le principali forme di allocazione delle utilità </a:t>
            </a:r>
            <a:endParaRPr sz="3096">
              <a:solidFill>
                <a:srgbClr val="FFFFFF"/>
              </a:solidFill>
            </a:endParaRPr>
          </a:p>
          <a:p>
            <a:pPr lvl="2" marL="1474469" indent="-491490" defTabSz="393192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96">
                <a:solidFill>
                  <a:srgbClr val="FFFFFF"/>
                </a:solidFill>
              </a:rPr>
              <a:t> 	selezionare le forme di allocazione più efficienti in diversi contesti </a:t>
            </a:r>
            <a:br>
              <a:rPr sz="3096">
                <a:solidFill>
                  <a:srgbClr val="FFFFFF"/>
                </a:solidFill>
              </a:rPr>
            </a:b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body" idx="1"/>
          </p:nvPr>
        </p:nvSpPr>
        <p:spPr>
          <a:xfrm>
            <a:off x="56702" y="341312"/>
            <a:ext cx="12891395" cy="9070976"/>
          </a:xfrm>
          <a:prstGeom prst="rect">
            <a:avLst/>
          </a:prstGeom>
        </p:spPr>
        <p:txBody>
          <a:bodyPr/>
          <a:lstStyle/>
          <a:p>
            <a:pPr lvl="0" marL="0" indent="0" defTabSz="320039">
              <a:spcBef>
                <a:spcPts val="2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920">
                <a:solidFill>
                  <a:srgbClr val="FFFFFF"/>
                </a:solidFill>
              </a:rPr>
              <a:t>Commons - Proprietà privata  Anticommons</a:t>
            </a:r>
            <a:endParaRPr sz="3920">
              <a:solidFill>
                <a:srgbClr val="FFFFFF"/>
              </a:solidFill>
            </a:endParaRPr>
          </a:p>
          <a:p>
            <a:pPr lvl="0" marL="0" indent="0" defTabSz="320039">
              <a:spcBef>
                <a:spcPts val="2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29">
                <a:solidFill>
                  <a:srgbClr val="FFFFFF"/>
                </a:solidFill>
              </a:rPr>
              <a:t>      </a:t>
            </a:r>
            <a:r>
              <a:rPr sz="2380">
                <a:solidFill>
                  <a:srgbClr val="FFFFFF"/>
                </a:solidFill>
              </a:rPr>
              <a:t>  accesso limitato   -  P. esclusiva   -  Escl. Limitata  -  Escl. totale</a:t>
            </a:r>
            <a:endParaRPr sz="2310">
              <a:solidFill>
                <a:srgbClr val="FFFFFF"/>
              </a:solidFill>
            </a:endParaRPr>
          </a:p>
          <a:p>
            <a:pPr lvl="2" marL="1166812" indent="-366712" defTabSz="320039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10">
                <a:solidFill>
                  <a:srgbClr val="FFFFFF"/>
                </a:solidFill>
              </a:rPr>
              <a:t>   </a:t>
            </a:r>
            <a:r>
              <a:rPr sz="3080">
                <a:solidFill>
                  <a:srgbClr val="FFFFFF"/>
                </a:solidFill>
              </a:rPr>
              <a:t>Commons: libero accesso ai beni comuni </a:t>
            </a:r>
            <a:endParaRPr sz="3080">
              <a:solidFill>
                <a:srgbClr val="FFFFFF"/>
              </a:solidFill>
            </a:endParaRPr>
          </a:p>
          <a:p>
            <a:pPr lvl="2" marL="1289050" indent="-488950" defTabSz="320039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80">
                <a:solidFill>
                  <a:srgbClr val="FFFFFF"/>
                </a:solidFill>
              </a:rPr>
              <a:t>  Proprietà privata = diritto di utilizzazione esclusiva, opponibile erga omnes</a:t>
            </a:r>
            <a:endParaRPr sz="3080">
              <a:solidFill>
                <a:srgbClr val="FFFFFF"/>
              </a:solidFill>
            </a:endParaRPr>
          </a:p>
          <a:p>
            <a:pPr lvl="2" marL="1289050" indent="-488950" defTabSz="320039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80">
                <a:solidFill>
                  <a:srgbClr val="FFFFFF"/>
                </a:solidFill>
              </a:rPr>
              <a:t>Anticommons: tutti hanno accesso alla risorsa ma ciascuno può impedire agli altri  l’utilizzazione</a:t>
            </a:r>
            <a:endParaRPr sz="2590">
              <a:solidFill>
                <a:srgbClr val="FFFFFF"/>
              </a:solidFill>
            </a:endParaRPr>
          </a:p>
          <a:p>
            <a:pPr lvl="2" marL="0" indent="320039" defTabSz="320039">
              <a:spcBef>
                <a:spcPts val="2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29">
                <a:solidFill>
                  <a:srgbClr val="FFFFFF"/>
                </a:solidFill>
              </a:rPr>
              <a:t>•  </a:t>
            </a:r>
            <a:r>
              <a:rPr sz="2520">
                <a:solidFill>
                  <a:srgbClr val="FFFFFF"/>
                </a:solidFill>
              </a:rPr>
              <a:t>La proprietà confina con situazioni di accesso limitato e esclusione limitata: in entrambi i casi più persone usano la risorsa e si tratta di incentivare la cooperazione per prevenire fenomeni di sovra-utilizzazione o di sotto-utilizzazione.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type="body" idx="1"/>
          </p:nvPr>
        </p:nvSpPr>
        <p:spPr>
          <a:xfrm>
            <a:off x="462756" y="466228"/>
            <a:ext cx="12079288" cy="8821144"/>
          </a:xfrm>
          <a:prstGeom prst="rect">
            <a:avLst/>
          </a:prstGeom>
        </p:spPr>
        <p:txBody>
          <a:bodyPr/>
          <a:lstStyle/>
          <a:p>
            <a:pPr lvl="0" marL="0" indent="0" defTabSz="416052">
              <a:spcBef>
                <a:spcPts val="3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276">
                <a:solidFill>
                  <a:srgbClr val="FFFFFF"/>
                </a:solidFill>
              </a:rPr>
              <a:t>Quando è «efficiente» la proprietà privata? </a:t>
            </a:r>
            <a:endParaRPr sz="3276">
              <a:solidFill>
                <a:srgbClr val="FFFFFF"/>
              </a:solidFill>
            </a:endParaRPr>
          </a:p>
          <a:p>
            <a:pPr lvl="0" marL="520065" indent="-520065" defTabSz="416052">
              <a:spcBef>
                <a:spcPts val="3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276">
                <a:solidFill>
                  <a:srgbClr val="FFFFFF"/>
                </a:solidFill>
              </a:rPr>
              <a:t>necessità di incentivare gli investimenti privati </a:t>
            </a:r>
            <a:endParaRPr sz="3276">
              <a:solidFill>
                <a:srgbClr val="FFFFFF"/>
              </a:solidFill>
            </a:endParaRPr>
          </a:p>
          <a:p>
            <a:pPr lvl="0" marL="520065" indent="-520065" defTabSz="416052">
              <a:spcBef>
                <a:spcPts val="3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276">
                <a:solidFill>
                  <a:srgbClr val="FFFFFF"/>
                </a:solidFill>
              </a:rPr>
              <a:t>è possibile escludere altri soggetti a costi ragionevoli</a:t>
            </a:r>
            <a:endParaRPr sz="3276">
              <a:solidFill>
                <a:srgbClr val="FFFFFF"/>
              </a:solidFill>
            </a:endParaRPr>
          </a:p>
          <a:p>
            <a:pPr lvl="2" marL="1560195" indent="-520065" defTabSz="416052">
              <a:spcBef>
                <a:spcPts val="3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276">
                <a:solidFill>
                  <a:srgbClr val="FFFFFF"/>
                </a:solidFill>
              </a:rPr>
              <a:t>stato della tecnica (es.: filo spinato, tecniche criptatura dei segnali per le tv via cavo, registri immobiliari) </a:t>
            </a:r>
            <a:endParaRPr sz="3276">
              <a:solidFill>
                <a:srgbClr val="FFFFFF"/>
              </a:solidFill>
            </a:endParaRPr>
          </a:p>
          <a:p>
            <a:pPr lvl="0" marL="520065" indent="-520065" defTabSz="416052">
              <a:spcBef>
                <a:spcPts val="3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276">
                <a:solidFill>
                  <a:srgbClr val="FFFFFF"/>
                </a:solidFill>
              </a:rPr>
              <a:t> La proprietà privata non è un «diritto naturale» è una tecnica di regolazione, il cui buon uso dipende da fattori materiali, politici, sociali, tecnologici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body" idx="1"/>
          </p:nvPr>
        </p:nvSpPr>
        <p:spPr>
          <a:xfrm>
            <a:off x="446732" y="1066800"/>
            <a:ext cx="12256047" cy="7620000"/>
          </a:xfrm>
          <a:prstGeom prst="rect">
            <a:avLst/>
          </a:prstGeom>
        </p:spPr>
        <p:txBody>
          <a:bodyPr/>
          <a:lstStyle/>
          <a:p>
            <a:pPr lvl="0" marL="0" indent="0" defTabSz="365760">
              <a:spcBef>
                <a:spcPts val="2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80">
                <a:solidFill>
                  <a:srgbClr val="FFFFFF"/>
                </a:solidFill>
              </a:rPr>
              <a:t>I Beni (L III, T I Cod. civ.)</a:t>
            </a:r>
            <a:br>
              <a:rPr sz="2880">
                <a:solidFill>
                  <a:srgbClr val="FFFFFF"/>
                </a:solidFill>
              </a:rPr>
            </a:br>
            <a:r>
              <a:rPr sz="2880">
                <a:solidFill>
                  <a:srgbClr val="FFFFFF"/>
                </a:solidFill>
              </a:rPr>
              <a:t>Capo I : Dei beni in generale</a:t>
            </a:r>
            <a:endParaRPr sz="2880">
              <a:solidFill>
                <a:srgbClr val="FFFFFF"/>
              </a:solidFill>
            </a:endParaRPr>
          </a:p>
          <a:p>
            <a:pPr lvl="0" marL="457200" indent="-457200" defTabSz="365760">
              <a:spcBef>
                <a:spcPts val="2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80">
                <a:solidFill>
                  <a:srgbClr val="FFFFFF"/>
                </a:solidFill>
              </a:rPr>
              <a:t>art. 810 c.c.: «Sono beni le COSE che possono formare oggetto di diritti»</a:t>
            </a:r>
            <a:endParaRPr sz="2880">
              <a:solidFill>
                <a:srgbClr val="FFFFFF"/>
              </a:solidFill>
            </a:endParaRPr>
          </a:p>
          <a:p>
            <a:pPr lvl="1" marL="914400" indent="-457200" defTabSz="365760">
              <a:spcBef>
                <a:spcPts val="2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80">
                <a:solidFill>
                  <a:srgbClr val="FFFFFF"/>
                </a:solidFill>
              </a:rPr>
              <a:t>cfr. art. 2740: «Il debitore risponde dell'adempimento delle sue obbligazioni con tutti i suoi beni presenti e futuri»</a:t>
            </a:r>
            <a:endParaRPr sz="2880">
              <a:solidFill>
                <a:srgbClr val="FFFFFF"/>
              </a:solidFill>
            </a:endParaRPr>
          </a:p>
          <a:p>
            <a:pPr lvl="0" marL="457200" indent="-457200" defTabSz="365760">
              <a:spcBef>
                <a:spcPts val="2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80">
                <a:solidFill>
                  <a:srgbClr val="FFFFFF"/>
                </a:solidFill>
              </a:rPr>
              <a:t>«x è oggetto di diritti» = «x è oggetto di appropriazione»  </a:t>
            </a:r>
            <a:endParaRPr sz="2880">
              <a:solidFill>
                <a:srgbClr val="FFFFFF"/>
              </a:solidFill>
            </a:endParaRPr>
          </a:p>
          <a:p>
            <a:pPr lvl="0" marL="457200" indent="-457200" defTabSz="365760">
              <a:spcBef>
                <a:spcPts val="2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80">
                <a:solidFill>
                  <a:srgbClr val="FFFFFF"/>
                </a:solidFill>
              </a:rPr>
              <a:t>“bene” : appropriazione : scarsità </a:t>
            </a:r>
            <a:br>
              <a:rPr sz="2880">
                <a:solidFill>
                  <a:srgbClr val="FFFFFF"/>
                </a:solidFill>
              </a:rPr>
            </a:br>
            <a:r>
              <a:rPr sz="2880">
                <a:solidFill>
                  <a:srgbClr val="FFFFFF"/>
                </a:solidFill>
              </a:rPr>
              <a:t>cfr. art. 814 : energie 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defTabSz="356615">
              <a:spcBef>
                <a:spcPts val="2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7">
                <a:solidFill>
                  <a:srgbClr val="FFFFFF"/>
                </a:solidFill>
              </a:rPr>
              <a:t>«Il diritto [romano] chiamava res le cose con le quali aveva a che fare: la res non era concepita né come Sache [entità del mondo esteriore] né come Gegenstand [oggetto di un diritto soggettivo, elemento di un patrimonio], ma più precisamente come «affare» (res in questo caso corrisponde al greco ta pragmata), come processo (res) che comporta qualificazione e valutazione della cosa oggetto della controversia (res de qua agitur). In prima battuta, la res del diritto romano appare come un valore legato a una qualificazione che opera in un processo»</a:t>
            </a:r>
            <a:endParaRPr sz="2807">
              <a:solidFill>
                <a:srgbClr val="FFFFFF"/>
              </a:solidFill>
            </a:endParaRPr>
          </a:p>
          <a:p>
            <a:pPr lvl="0" marL="0" indent="0" defTabSz="356615">
              <a:spcBef>
                <a:spcPts val="2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7">
                <a:solidFill>
                  <a:srgbClr val="FFFFFF"/>
                </a:solidFill>
              </a:rPr>
              <a:t>Yan Thomas, Il valore delle cose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body" idx="1"/>
          </p:nvPr>
        </p:nvSpPr>
        <p:spPr>
          <a:xfrm>
            <a:off x="434578" y="373409"/>
            <a:ext cx="12272120" cy="8313391"/>
          </a:xfrm>
          <a:prstGeom prst="rect">
            <a:avLst/>
          </a:prstGeom>
        </p:spPr>
        <p:txBody>
          <a:bodyPr/>
          <a:lstStyle/>
          <a:p>
            <a:pPr lvl="0" marL="0" indent="0" defTabSz="342900">
              <a:spcBef>
                <a:spcPts val="2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Beni mobili e beni immobili (artt. 812 ss.) </a:t>
            </a:r>
            <a:endParaRPr sz="2700">
              <a:solidFill>
                <a:srgbClr val="FFFFFF"/>
              </a:solidFill>
            </a:endParaRPr>
          </a:p>
          <a:p>
            <a:pPr lvl="0" marL="0" indent="0" defTabSz="342900">
              <a:spcBef>
                <a:spcPts val="2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Art. 812 (Distinzione dei beni) </a:t>
            </a:r>
            <a:endParaRPr sz="2700">
              <a:solidFill>
                <a:srgbClr val="FFFFFF"/>
              </a:solidFill>
            </a:endParaRPr>
          </a:p>
          <a:p>
            <a:pPr lvl="0" marL="0" indent="0" defTabSz="342900">
              <a:spcBef>
                <a:spcPts val="2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«Sono beni immobili il suolo, le sorgenti e i corsi d'acqua, gli alberi, gli edifici e le altre costruzioni, anche se unite al suolo a scopo transitorio, e in genere tutto ciò che naturalmente o artificialmente è incorporato al suolo. [tecnica definitoria di tipo naturalistico]</a:t>
            </a:r>
            <a:endParaRPr sz="2700">
              <a:solidFill>
                <a:srgbClr val="FFFFFF"/>
              </a:solidFill>
            </a:endParaRPr>
          </a:p>
          <a:p>
            <a:pPr lvl="0" marL="0" indent="0" defTabSz="342900">
              <a:spcBef>
                <a:spcPts val="2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Sono reputati immobili i mulini, i bagni e gli altri edifici galleggianti quando sono saldamente assicurati alla riva o all'alveo o sono destinati ad esserlo in modo permanente per la loro utilizzazione. [tecnica definitori afunzionale]</a:t>
            </a:r>
            <a:endParaRPr sz="2700">
              <a:solidFill>
                <a:srgbClr val="FFFFFF"/>
              </a:solidFill>
            </a:endParaRPr>
          </a:p>
          <a:p>
            <a:pPr lvl="0" marL="0" indent="0" defTabSz="342900">
              <a:spcBef>
                <a:spcPts val="2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Sono mobili tutti gli altri beni» [BM: definizione a contrario, categoria residuale]. 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body" idx="1"/>
          </p:nvPr>
        </p:nvSpPr>
        <p:spPr>
          <a:xfrm>
            <a:off x="164951" y="157360"/>
            <a:ext cx="12674898" cy="9438880"/>
          </a:xfrm>
          <a:prstGeom prst="rect">
            <a:avLst/>
          </a:prstGeom>
        </p:spPr>
        <p:txBody>
          <a:bodyPr/>
          <a:lstStyle/>
          <a:p>
            <a:pPr lvl="0" marL="0" indent="0" defTabSz="356615">
              <a:spcBef>
                <a:spcPts val="2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120">
                <a:solidFill>
                  <a:srgbClr val="FFFFFF"/>
                </a:solidFill>
              </a:rPr>
              <a:t>Beni immobili ≠ Beni mobili: il senso della differenza</a:t>
            </a:r>
            <a:r>
              <a:rPr sz="4446">
                <a:solidFill>
                  <a:srgbClr val="FFFFFF"/>
                </a:solidFill>
              </a:rPr>
              <a:t> </a:t>
            </a:r>
            <a:endParaRPr sz="4446">
              <a:solidFill>
                <a:srgbClr val="FFFFFF"/>
              </a:solidFill>
            </a:endParaRPr>
          </a:p>
          <a:p>
            <a:pPr lvl="0" marL="0" indent="0" defTabSz="356615">
              <a:spcBef>
                <a:spcPts val="2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7">
                <a:solidFill>
                  <a:srgbClr val="FFFFFF"/>
                </a:solidFill>
              </a:rPr>
              <a:t>		•  regime di circolazione dei diritti  </a:t>
            </a:r>
            <a:endParaRPr sz="2807">
              <a:solidFill>
                <a:srgbClr val="FFFFFF"/>
              </a:solidFill>
            </a:endParaRPr>
          </a:p>
          <a:p>
            <a:pPr lvl="0" marL="0" indent="0" defTabSz="356615">
              <a:spcBef>
                <a:spcPts val="2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7">
                <a:solidFill>
                  <a:srgbClr val="FFFFFF"/>
                </a:solidFill>
              </a:rPr>
              <a:t>		•  forma dei contratti: art. 1350 </a:t>
            </a:r>
            <a:endParaRPr sz="2807">
              <a:solidFill>
                <a:srgbClr val="FFFFFF"/>
              </a:solidFill>
            </a:endParaRPr>
          </a:p>
          <a:p>
            <a:pPr lvl="0" marL="0" indent="0" defTabSz="356615">
              <a:spcBef>
                <a:spcPts val="2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7">
                <a:solidFill>
                  <a:srgbClr val="FFFFFF"/>
                </a:solidFill>
              </a:rPr>
              <a:t>		•  pubblicità (trascrizione): 2643 </a:t>
            </a:r>
            <a:endParaRPr sz="2807">
              <a:solidFill>
                <a:srgbClr val="FFFFFF"/>
              </a:solidFill>
            </a:endParaRPr>
          </a:p>
          <a:p>
            <a:pPr lvl="0" marL="0" indent="0" defTabSz="356615">
              <a:spcBef>
                <a:spcPts val="2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7">
                <a:solidFill>
                  <a:srgbClr val="FFFFFF"/>
                </a:solidFill>
              </a:rPr>
              <a:t>		•  regime delle garanzie reali </a:t>
            </a:r>
            <a:endParaRPr sz="2807">
              <a:solidFill>
                <a:srgbClr val="FFFFFF"/>
              </a:solidFill>
            </a:endParaRPr>
          </a:p>
          <a:p>
            <a:pPr lvl="5" marL="0" indent="891539" defTabSz="356615">
              <a:spcBef>
                <a:spcPts val="2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7">
                <a:solidFill>
                  <a:srgbClr val="FFFFFF"/>
                </a:solidFill>
              </a:rPr>
              <a:t>		•  B.I. : ipoteca (2810) </a:t>
            </a:r>
            <a:endParaRPr sz="2807">
              <a:solidFill>
                <a:srgbClr val="FFFFFF"/>
              </a:solidFill>
            </a:endParaRPr>
          </a:p>
          <a:p>
            <a:pPr lvl="5" marL="0" indent="891539" defTabSz="356615">
              <a:spcBef>
                <a:spcPts val="2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7">
                <a:solidFill>
                  <a:srgbClr val="FFFFFF"/>
                </a:solidFill>
              </a:rPr>
              <a:t>		•  B.M.: pegno (2784)</a:t>
            </a:r>
            <a:endParaRPr sz="2807">
              <a:solidFill>
                <a:srgbClr val="FFFFFF"/>
              </a:solidFill>
            </a:endParaRPr>
          </a:p>
          <a:p>
            <a:pPr lvl="1" marL="0" indent="178307" defTabSz="356615">
              <a:spcBef>
                <a:spcPts val="2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7">
                <a:solidFill>
                  <a:srgbClr val="FFFFFF"/>
                </a:solidFill>
              </a:rPr>
              <a:t>		•  Modi di appropriazione a titolo originario</a:t>
            </a:r>
            <a:endParaRPr sz="2807">
              <a:solidFill>
                <a:srgbClr val="FFFFFF"/>
              </a:solidFill>
            </a:endParaRPr>
          </a:p>
          <a:p>
            <a:pPr lvl="8" marL="0" indent="1426463" defTabSz="356615">
              <a:spcBef>
                <a:spcPts val="2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7">
                <a:solidFill>
                  <a:srgbClr val="FFFFFF"/>
                </a:solidFill>
              </a:rPr>
              <a:t>Cfr. usucapione ordinaria: 1158, 1161 </a:t>
            </a:r>
            <a:endParaRPr sz="2807">
              <a:solidFill>
                <a:srgbClr val="FFFFFF"/>
              </a:solidFill>
            </a:endParaRPr>
          </a:p>
          <a:p>
            <a:pPr lvl="4" marL="0" indent="713231" defTabSz="356615">
              <a:spcBef>
                <a:spcPts val="2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7">
                <a:solidFill>
                  <a:srgbClr val="FFFFFF"/>
                </a:solidFill>
              </a:rPr>
              <a:t>• Art. 827: no BI vacanti 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body" idx="1"/>
          </p:nvPr>
        </p:nvSpPr>
        <p:spPr>
          <a:xfrm>
            <a:off x="280441" y="245764"/>
            <a:ext cx="12443918" cy="9262072"/>
          </a:xfrm>
          <a:prstGeom prst="rect">
            <a:avLst/>
          </a:prstGeom>
        </p:spPr>
        <p:txBody>
          <a:bodyPr/>
          <a:lstStyle/>
          <a:p>
            <a:pPr lvl="0" marL="0" indent="0" defTabSz="379475">
              <a:spcBef>
                <a:spcPts val="29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988">
                <a:solidFill>
                  <a:srgbClr val="FFFFFF"/>
                </a:solidFill>
              </a:rPr>
              <a:t>Classificazioni «intermedie» </a:t>
            </a:r>
            <a:endParaRPr sz="2988">
              <a:solidFill>
                <a:srgbClr val="FFFFFF"/>
              </a:solidFill>
            </a:endParaRPr>
          </a:p>
          <a:p>
            <a:pPr lvl="1" marL="0" indent="189737" defTabSz="379475">
              <a:spcBef>
                <a:spcPts val="29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988">
                <a:solidFill>
                  <a:srgbClr val="FFFFFF"/>
                </a:solidFill>
              </a:rPr>
              <a:t>• Beni mobili registrati : art. 815</a:t>
            </a:r>
            <a:endParaRPr sz="2988">
              <a:solidFill>
                <a:srgbClr val="FFFFFF"/>
              </a:solidFill>
            </a:endParaRPr>
          </a:p>
          <a:p>
            <a:pPr lvl="4" marL="0" indent="758951" defTabSz="379475">
              <a:spcBef>
                <a:spcPts val="29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988">
                <a:solidFill>
                  <a:srgbClr val="FFFFFF"/>
                </a:solidFill>
              </a:rPr>
              <a:t>regime affine a quello dei BI: garanzie, pubblicità </a:t>
            </a:r>
            <a:endParaRPr sz="2988">
              <a:solidFill>
                <a:srgbClr val="FFFFFF"/>
              </a:solidFill>
            </a:endParaRPr>
          </a:p>
          <a:p>
            <a:pPr lvl="1" marL="948689" indent="-474344" defTabSz="379475">
              <a:spcBef>
                <a:spcPts val="2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988">
                <a:solidFill>
                  <a:srgbClr val="FFFFFF"/>
                </a:solidFill>
              </a:rPr>
              <a:t>Universalità di mobili (universitas facti): art. 816</a:t>
            </a:r>
            <a:endParaRPr sz="2988">
              <a:solidFill>
                <a:srgbClr val="FFFFFF"/>
              </a:solidFill>
            </a:endParaRPr>
          </a:p>
          <a:p>
            <a:pPr lvl="2" marL="1423034" indent="-474344" defTabSz="379475">
              <a:spcBef>
                <a:spcPts val="2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988">
                <a:solidFill>
                  <a:srgbClr val="FFFFFF"/>
                </a:solidFill>
              </a:rPr>
              <a:t>Complesso di elementi omogenei distinti (es. biblioteca)</a:t>
            </a:r>
            <a:endParaRPr sz="2988">
              <a:solidFill>
                <a:srgbClr val="FFFFFF"/>
              </a:solidFill>
            </a:endParaRPr>
          </a:p>
          <a:p>
            <a:pPr lvl="2" marL="1423034" indent="-474344" defTabSz="379475">
              <a:spcBef>
                <a:spcPts val="2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988">
                <a:solidFill>
                  <a:srgbClr val="FFFFFF"/>
                </a:solidFill>
              </a:rPr>
              <a:t>appartenenti al medesimo soggetto </a:t>
            </a:r>
            <a:endParaRPr sz="2988">
              <a:solidFill>
                <a:srgbClr val="FFFFFF"/>
              </a:solidFill>
            </a:endParaRPr>
          </a:p>
          <a:p>
            <a:pPr lvl="2" marL="1423034" indent="-474344" defTabSz="379475">
              <a:spcBef>
                <a:spcPts val="2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988">
                <a:solidFill>
                  <a:srgbClr val="FFFFFF"/>
                </a:solidFill>
              </a:rPr>
              <a:t>destinazione unitaria </a:t>
            </a:r>
            <a:endParaRPr sz="2988">
              <a:solidFill>
                <a:srgbClr val="FFFFFF"/>
              </a:solidFill>
            </a:endParaRPr>
          </a:p>
          <a:p>
            <a:pPr lvl="1" marL="948689" indent="-474344" defTabSz="379475">
              <a:spcBef>
                <a:spcPts val="2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988">
                <a:solidFill>
                  <a:srgbClr val="FFFFFF"/>
                </a:solidFill>
              </a:rPr>
              <a:t>Universalità di diritto (universitas iuris) </a:t>
            </a:r>
            <a:br>
              <a:rPr sz="2988">
                <a:solidFill>
                  <a:srgbClr val="FFFFFF"/>
                </a:solidFill>
              </a:rPr>
            </a:br>
            <a:r>
              <a:rPr sz="2988">
                <a:solidFill>
                  <a:srgbClr val="FFFFFF"/>
                </a:solidFill>
              </a:rPr>
              <a:t>•  Complesso di elementi eterogenei (BI, BM, BMR, SGS) considerati come un tutto dalla legge 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body" idx="1"/>
          </p:nvPr>
        </p:nvSpPr>
        <p:spPr>
          <a:xfrm>
            <a:off x="438447" y="378370"/>
            <a:ext cx="12232879" cy="8996860"/>
          </a:xfrm>
          <a:prstGeom prst="rect">
            <a:avLst/>
          </a:prstGeom>
        </p:spPr>
        <p:txBody>
          <a:bodyPr/>
          <a:lstStyle/>
          <a:p>
            <a:pPr lvl="0" marL="0" indent="0" defTabSz="342900">
              <a:spcBef>
                <a:spcPts val="2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Pertinenze (art. 817 e ss.) </a:t>
            </a:r>
            <a:endParaRPr sz="2700">
              <a:solidFill>
                <a:srgbClr val="FFFFFF"/>
              </a:solidFill>
            </a:endParaRPr>
          </a:p>
          <a:p>
            <a:pPr lvl="0" marL="0" indent="0" defTabSz="342900">
              <a:spcBef>
                <a:spcPts val="2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• vincolo durevole di accessorietà [servizio, ornamento] rispetto a un altro bene, istituito dal proprietario o dal titolare di un altro diritto reale (art. 817)</a:t>
            </a:r>
            <a:endParaRPr sz="2700">
              <a:solidFill>
                <a:srgbClr val="FFFFFF"/>
              </a:solidFill>
            </a:endParaRPr>
          </a:p>
          <a:p>
            <a:pPr lvl="0" marL="0" indent="0" defTabSz="342900">
              <a:spcBef>
                <a:spcPts val="2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• il regime giuridico delle pertinenze segue quello del bene principale (art. 818)</a:t>
            </a:r>
            <a:endParaRPr sz="2700">
              <a:solidFill>
                <a:srgbClr val="FFFFFF"/>
              </a:solidFill>
            </a:endParaRPr>
          </a:p>
          <a:p>
            <a:pPr lvl="2" marL="1285875" indent="-428625" defTabSz="342900">
              <a:spcBef>
                <a:spcPts val="2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norma dispositiva </a:t>
            </a:r>
            <a:endParaRPr sz="2700">
              <a:solidFill>
                <a:srgbClr val="FFFFFF"/>
              </a:solidFill>
            </a:endParaRPr>
          </a:p>
          <a:p>
            <a:pPr lvl="0" marL="0" indent="0" defTabSz="342900">
              <a:spcBef>
                <a:spcPts val="2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• art. 819 ➞ BI ≠ BM </a:t>
            </a:r>
            <a:endParaRPr sz="2700">
              <a:solidFill>
                <a:srgbClr val="FFFFFF"/>
              </a:solidFill>
            </a:endParaRPr>
          </a:p>
          <a:p>
            <a:pPr lvl="1" marL="857250" indent="-428625" defTabSz="342900">
              <a:spcBef>
                <a:spcPts val="2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cosa principale = BI/BMR</a:t>
            </a:r>
            <a:endParaRPr sz="2700">
              <a:solidFill>
                <a:srgbClr val="FFFFFF"/>
              </a:solidFill>
            </a:endParaRPr>
          </a:p>
          <a:p>
            <a:pPr lvl="2" marL="1285875" indent="-428625" defTabSz="342900">
              <a:spcBef>
                <a:spcPts val="2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i diritti PREESISTENTI dei terzi sulla pertinenza sono inopponibili al proprietario in BF della cosa principale se non risultato da scrittura avente data certa anteriore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body" idx="1"/>
          </p:nvPr>
        </p:nvSpPr>
        <p:spPr>
          <a:xfrm>
            <a:off x="231278" y="276175"/>
            <a:ext cx="12542243" cy="9323884"/>
          </a:xfrm>
          <a:prstGeom prst="rect">
            <a:avLst/>
          </a:prstGeom>
        </p:spPr>
        <p:txBody>
          <a:bodyPr/>
          <a:lstStyle/>
          <a:p>
            <a:pPr lvl="0" marL="0" indent="0" defTabSz="265175">
              <a:spcBef>
                <a:spcPts val="2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712">
                <a:solidFill>
                  <a:srgbClr val="FFFFFF"/>
                </a:solidFill>
              </a:rPr>
              <a:t>Frutti (artt. 820-821) </a:t>
            </a:r>
            <a:endParaRPr sz="3712">
              <a:solidFill>
                <a:srgbClr val="FFFFFF"/>
              </a:solidFill>
            </a:endParaRPr>
          </a:p>
          <a:p>
            <a:pPr lvl="1" marL="0" indent="132587" defTabSz="265175">
              <a:spcBef>
                <a:spcPts val="2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Beni prodotti da altri beni</a:t>
            </a:r>
            <a:endParaRPr sz="2088">
              <a:solidFill>
                <a:srgbClr val="FFFFFF"/>
              </a:solidFill>
            </a:endParaRPr>
          </a:p>
          <a:p>
            <a:pPr lvl="0" marL="331469" indent="-331469" defTabSz="265175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Naturali (820/1) ➞ possibile oggetto di Diritti Reali («appartengono al proprietario della cosa che li produce»)</a:t>
            </a:r>
            <a:endParaRPr sz="2088">
              <a:solidFill>
                <a:srgbClr val="FFFFFF"/>
              </a:solidFill>
            </a:endParaRPr>
          </a:p>
          <a:p>
            <a:pPr lvl="3" marL="0" indent="397763" defTabSz="265175">
              <a:spcBef>
                <a:spcPts val="2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• art. 820/2: fino alla separazione sono parte della cosa che li produce,</a:t>
            </a:r>
            <a:endParaRPr sz="2088">
              <a:solidFill>
                <a:srgbClr val="FFFFFF"/>
              </a:solidFill>
            </a:endParaRPr>
          </a:p>
          <a:p>
            <a:pPr lvl="3" marL="0" indent="397763" defTabSz="265175">
              <a:spcBef>
                <a:spcPts val="2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si può disporre di essi come cosa mobile futura (cfr. 1472) </a:t>
            </a:r>
            <a:endParaRPr sz="2088">
              <a:solidFill>
                <a:srgbClr val="FFFFFF"/>
              </a:solidFill>
            </a:endParaRPr>
          </a:p>
          <a:p>
            <a:pPr lvl="3" marL="1325879" indent="-331469" defTabSz="265175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ratio: rischi della vendita del raccolto </a:t>
            </a:r>
            <a:endParaRPr sz="2088">
              <a:solidFill>
                <a:srgbClr val="FFFFFF"/>
              </a:solidFill>
            </a:endParaRPr>
          </a:p>
          <a:p>
            <a:pPr lvl="1" marL="662939" indent="-331469" defTabSz="265175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art. 821: proprietà (cosa madre) ⧣ godimento (frutti)</a:t>
            </a:r>
            <a:endParaRPr sz="2088">
              <a:solidFill>
                <a:srgbClr val="FFFFFF"/>
              </a:solidFill>
            </a:endParaRPr>
          </a:p>
          <a:p>
            <a:pPr lvl="3" marL="1325879" indent="-331469" defTabSz="265175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 diritto di godimento (usufrutto, locazione ecc.)</a:t>
            </a:r>
            <a:endParaRPr sz="2088">
              <a:solidFill>
                <a:srgbClr val="FFFFFF"/>
              </a:solidFill>
            </a:endParaRPr>
          </a:p>
          <a:p>
            <a:pPr lvl="3" marL="1325879" indent="-331469" defTabSz="265175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possesso (BF) di persona diversa dal proprietario (art. 1148)</a:t>
            </a:r>
            <a:br>
              <a:rPr sz="2088">
                <a:solidFill>
                  <a:srgbClr val="FFFFFF"/>
                </a:solidFill>
              </a:rPr>
            </a:br>
            <a:endParaRPr sz="2088">
              <a:solidFill>
                <a:srgbClr val="FFFFFF"/>
              </a:solidFill>
            </a:endParaRPr>
          </a:p>
          <a:p>
            <a:pPr lvl="0" marL="0" indent="0" defTabSz="265175">
              <a:spcBef>
                <a:spcPts val="2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• Civili (820/3) ➞ Diritti Credito : «corrispettivo del godimento della cosa madre» </a:t>
            </a:r>
            <a:endParaRPr sz="2088">
              <a:solidFill>
                <a:srgbClr val="FFFFFF"/>
              </a:solidFill>
            </a:endParaRPr>
          </a:p>
          <a:p>
            <a:pPr lvl="0" marL="0" indent="0" defTabSz="265175">
              <a:spcBef>
                <a:spcPts val="2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		•  interessi, canoni, rendite </a:t>
            </a:r>
            <a:endParaRPr sz="2088">
              <a:solidFill>
                <a:srgbClr val="FFFFFF"/>
              </a:solidFill>
            </a:endParaRPr>
          </a:p>
          <a:p>
            <a:pPr lvl="0" marL="0" indent="0" defTabSz="265175">
              <a:spcBef>
                <a:spcPts val="2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		•  si acquistano giorno per giorno 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body" idx="1"/>
          </p:nvPr>
        </p:nvSpPr>
        <p:spPr>
          <a:xfrm>
            <a:off x="484882" y="146942"/>
            <a:ext cx="12256592" cy="9104116"/>
          </a:xfrm>
          <a:prstGeom prst="rect">
            <a:avLst/>
          </a:prstGeom>
        </p:spPr>
        <p:txBody>
          <a:bodyPr anchor="b"/>
          <a:lstStyle/>
          <a:p>
            <a:pPr lvl="0" marL="0" indent="0" defTabSz="365760">
              <a:spcBef>
                <a:spcPts val="2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80">
                <a:solidFill>
                  <a:srgbClr val="FFFFFF"/>
                </a:solidFill>
              </a:rPr>
              <a:t>Altre distinzioni: Cose fungibili (genere) e cose infungibili</a:t>
            </a:r>
            <a:endParaRPr sz="2880">
              <a:solidFill>
                <a:srgbClr val="FFFFFF"/>
              </a:solidFill>
            </a:endParaRPr>
          </a:p>
          <a:p>
            <a:pPr lvl="1" marL="914400" indent="-457200" defTabSz="365760">
              <a:spcBef>
                <a:spcPts val="2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80">
                <a:solidFill>
                  <a:srgbClr val="FFFFFF"/>
                </a:solidFill>
              </a:rPr>
              <a:t>“fungibili”: cose identiche, per qualità, ad altre cose appartenenti allo stesso genere, distinguibili solo sotto un profilo quantitativo (numero, peso, misura) </a:t>
            </a:r>
            <a:endParaRPr sz="2880">
              <a:solidFill>
                <a:srgbClr val="FFFFFF"/>
              </a:solidFill>
            </a:endParaRPr>
          </a:p>
          <a:p>
            <a:pPr lvl="3" marL="1828800" indent="-457200" defTabSz="365760">
              <a:spcBef>
                <a:spcPts val="2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80">
                <a:solidFill>
                  <a:srgbClr val="FFFFFF"/>
                </a:solidFill>
              </a:rPr>
              <a:t>Denaro, prodotti in serie, prodotti agricoli </a:t>
            </a:r>
            <a:endParaRPr sz="2880">
              <a:solidFill>
                <a:srgbClr val="FFFFFF"/>
              </a:solidFill>
            </a:endParaRPr>
          </a:p>
          <a:p>
            <a:pPr lvl="1" marL="914400" indent="-457200" defTabSz="365760">
              <a:spcBef>
                <a:spcPts val="2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80">
                <a:solidFill>
                  <a:srgbClr val="FFFFFF"/>
                </a:solidFill>
              </a:rPr>
              <a:t>“infungibili” : cose che presentano qualità particolari: non possono essere sostituite</a:t>
            </a:r>
            <a:endParaRPr sz="2880">
              <a:solidFill>
                <a:srgbClr val="FFFFFF"/>
              </a:solidFill>
            </a:endParaRPr>
          </a:p>
          <a:p>
            <a:pPr lvl="3" marL="1828800" indent="-457200" defTabSz="365760">
              <a:spcBef>
                <a:spcPts val="2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80">
                <a:solidFill>
                  <a:srgbClr val="FFFFFF"/>
                </a:solidFill>
              </a:rPr>
              <a:t>prodotti non standardizzati, opere su misura, BI </a:t>
            </a:r>
            <a:endParaRPr sz="2880">
              <a:solidFill>
                <a:srgbClr val="FFFFFF"/>
              </a:solidFill>
            </a:endParaRPr>
          </a:p>
          <a:p>
            <a:pPr lvl="5" marL="2743200" indent="-457200" defTabSz="365760">
              <a:spcBef>
                <a:spcPts val="2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80">
                <a:solidFill>
                  <a:srgbClr val="FFFFFF"/>
                </a:solidFill>
              </a:rPr>
              <a:t>1178, 1256 1378</a:t>
            </a:r>
            <a:endParaRPr sz="2880">
              <a:solidFill>
                <a:srgbClr val="FFFFFF"/>
              </a:solidFill>
            </a:endParaRPr>
          </a:p>
          <a:p>
            <a:pPr lvl="3" marL="1828800" indent="-457200" defTabSz="365760">
              <a:spcBef>
                <a:spcPts val="2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80">
                <a:solidFill>
                  <a:srgbClr val="FFFFFF"/>
                </a:solidFill>
              </a:rPr>
              <a:t> tutela dei diritti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2.jpe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2.jpeg"/></Relationships>

</file>

<file path=ppt/theme/theme1.xml><?xml version="1.0" encoding="utf-8"?>
<a:theme xmlns:a="http://schemas.openxmlformats.org/drawingml/2006/main" xmlns:r="http://schemas.openxmlformats.org/officeDocument/2006/relationships" name="Chalkboard">
  <a:themeElements>
    <a:clrScheme name="Chalkboard">
      <a:dk1>
        <a:srgbClr val="BC00FF"/>
      </a:dk1>
      <a:lt1>
        <a:srgbClr val="FFFFFF"/>
      </a:lt1>
      <a:dk2>
        <a:srgbClr val="51504D"/>
      </a:dk2>
      <a:lt2>
        <a:srgbClr val="CBC8C2"/>
      </a:lt2>
      <a:accent1>
        <a:srgbClr val="71B0E2"/>
      </a:accent1>
      <a:accent2>
        <a:srgbClr val="A8E685"/>
      </a:accent2>
      <a:accent3>
        <a:srgbClr val="FFE181"/>
      </a:accent3>
      <a:accent4>
        <a:srgbClr val="F2A057"/>
      </a:accent4>
      <a:accent5>
        <a:srgbClr val="FF7777"/>
      </a:accent5>
      <a:accent6>
        <a:srgbClr val="D4ABEF"/>
      </a:accent6>
      <a:hlink>
        <a:srgbClr val="0000FF"/>
      </a:hlink>
      <a:folHlink>
        <a:srgbClr val="FF00FF"/>
      </a:folHlink>
    </a:clrScheme>
    <a:fontScheme name="Chalkboard">
      <a:majorFont>
        <a:latin typeface="Chalkduster"/>
        <a:ea typeface="Chalkduster"/>
        <a:cs typeface="Chalkduster"/>
      </a:majorFont>
      <a:minorFont>
        <a:latin typeface="Chalkduster"/>
        <a:ea typeface="Chalkduster"/>
        <a:cs typeface="Chalkduster"/>
      </a:minorFont>
    </a:fontScheme>
    <a:fmtScheme name="Chalkbo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63500" dist="0" dir="162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63500" dist="25400" dir="2700000">
                <a:srgbClr val="000000">
                  <a:alpha val="70000"/>
                </a:srgbClr>
              </a:outerShdw>
            </a:effectLst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>
          <a:noFil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halkboard">
  <a:themeElements>
    <a:clrScheme name="Chalkboard">
      <a:dk1>
        <a:srgbClr val="000000"/>
      </a:dk1>
      <a:lt1>
        <a:srgbClr val="FFFFFF"/>
      </a:lt1>
      <a:dk2>
        <a:srgbClr val="51504D"/>
      </a:dk2>
      <a:lt2>
        <a:srgbClr val="CBC8C2"/>
      </a:lt2>
      <a:accent1>
        <a:srgbClr val="71B0E2"/>
      </a:accent1>
      <a:accent2>
        <a:srgbClr val="A8E685"/>
      </a:accent2>
      <a:accent3>
        <a:srgbClr val="FFE181"/>
      </a:accent3>
      <a:accent4>
        <a:srgbClr val="F2A057"/>
      </a:accent4>
      <a:accent5>
        <a:srgbClr val="FF7777"/>
      </a:accent5>
      <a:accent6>
        <a:srgbClr val="D4ABEF"/>
      </a:accent6>
      <a:hlink>
        <a:srgbClr val="0000FF"/>
      </a:hlink>
      <a:folHlink>
        <a:srgbClr val="FF00FF"/>
      </a:folHlink>
    </a:clrScheme>
    <a:fontScheme name="Chalkboard">
      <a:majorFont>
        <a:latin typeface="Chalkduster"/>
        <a:ea typeface="Chalkduster"/>
        <a:cs typeface="Chalkduster"/>
      </a:majorFont>
      <a:minorFont>
        <a:latin typeface="Chalkduster"/>
        <a:ea typeface="Chalkduster"/>
        <a:cs typeface="Chalkduster"/>
      </a:minorFont>
    </a:fontScheme>
    <a:fmtScheme name="Chalkbo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63500" dist="0" dir="162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63500" dist="25400" dir="2700000">
                <a:srgbClr val="000000">
                  <a:alpha val="70000"/>
                </a:srgbClr>
              </a:outerShdw>
            </a:effectLst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>
          <a:noFil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