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49" r:id="rId2"/>
    <p:sldMasterId id="2147483672" r:id="rId3"/>
  </p:sldMasterIdLst>
  <p:notesMasterIdLst>
    <p:notesMasterId r:id="rId73"/>
  </p:notesMasterIdLst>
  <p:handoutMasterIdLst>
    <p:handoutMasterId r:id="rId74"/>
  </p:handoutMasterIdLst>
  <p:sldIdLst>
    <p:sldId id="256" r:id="rId4"/>
    <p:sldId id="259" r:id="rId5"/>
    <p:sldId id="257" r:id="rId6"/>
    <p:sldId id="260" r:id="rId7"/>
    <p:sldId id="261" r:id="rId8"/>
    <p:sldId id="262" r:id="rId9"/>
    <p:sldId id="294" r:id="rId10"/>
    <p:sldId id="297" r:id="rId11"/>
    <p:sldId id="263" r:id="rId12"/>
    <p:sldId id="264" r:id="rId13"/>
    <p:sldId id="265" r:id="rId14"/>
    <p:sldId id="266" r:id="rId15"/>
    <p:sldId id="267" r:id="rId16"/>
    <p:sldId id="293" r:id="rId17"/>
    <p:sldId id="258" r:id="rId18"/>
    <p:sldId id="307" r:id="rId19"/>
    <p:sldId id="308" r:id="rId20"/>
    <p:sldId id="309" r:id="rId21"/>
    <p:sldId id="310" r:id="rId22"/>
    <p:sldId id="311" r:id="rId23"/>
    <p:sldId id="312" r:id="rId24"/>
    <p:sldId id="316" r:id="rId25"/>
    <p:sldId id="313" r:id="rId26"/>
    <p:sldId id="314" r:id="rId27"/>
    <p:sldId id="315" r:id="rId28"/>
    <p:sldId id="317" r:id="rId29"/>
    <p:sldId id="318" r:id="rId30"/>
    <p:sldId id="319" r:id="rId31"/>
    <p:sldId id="320" r:id="rId32"/>
    <p:sldId id="268" r:id="rId33"/>
    <p:sldId id="269" r:id="rId34"/>
    <p:sldId id="270" r:id="rId35"/>
    <p:sldId id="271" r:id="rId36"/>
    <p:sldId id="272" r:id="rId37"/>
    <p:sldId id="273" r:id="rId38"/>
    <p:sldId id="321" r:id="rId39"/>
    <p:sldId id="274" r:id="rId40"/>
    <p:sldId id="275" r:id="rId41"/>
    <p:sldId id="276" r:id="rId42"/>
    <p:sldId id="278" r:id="rId43"/>
    <p:sldId id="277" r:id="rId44"/>
    <p:sldId id="279" r:id="rId45"/>
    <p:sldId id="281" r:id="rId46"/>
    <p:sldId id="322" r:id="rId47"/>
    <p:sldId id="323" r:id="rId48"/>
    <p:sldId id="324" r:id="rId49"/>
    <p:sldId id="280" r:id="rId50"/>
    <p:sldId id="284" r:id="rId51"/>
    <p:sldId id="285" r:id="rId52"/>
    <p:sldId id="325" r:id="rId53"/>
    <p:sldId id="286" r:id="rId54"/>
    <p:sldId id="287" r:id="rId55"/>
    <p:sldId id="282" r:id="rId56"/>
    <p:sldId id="283" r:id="rId57"/>
    <p:sldId id="289" r:id="rId58"/>
    <p:sldId id="290" r:id="rId59"/>
    <p:sldId id="291" r:id="rId60"/>
    <p:sldId id="292" r:id="rId61"/>
    <p:sldId id="305" r:id="rId62"/>
    <p:sldId id="295" r:id="rId63"/>
    <p:sldId id="296" r:id="rId64"/>
    <p:sldId id="306" r:id="rId65"/>
    <p:sldId id="298" r:id="rId66"/>
    <p:sldId id="299" r:id="rId67"/>
    <p:sldId id="300" r:id="rId68"/>
    <p:sldId id="301" r:id="rId69"/>
    <p:sldId id="302" r:id="rId70"/>
    <p:sldId id="303" r:id="rId71"/>
    <p:sldId id="304" r:id="rId72"/>
  </p:sldIdLst>
  <p:sldSz cx="9144000" cy="6858000" type="screen4x3"/>
  <p:notesSz cx="6854825" cy="9750425"/>
  <p:defaultTextStyle>
    <a:defPPr>
      <a:defRPr lang="it-IT"/>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a:srgbClr val="000099"/>
    <a:srgbClr val="0000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17" autoAdjust="0"/>
  </p:normalViewPr>
  <p:slideViewPr>
    <p:cSldViewPr>
      <p:cViewPr varScale="1">
        <p:scale>
          <a:sx n="60" d="100"/>
          <a:sy n="60" d="100"/>
        </p:scale>
        <p:origin x="1388" y="8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3.xml"/><Relationship Id="rId21" Type="http://schemas.openxmlformats.org/officeDocument/2006/relationships/slide" Target="slides/slide18.xml"/><Relationship Id="rId42" Type="http://schemas.openxmlformats.org/officeDocument/2006/relationships/slide" Target="slides/slide39.xml"/><Relationship Id="rId47" Type="http://schemas.openxmlformats.org/officeDocument/2006/relationships/slide" Target="slides/slide44.xml"/><Relationship Id="rId63" Type="http://schemas.openxmlformats.org/officeDocument/2006/relationships/slide" Target="slides/slide60.xml"/><Relationship Id="rId68" Type="http://schemas.openxmlformats.org/officeDocument/2006/relationships/slide" Target="slides/slide65.xml"/><Relationship Id="rId16" Type="http://schemas.openxmlformats.org/officeDocument/2006/relationships/slide" Target="slides/slide1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slide" Target="slides/slide50.xml"/><Relationship Id="rId58" Type="http://schemas.openxmlformats.org/officeDocument/2006/relationships/slide" Target="slides/slide55.xml"/><Relationship Id="rId66" Type="http://schemas.openxmlformats.org/officeDocument/2006/relationships/slide" Target="slides/slide63.xml"/><Relationship Id="rId74" Type="http://schemas.openxmlformats.org/officeDocument/2006/relationships/handoutMaster" Target="handoutMasters/handoutMaster1.xml"/><Relationship Id="rId5" Type="http://schemas.openxmlformats.org/officeDocument/2006/relationships/slide" Target="slides/slide2.xml"/><Relationship Id="rId61" Type="http://schemas.openxmlformats.org/officeDocument/2006/relationships/slide" Target="slides/slide58.xml"/><Relationship Id="rId19" Type="http://schemas.openxmlformats.org/officeDocument/2006/relationships/slide" Target="slides/slide1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slide" Target="slides/slide53.xml"/><Relationship Id="rId64" Type="http://schemas.openxmlformats.org/officeDocument/2006/relationships/slide" Target="slides/slide61.xml"/><Relationship Id="rId69" Type="http://schemas.openxmlformats.org/officeDocument/2006/relationships/slide" Target="slides/slide66.xml"/><Relationship Id="rId77" Type="http://schemas.openxmlformats.org/officeDocument/2006/relationships/theme" Target="theme/theme1.xml"/><Relationship Id="rId8" Type="http://schemas.openxmlformats.org/officeDocument/2006/relationships/slide" Target="slides/slide5.xml"/><Relationship Id="rId51" Type="http://schemas.openxmlformats.org/officeDocument/2006/relationships/slide" Target="slides/slide48.xml"/><Relationship Id="rId72" Type="http://schemas.openxmlformats.org/officeDocument/2006/relationships/slide" Target="slides/slide69.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openxmlformats.org/officeDocument/2006/relationships/slide" Target="slides/slide56.xml"/><Relationship Id="rId67" Type="http://schemas.openxmlformats.org/officeDocument/2006/relationships/slide" Target="slides/slide64.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slide" Target="slides/slide51.xml"/><Relationship Id="rId62" Type="http://schemas.openxmlformats.org/officeDocument/2006/relationships/slide" Target="slides/slide59.xml"/><Relationship Id="rId70" Type="http://schemas.openxmlformats.org/officeDocument/2006/relationships/slide" Target="slides/slide67.xml"/><Relationship Id="rId75"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slide" Target="slides/slide54.xml"/><Relationship Id="rId10" Type="http://schemas.openxmlformats.org/officeDocument/2006/relationships/slide" Target="slides/slide7.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slide" Target="slides/slide57.xml"/><Relationship Id="rId65" Type="http://schemas.openxmlformats.org/officeDocument/2006/relationships/slide" Target="slides/slide62.xml"/><Relationship Id="rId73" Type="http://schemas.openxmlformats.org/officeDocument/2006/relationships/notesMaster" Target="notesMasters/notesMaster1.xml"/><Relationship Id="rId78"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3" Type="http://schemas.openxmlformats.org/officeDocument/2006/relationships/slide" Target="slides/slide10.xml"/><Relationship Id="rId18" Type="http://schemas.openxmlformats.org/officeDocument/2006/relationships/slide" Target="slides/slide15.xml"/><Relationship Id="rId39" Type="http://schemas.openxmlformats.org/officeDocument/2006/relationships/slide" Target="slides/slide36.xml"/><Relationship Id="rId34" Type="http://schemas.openxmlformats.org/officeDocument/2006/relationships/slide" Target="slides/slide31.xml"/><Relationship Id="rId50" Type="http://schemas.openxmlformats.org/officeDocument/2006/relationships/slide" Target="slides/slide47.xml"/><Relationship Id="rId55" Type="http://schemas.openxmlformats.org/officeDocument/2006/relationships/slide" Target="slides/slide52.xml"/><Relationship Id="rId76" Type="http://schemas.openxmlformats.org/officeDocument/2006/relationships/viewProps" Target="viewProps.xml"/><Relationship Id="rId7" Type="http://schemas.openxmlformats.org/officeDocument/2006/relationships/slide" Target="slides/slide4.xml"/><Relationship Id="rId71" Type="http://schemas.openxmlformats.org/officeDocument/2006/relationships/slide" Target="slides/slide68.xml"/><Relationship Id="rId2" Type="http://schemas.openxmlformats.org/officeDocument/2006/relationships/slideMaster" Target="slideMasters/slideMaster2.xml"/><Relationship Id="rId29" Type="http://schemas.openxmlformats.org/officeDocument/2006/relationships/slide" Target="slides/slide2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0" y="0"/>
            <a:ext cx="2970213"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it-IT" altLang="en-US"/>
          </a:p>
        </p:txBody>
      </p:sp>
      <p:sp>
        <p:nvSpPr>
          <p:cNvPr id="10243" name="Rectangle 3"/>
          <p:cNvSpPr>
            <a:spLocks noGrp="1" noChangeArrowheads="1"/>
          </p:cNvSpPr>
          <p:nvPr>
            <p:ph type="dt" sz="quarter" idx="1"/>
          </p:nvPr>
        </p:nvSpPr>
        <p:spPr bwMode="auto">
          <a:xfrm>
            <a:off x="3883025" y="0"/>
            <a:ext cx="2970213"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it-IT" altLang="en-US"/>
          </a:p>
        </p:txBody>
      </p:sp>
      <p:sp>
        <p:nvSpPr>
          <p:cNvPr id="10244" name="Rectangle 4"/>
          <p:cNvSpPr>
            <a:spLocks noGrp="1" noChangeArrowheads="1"/>
          </p:cNvSpPr>
          <p:nvPr>
            <p:ph type="ftr" sz="quarter" idx="2"/>
          </p:nvPr>
        </p:nvSpPr>
        <p:spPr bwMode="auto">
          <a:xfrm>
            <a:off x="0" y="9261475"/>
            <a:ext cx="2970213"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it-IT" altLang="en-US"/>
          </a:p>
        </p:txBody>
      </p:sp>
      <p:sp>
        <p:nvSpPr>
          <p:cNvPr id="10245" name="Rectangle 5"/>
          <p:cNvSpPr>
            <a:spLocks noGrp="1" noChangeArrowheads="1"/>
          </p:cNvSpPr>
          <p:nvPr>
            <p:ph type="sldNum" sz="quarter" idx="3"/>
          </p:nvPr>
        </p:nvSpPr>
        <p:spPr bwMode="auto">
          <a:xfrm>
            <a:off x="3883025" y="9261475"/>
            <a:ext cx="2970213"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99CA4DC5-1D21-40DD-AD81-7D43E1DA007F}" type="slidenum">
              <a:rPr lang="it-IT" altLang="en-US"/>
              <a:pPr>
                <a:defRPr/>
              </a:pPr>
              <a:t>‹N›</a:t>
            </a:fld>
            <a:endParaRPr lang="it-IT"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70213"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it-IT" altLang="en-US"/>
          </a:p>
        </p:txBody>
      </p:sp>
      <p:sp>
        <p:nvSpPr>
          <p:cNvPr id="6147" name="Rectangle 3"/>
          <p:cNvSpPr>
            <a:spLocks noGrp="1" noChangeArrowheads="1"/>
          </p:cNvSpPr>
          <p:nvPr>
            <p:ph type="dt" idx="1"/>
          </p:nvPr>
        </p:nvSpPr>
        <p:spPr bwMode="auto">
          <a:xfrm>
            <a:off x="3883025" y="0"/>
            <a:ext cx="2970213"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it-IT" altLang="en-US"/>
          </a:p>
        </p:txBody>
      </p:sp>
      <p:sp>
        <p:nvSpPr>
          <p:cNvPr id="16388" name="Rectangle 4"/>
          <p:cNvSpPr>
            <a:spLocks noGrp="1" noRot="1" noChangeAspect="1" noChangeArrowheads="1" noTextEdit="1"/>
          </p:cNvSpPr>
          <p:nvPr>
            <p:ph type="sldImg" idx="2"/>
          </p:nvPr>
        </p:nvSpPr>
        <p:spPr bwMode="auto">
          <a:xfrm>
            <a:off x="990600" y="731838"/>
            <a:ext cx="4875213" cy="3656012"/>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149" name="Rectangle 5"/>
          <p:cNvSpPr>
            <a:spLocks noGrp="1" noChangeArrowheads="1"/>
          </p:cNvSpPr>
          <p:nvPr>
            <p:ph type="body" sz="quarter" idx="3"/>
          </p:nvPr>
        </p:nvSpPr>
        <p:spPr bwMode="auto">
          <a:xfrm>
            <a:off x="685800" y="4630738"/>
            <a:ext cx="5483225" cy="4387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it-IT" altLang="en-US" noProof="0"/>
              <a:t>Fare clic per modificare gli stili del testo dello schema</a:t>
            </a:r>
          </a:p>
          <a:p>
            <a:pPr lvl="1"/>
            <a:r>
              <a:rPr lang="it-IT" altLang="en-US" noProof="0"/>
              <a:t>Secondo livello</a:t>
            </a:r>
          </a:p>
          <a:p>
            <a:pPr lvl="2"/>
            <a:r>
              <a:rPr lang="it-IT" altLang="en-US" noProof="0"/>
              <a:t>Terzo livello</a:t>
            </a:r>
          </a:p>
          <a:p>
            <a:pPr lvl="3"/>
            <a:r>
              <a:rPr lang="it-IT" altLang="en-US" noProof="0"/>
              <a:t>Quarto livello</a:t>
            </a:r>
          </a:p>
          <a:p>
            <a:pPr lvl="4"/>
            <a:r>
              <a:rPr lang="it-IT" altLang="en-US" noProof="0"/>
              <a:t>Quinto livello</a:t>
            </a:r>
          </a:p>
        </p:txBody>
      </p:sp>
      <p:sp>
        <p:nvSpPr>
          <p:cNvPr id="6150" name="Rectangle 6"/>
          <p:cNvSpPr>
            <a:spLocks noGrp="1" noChangeArrowheads="1"/>
          </p:cNvSpPr>
          <p:nvPr>
            <p:ph type="ftr" sz="quarter" idx="4"/>
          </p:nvPr>
        </p:nvSpPr>
        <p:spPr bwMode="auto">
          <a:xfrm>
            <a:off x="0" y="9261475"/>
            <a:ext cx="2970213"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it-IT" altLang="en-US"/>
          </a:p>
        </p:txBody>
      </p:sp>
      <p:sp>
        <p:nvSpPr>
          <p:cNvPr id="6151" name="Rectangle 7"/>
          <p:cNvSpPr>
            <a:spLocks noGrp="1" noChangeArrowheads="1"/>
          </p:cNvSpPr>
          <p:nvPr>
            <p:ph type="sldNum" sz="quarter" idx="5"/>
          </p:nvPr>
        </p:nvSpPr>
        <p:spPr bwMode="auto">
          <a:xfrm>
            <a:off x="3883025" y="9261475"/>
            <a:ext cx="2970213"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8966A4EC-3B7C-4611-9E15-ECBD4547D274}" type="slidenum">
              <a:rPr lang="it-IT" altLang="en-US"/>
              <a:pPr>
                <a:defRPr/>
              </a:pPr>
              <a:t>‹N›</a:t>
            </a:fld>
            <a:endParaRPr lang="it-IT"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D042B7C-E55B-4C79-9DCD-603BBD428C77}" type="slidenum">
              <a:rPr lang="it-IT" altLang="en-US" smtClean="0"/>
              <a:pPr/>
              <a:t>1</a:t>
            </a:fld>
            <a:endParaRPr lang="it-IT" altLang="en-US"/>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0DB4FF9D-9068-4336-86C3-C096977995F8}" type="slidenum">
              <a:rPr lang="it-IT" altLang="en-US" smtClean="0"/>
              <a:pPr/>
              <a:t>12</a:t>
            </a:fld>
            <a:endParaRPr lang="it-IT" altLang="en-US"/>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A640DE6B-F403-43D3-84FC-B043D7E164AF}" type="slidenum">
              <a:rPr lang="it-IT" altLang="en-US" smtClean="0"/>
              <a:pPr/>
              <a:t>13</a:t>
            </a:fld>
            <a:endParaRPr lang="it-IT" altLang="en-US"/>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3DC24235-7B26-4AD2-901F-5704F744323F}" type="slidenum">
              <a:rPr lang="it-IT" altLang="en-US" smtClean="0"/>
              <a:pPr/>
              <a:t>15</a:t>
            </a:fld>
            <a:endParaRPr lang="it-IT" altLang="en-US"/>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7"/>
          <p:cNvSpPr>
            <a:spLocks noGrp="1" noChangeArrowheads="1"/>
          </p:cNvSpPr>
          <p:nvPr>
            <p:ph type="sldNum" sz="quarter" idx="5"/>
          </p:nvPr>
        </p:nvSpPr>
        <p:spPr/>
        <p:txBody>
          <a:bodyP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fontAlgn="auto">
              <a:spcBef>
                <a:spcPts val="0"/>
              </a:spcBef>
              <a:spcAft>
                <a:spcPts val="0"/>
              </a:spcAft>
              <a:defRPr/>
            </a:pPr>
            <a:fld id="{7C660660-FC11-4E30-AFF2-445927AA02A5}" type="slidenum">
              <a:rPr lang="en-US" altLang="it-IT" sz="1200" kern="0" smtClean="0"/>
              <a:pPr fontAlgn="auto">
                <a:spcBef>
                  <a:spcPts val="0"/>
                </a:spcBef>
                <a:spcAft>
                  <a:spcPts val="0"/>
                </a:spcAft>
                <a:defRPr/>
              </a:pPr>
              <a:t>16</a:t>
            </a:fld>
            <a:endParaRPr lang="en-US" altLang="it-IT" sz="1200" kern="0"/>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p:spPr>
        <p:txBody>
          <a:bodyPr/>
          <a:lstStyle/>
          <a:p>
            <a:pPr eaLnBrk="1" hangingPunct="1"/>
            <a:endParaRPr lang="it-IT" altLang="it-IT"/>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7"/>
          <p:cNvSpPr>
            <a:spLocks noGrp="1" noChangeArrowheads="1"/>
          </p:cNvSpPr>
          <p:nvPr>
            <p:ph type="sldNum" sz="quarter" idx="5"/>
          </p:nvPr>
        </p:nvSpPr>
        <p:spPr/>
        <p:txBody>
          <a:bodyP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fontAlgn="auto">
              <a:spcBef>
                <a:spcPts val="0"/>
              </a:spcBef>
              <a:spcAft>
                <a:spcPts val="0"/>
              </a:spcAft>
              <a:defRPr/>
            </a:pPr>
            <a:fld id="{6361434D-6F0E-4907-8592-B004AECAC52A}" type="slidenum">
              <a:rPr lang="en-US" altLang="it-IT" sz="1200" kern="0" smtClean="0"/>
              <a:pPr fontAlgn="auto">
                <a:spcBef>
                  <a:spcPts val="0"/>
                </a:spcBef>
                <a:spcAft>
                  <a:spcPts val="0"/>
                </a:spcAft>
                <a:defRPr/>
              </a:pPr>
              <a:t>19</a:t>
            </a:fld>
            <a:endParaRPr lang="en-US" altLang="it-IT" sz="1200" kern="0"/>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p:spPr>
        <p:txBody>
          <a:bodyPr/>
          <a:lstStyle/>
          <a:p>
            <a:pPr eaLnBrk="1" hangingPunct="1"/>
            <a:endParaRPr lang="it-IT" altLang="it-IT"/>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7"/>
          <p:cNvSpPr>
            <a:spLocks noGrp="1" noChangeArrowheads="1"/>
          </p:cNvSpPr>
          <p:nvPr>
            <p:ph type="sldNum" sz="quarter" idx="5"/>
          </p:nvPr>
        </p:nvSpPr>
        <p:spPr/>
        <p:txBody>
          <a:bodyP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fontAlgn="auto">
              <a:spcBef>
                <a:spcPts val="0"/>
              </a:spcBef>
              <a:spcAft>
                <a:spcPts val="0"/>
              </a:spcAft>
              <a:defRPr/>
            </a:pPr>
            <a:fld id="{96D0978A-32FE-49F6-971A-44864D263F50}" type="slidenum">
              <a:rPr lang="en-US" altLang="it-IT" sz="1200" kern="0" smtClean="0"/>
              <a:pPr fontAlgn="auto">
                <a:spcBef>
                  <a:spcPts val="0"/>
                </a:spcBef>
                <a:spcAft>
                  <a:spcPts val="0"/>
                </a:spcAft>
                <a:defRPr/>
              </a:pPr>
              <a:t>20</a:t>
            </a:fld>
            <a:endParaRPr lang="en-US" altLang="it-IT" sz="1200" kern="0"/>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p:spPr>
        <p:txBody>
          <a:bodyPr/>
          <a:lstStyle/>
          <a:p>
            <a:pPr eaLnBrk="1" hangingPunct="1"/>
            <a:endParaRPr lang="it-IT" altLang="it-IT"/>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7"/>
          <p:cNvSpPr>
            <a:spLocks noGrp="1" noChangeArrowheads="1"/>
          </p:cNvSpPr>
          <p:nvPr>
            <p:ph type="sldNum" sz="quarter" idx="5"/>
          </p:nvPr>
        </p:nvSpPr>
        <p:spPr/>
        <p:txBody>
          <a:bodyP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fontAlgn="auto">
              <a:spcBef>
                <a:spcPts val="0"/>
              </a:spcBef>
              <a:spcAft>
                <a:spcPts val="0"/>
              </a:spcAft>
              <a:defRPr/>
            </a:pPr>
            <a:fld id="{F7C3D076-DA0F-4B01-AA6A-9068D67A82FE}" type="slidenum">
              <a:rPr lang="en-US" altLang="it-IT" sz="1200" kern="0" smtClean="0"/>
              <a:pPr fontAlgn="auto">
                <a:spcBef>
                  <a:spcPts val="0"/>
                </a:spcBef>
                <a:spcAft>
                  <a:spcPts val="0"/>
                </a:spcAft>
                <a:defRPr/>
              </a:pPr>
              <a:t>22</a:t>
            </a:fld>
            <a:endParaRPr lang="en-US" altLang="it-IT" sz="1200" kern="0"/>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p:spPr>
        <p:txBody>
          <a:bodyPr/>
          <a:lstStyle/>
          <a:p>
            <a:pPr eaLnBrk="1" hangingPunct="1"/>
            <a:endParaRPr lang="it-IT" altLang="it-IT"/>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7"/>
          <p:cNvSpPr>
            <a:spLocks noGrp="1" noChangeArrowheads="1"/>
          </p:cNvSpPr>
          <p:nvPr>
            <p:ph type="sldNum" sz="quarter" idx="5"/>
          </p:nvPr>
        </p:nvSpPr>
        <p:spPr/>
        <p:txBody>
          <a:bodyP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fontAlgn="auto">
              <a:spcBef>
                <a:spcPts val="0"/>
              </a:spcBef>
              <a:spcAft>
                <a:spcPts val="0"/>
              </a:spcAft>
              <a:defRPr/>
            </a:pPr>
            <a:fld id="{6757D0C7-C4CE-4E6E-9E98-F52704DF29CC}" type="slidenum">
              <a:rPr lang="en-US" altLang="it-IT" sz="1200" kern="0" smtClean="0"/>
              <a:pPr fontAlgn="auto">
                <a:spcBef>
                  <a:spcPts val="0"/>
                </a:spcBef>
                <a:spcAft>
                  <a:spcPts val="0"/>
                </a:spcAft>
                <a:defRPr/>
              </a:pPr>
              <a:t>23</a:t>
            </a:fld>
            <a:endParaRPr lang="en-US" altLang="it-IT" sz="1200" kern="0"/>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p:spPr>
        <p:txBody>
          <a:bodyPr/>
          <a:lstStyle/>
          <a:p>
            <a:pPr eaLnBrk="1" hangingPunct="1"/>
            <a:endParaRPr lang="it-IT" altLang="it-IT"/>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7"/>
          <p:cNvSpPr>
            <a:spLocks noGrp="1" noChangeArrowheads="1"/>
          </p:cNvSpPr>
          <p:nvPr>
            <p:ph type="sldNum" sz="quarter" idx="5"/>
          </p:nvPr>
        </p:nvSpPr>
        <p:spPr/>
        <p:txBody>
          <a:bodyP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fontAlgn="auto">
              <a:spcBef>
                <a:spcPts val="0"/>
              </a:spcBef>
              <a:spcAft>
                <a:spcPts val="0"/>
              </a:spcAft>
              <a:defRPr/>
            </a:pPr>
            <a:fld id="{5775354E-F12A-4B22-9DEA-E21F75CA77A0}" type="slidenum">
              <a:rPr lang="en-US" altLang="it-IT" sz="1200" kern="0" smtClean="0"/>
              <a:pPr fontAlgn="auto">
                <a:spcBef>
                  <a:spcPts val="0"/>
                </a:spcBef>
                <a:spcAft>
                  <a:spcPts val="0"/>
                </a:spcAft>
                <a:defRPr/>
              </a:pPr>
              <a:t>26</a:t>
            </a:fld>
            <a:endParaRPr lang="en-US" altLang="it-IT" sz="1200" kern="0"/>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p:spPr>
        <p:txBody>
          <a:bodyPr/>
          <a:lstStyle/>
          <a:p>
            <a:pPr eaLnBrk="1" hangingPunct="1"/>
            <a:endParaRPr lang="it-IT" altLang="it-IT"/>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7"/>
          <p:cNvSpPr>
            <a:spLocks noGrp="1" noChangeArrowheads="1"/>
          </p:cNvSpPr>
          <p:nvPr>
            <p:ph type="sldNum" sz="quarter" idx="5"/>
          </p:nvPr>
        </p:nvSpPr>
        <p:spPr/>
        <p:txBody>
          <a:bodyPr/>
          <a:lstStyle>
            <a:lvl1pPr>
              <a:defRPr sz="2000">
                <a:solidFill>
                  <a:srgbClr val="000000"/>
                </a:solidFill>
                <a:latin typeface="Arial" panose="020B0604020202020204" pitchFamily="34" charset="0"/>
                <a:cs typeface="Arial" panose="020B0604020202020204" pitchFamily="34" charset="0"/>
              </a:defRPr>
            </a:lvl1pPr>
            <a:lvl2pPr marL="742950" indent="-285750">
              <a:defRPr sz="2000">
                <a:solidFill>
                  <a:srgbClr val="000000"/>
                </a:solidFill>
                <a:latin typeface="Arial" panose="020B0604020202020204" pitchFamily="34" charset="0"/>
                <a:cs typeface="Arial" panose="020B0604020202020204" pitchFamily="34" charset="0"/>
              </a:defRPr>
            </a:lvl2pPr>
            <a:lvl3pPr marL="1143000" indent="-228600">
              <a:defRPr sz="2000">
                <a:solidFill>
                  <a:srgbClr val="000000"/>
                </a:solidFill>
                <a:latin typeface="Arial" panose="020B0604020202020204" pitchFamily="34" charset="0"/>
                <a:cs typeface="Arial" panose="020B0604020202020204" pitchFamily="34" charset="0"/>
              </a:defRPr>
            </a:lvl3pPr>
            <a:lvl4pPr marL="1600200" indent="-228600">
              <a:defRPr sz="2000">
                <a:solidFill>
                  <a:srgbClr val="000000"/>
                </a:solidFill>
                <a:latin typeface="Arial" panose="020B0604020202020204" pitchFamily="34" charset="0"/>
                <a:cs typeface="Arial" panose="020B0604020202020204" pitchFamily="34" charset="0"/>
              </a:defRPr>
            </a:lvl4pPr>
            <a:lvl5pPr marL="2057400" indent="-228600">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rgbClr val="000000"/>
                </a:solidFill>
                <a:latin typeface="Arial" panose="020B0604020202020204" pitchFamily="34" charset="0"/>
                <a:cs typeface="Arial" panose="020B0604020202020204" pitchFamily="34" charset="0"/>
              </a:defRPr>
            </a:lvl9pPr>
          </a:lstStyle>
          <a:p>
            <a:pPr fontAlgn="auto">
              <a:spcBef>
                <a:spcPts val="0"/>
              </a:spcBef>
              <a:spcAft>
                <a:spcPts val="0"/>
              </a:spcAft>
              <a:defRPr/>
            </a:pPr>
            <a:fld id="{C9567DD3-1730-412A-9949-0760FF468A71}" type="slidenum">
              <a:rPr lang="en-US" altLang="it-IT" sz="1200" kern="0" smtClean="0"/>
              <a:pPr fontAlgn="auto">
                <a:spcBef>
                  <a:spcPts val="0"/>
                </a:spcBef>
                <a:spcAft>
                  <a:spcPts val="0"/>
                </a:spcAft>
                <a:defRPr/>
              </a:pPr>
              <a:t>27</a:t>
            </a:fld>
            <a:endParaRPr lang="en-US" altLang="it-IT" sz="1200" kern="0"/>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p:spPr>
        <p:txBody>
          <a:bodyPr/>
          <a:lstStyle/>
          <a:p>
            <a:pPr eaLnBrk="1" hangingPunct="1"/>
            <a:endParaRPr lang="it-IT" altLang="it-IT"/>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48DE6AFF-D13F-4952-9921-1B06964DB9D6}" type="slidenum">
              <a:rPr lang="it-IT" altLang="en-US" smtClean="0"/>
              <a:pPr/>
              <a:t>2</a:t>
            </a:fld>
            <a:endParaRPr lang="it-IT" altLang="en-US"/>
          </a:p>
        </p:txBody>
      </p:sp>
      <p:sp>
        <p:nvSpPr>
          <p:cNvPr id="21507" name="Rectangle 2"/>
          <p:cNvSpPr>
            <a:spLocks noGrp="1" noRot="1" noChangeAspect="1" noChangeArrowheads="1" noTextEdit="1"/>
          </p:cNvSpPr>
          <p:nvPr>
            <p:ph type="sldImg"/>
          </p:nvPr>
        </p:nvSpPr>
        <p:spPr>
          <a:xfrm>
            <a:off x="1000125" y="738188"/>
            <a:ext cx="4857750" cy="3643312"/>
          </a:xfrm>
          <a:ln/>
        </p:spPr>
      </p:sp>
      <p:sp>
        <p:nvSpPr>
          <p:cNvPr id="21508" name="Rectangle 3"/>
          <p:cNvSpPr>
            <a:spLocks noGrp="1" noChangeArrowheads="1"/>
          </p:cNvSpPr>
          <p:nvPr>
            <p:ph type="body" idx="1"/>
          </p:nvPr>
        </p:nvSpPr>
        <p:spPr>
          <a:xfrm>
            <a:off x="914400" y="4630738"/>
            <a:ext cx="5026025" cy="4387850"/>
          </a:xfrm>
          <a:noFill/>
        </p:spPr>
        <p:txBody>
          <a:bodyPr/>
          <a:lstStyle/>
          <a:p>
            <a:pPr eaLnBrk="1" hangingPunct="1"/>
            <a:endParaRPr lang="en-US"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36B725B5-0DB0-4153-AE6B-35C677E65580}" type="slidenum">
              <a:rPr lang="it-IT" altLang="en-US" smtClean="0"/>
              <a:pPr/>
              <a:t>30</a:t>
            </a:fld>
            <a:endParaRPr lang="it-IT" altLang="en-US"/>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BB54B7A-29B4-471C-97AE-C69396B38FE5}" type="slidenum">
              <a:rPr lang="it-IT" altLang="en-US" smtClean="0"/>
              <a:pPr/>
              <a:t>31</a:t>
            </a:fld>
            <a:endParaRPr lang="it-IT" altLang="en-US"/>
          </a:p>
        </p:txBody>
      </p:sp>
      <p:sp>
        <p:nvSpPr>
          <p:cNvPr id="69635" name="Rectangle 2"/>
          <p:cNvSpPr>
            <a:spLocks noGrp="1" noRot="1" noChangeAspect="1" noChangeArrowheads="1" noTextEdit="1"/>
          </p:cNvSpPr>
          <p:nvPr>
            <p:ph type="sldImg"/>
          </p:nvPr>
        </p:nvSpPr>
        <p:spPr>
          <a:xfrm>
            <a:off x="1000125" y="738188"/>
            <a:ext cx="4857750" cy="3643312"/>
          </a:xfrm>
          <a:ln/>
        </p:spPr>
      </p:sp>
      <p:sp>
        <p:nvSpPr>
          <p:cNvPr id="69636" name="Rectangle 3"/>
          <p:cNvSpPr>
            <a:spLocks noGrp="1" noChangeArrowheads="1"/>
          </p:cNvSpPr>
          <p:nvPr>
            <p:ph type="body" idx="1"/>
          </p:nvPr>
        </p:nvSpPr>
        <p:spPr>
          <a:xfrm>
            <a:off x="914400" y="4630738"/>
            <a:ext cx="5026025" cy="4387850"/>
          </a:xfrm>
          <a:noFill/>
        </p:spPr>
        <p:txBody>
          <a:bodyPr/>
          <a:lstStyle/>
          <a:p>
            <a:pPr eaLnBrk="1" hangingPunct="1"/>
            <a:endParaRPr lang="en-US"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0BFD8448-E559-4B7B-9F76-DE61E0F71D77}" type="slidenum">
              <a:rPr lang="it-IT" altLang="en-US" smtClean="0"/>
              <a:pPr/>
              <a:t>32</a:t>
            </a:fld>
            <a:endParaRPr lang="it-IT" altLang="en-US"/>
          </a:p>
        </p:txBody>
      </p:sp>
      <p:sp>
        <p:nvSpPr>
          <p:cNvPr id="71683" name="Rectangle 2"/>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71684" name="Rectangle 3"/>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r>
              <a:rPr lang="it-IT" altLang="en-US" sz="1000" i="1">
                <a:latin typeface="Times New Roman" panose="02020603050405020304" pitchFamily="18" charset="0"/>
              </a:rPr>
              <a:t>16</a:t>
            </a:r>
          </a:p>
        </p:txBody>
      </p:sp>
      <p:sp>
        <p:nvSpPr>
          <p:cNvPr id="71685" name="Rectangle 4"/>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71686" name="Rectangle 5"/>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71687" name="Rectangle 6"/>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71688" name="Rectangle 7"/>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r>
              <a:rPr lang="it-IT" altLang="en-US" sz="1000" i="1">
                <a:latin typeface="Times New Roman" panose="02020603050405020304" pitchFamily="18" charset="0"/>
              </a:rPr>
              <a:t>11</a:t>
            </a:r>
          </a:p>
        </p:txBody>
      </p:sp>
      <p:sp>
        <p:nvSpPr>
          <p:cNvPr id="71689" name="Rectangle 8"/>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71690" name="Rectangle 9"/>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71691" name="Rectangle 10"/>
          <p:cNvSpPr>
            <a:spLocks noGrp="1" noRot="1" noChangeAspect="1" noChangeArrowheads="1" noTextEdit="1"/>
          </p:cNvSpPr>
          <p:nvPr>
            <p:ph type="sldImg"/>
          </p:nvPr>
        </p:nvSpPr>
        <p:spPr>
          <a:xfrm>
            <a:off x="1000125" y="738188"/>
            <a:ext cx="4857750" cy="3643312"/>
          </a:xfrm>
          <a:ln w="12700" cap="flat"/>
        </p:spPr>
      </p:sp>
      <p:sp>
        <p:nvSpPr>
          <p:cNvPr id="71692" name="Rectangle 11"/>
          <p:cNvSpPr>
            <a:spLocks noGrp="1" noChangeArrowheads="1"/>
          </p:cNvSpPr>
          <p:nvPr>
            <p:ph type="body" idx="1"/>
          </p:nvPr>
        </p:nvSpPr>
        <p:spPr>
          <a:xfrm>
            <a:off x="914400" y="4630738"/>
            <a:ext cx="5026025" cy="438785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endParaRPr lang="en-US"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D6A641EC-05E0-453D-9484-E04A002B21A3}" type="slidenum">
              <a:rPr lang="it-IT" altLang="en-US" smtClean="0"/>
              <a:pPr/>
              <a:t>33</a:t>
            </a:fld>
            <a:endParaRPr lang="it-IT" altLang="en-US"/>
          </a:p>
        </p:txBody>
      </p:sp>
      <p:sp>
        <p:nvSpPr>
          <p:cNvPr id="73731" name="Rectangle 2"/>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73732" name="Rectangle 3"/>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r>
              <a:rPr lang="it-IT" altLang="en-US" sz="1000" i="1">
                <a:latin typeface="Times New Roman" panose="02020603050405020304" pitchFamily="18" charset="0"/>
              </a:rPr>
              <a:t>38</a:t>
            </a:r>
          </a:p>
        </p:txBody>
      </p:sp>
      <p:sp>
        <p:nvSpPr>
          <p:cNvPr id="73733" name="Rectangle 4"/>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73734" name="Rectangle 5"/>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73735" name="Rectangle 6"/>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73736" name="Rectangle 7"/>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r>
              <a:rPr lang="it-IT" altLang="en-US" sz="1000" i="1">
                <a:latin typeface="Times New Roman" panose="02020603050405020304" pitchFamily="18" charset="0"/>
              </a:rPr>
              <a:t>26</a:t>
            </a:r>
          </a:p>
        </p:txBody>
      </p:sp>
      <p:sp>
        <p:nvSpPr>
          <p:cNvPr id="73737" name="Rectangle 8"/>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73738" name="Rectangle 9"/>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73739" name="Rectangle 10"/>
          <p:cNvSpPr>
            <a:spLocks noGrp="1" noRot="1" noChangeAspect="1" noChangeArrowheads="1" noTextEdit="1"/>
          </p:cNvSpPr>
          <p:nvPr>
            <p:ph type="sldImg"/>
          </p:nvPr>
        </p:nvSpPr>
        <p:spPr>
          <a:xfrm>
            <a:off x="1000125" y="738188"/>
            <a:ext cx="4857750" cy="3643312"/>
          </a:xfrm>
          <a:ln w="12700" cap="flat"/>
        </p:spPr>
      </p:sp>
      <p:sp>
        <p:nvSpPr>
          <p:cNvPr id="73740" name="Rectangle 11"/>
          <p:cNvSpPr>
            <a:spLocks noGrp="1" noChangeArrowheads="1"/>
          </p:cNvSpPr>
          <p:nvPr>
            <p:ph type="body" idx="1"/>
          </p:nvPr>
        </p:nvSpPr>
        <p:spPr>
          <a:xfrm>
            <a:off x="914400" y="4630738"/>
            <a:ext cx="5026025" cy="438785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endParaRPr lang="en-US"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6579269B-C06C-496A-8FF8-DD60B24B9EAD}" type="slidenum">
              <a:rPr lang="it-IT" altLang="en-US" smtClean="0"/>
              <a:pPr/>
              <a:t>34</a:t>
            </a:fld>
            <a:endParaRPr lang="it-IT" altLang="en-US"/>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0C6C4833-A2ED-466C-B08E-58F39E7636F5}" type="slidenum">
              <a:rPr lang="it-IT" altLang="en-US" smtClean="0"/>
              <a:pPr/>
              <a:t>35</a:t>
            </a:fld>
            <a:endParaRPr lang="it-IT" altLang="en-US"/>
          </a:p>
        </p:txBody>
      </p:sp>
      <p:sp>
        <p:nvSpPr>
          <p:cNvPr id="77827" name="Rectangle 2"/>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77828" name="Rectangle 3"/>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r>
              <a:rPr lang="it-IT" altLang="en-US" sz="1000" i="1">
                <a:latin typeface="Times New Roman" panose="02020603050405020304" pitchFamily="18" charset="0"/>
              </a:rPr>
              <a:t>32</a:t>
            </a:r>
          </a:p>
        </p:txBody>
      </p:sp>
      <p:sp>
        <p:nvSpPr>
          <p:cNvPr id="77829" name="Rectangle 4"/>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77830" name="Rectangle 5"/>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77831" name="Rectangle 6"/>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77832" name="Rectangle 7"/>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r>
              <a:rPr lang="it-IT" altLang="en-US" sz="1000" i="1">
                <a:latin typeface="Times New Roman" panose="02020603050405020304" pitchFamily="18" charset="0"/>
              </a:rPr>
              <a:t>23</a:t>
            </a:r>
          </a:p>
        </p:txBody>
      </p:sp>
      <p:sp>
        <p:nvSpPr>
          <p:cNvPr id="77833" name="Rectangle 8"/>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77834" name="Rectangle 9"/>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77835" name="Rectangle 10"/>
          <p:cNvSpPr>
            <a:spLocks noGrp="1" noRot="1" noChangeAspect="1" noChangeArrowheads="1" noTextEdit="1"/>
          </p:cNvSpPr>
          <p:nvPr>
            <p:ph type="sldImg"/>
          </p:nvPr>
        </p:nvSpPr>
        <p:spPr>
          <a:xfrm>
            <a:off x="1000125" y="738188"/>
            <a:ext cx="4857750" cy="3643312"/>
          </a:xfrm>
          <a:ln w="12700" cap="flat"/>
        </p:spPr>
      </p:sp>
      <p:sp>
        <p:nvSpPr>
          <p:cNvPr id="77836" name="Rectangle 11"/>
          <p:cNvSpPr>
            <a:spLocks noGrp="1" noChangeArrowheads="1"/>
          </p:cNvSpPr>
          <p:nvPr>
            <p:ph type="body" idx="1"/>
          </p:nvPr>
        </p:nvSpPr>
        <p:spPr>
          <a:xfrm>
            <a:off x="914400" y="4630738"/>
            <a:ext cx="5026025" cy="438785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endParaRPr lang="en-US"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3C98C744-6C2A-433B-A3A6-859DD9527094}" type="slidenum">
              <a:rPr lang="it-IT" altLang="en-US" smtClean="0"/>
              <a:pPr/>
              <a:t>37</a:t>
            </a:fld>
            <a:endParaRPr lang="it-IT" altLang="en-US"/>
          </a:p>
        </p:txBody>
      </p:sp>
      <p:sp>
        <p:nvSpPr>
          <p:cNvPr id="79875" name="Rectangle 2"/>
          <p:cNvSpPr>
            <a:spLocks noGrp="1" noRot="1" noChangeAspect="1" noChangeArrowheads="1" noTextEdit="1"/>
          </p:cNvSpPr>
          <p:nvPr>
            <p:ph type="sldImg"/>
          </p:nvPr>
        </p:nvSpPr>
        <p:spPr>
          <a:ln/>
        </p:spPr>
      </p:sp>
      <p:sp>
        <p:nvSpPr>
          <p:cNvPr id="79876"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82E37941-2BEE-4286-A2F8-17E9FD8B12D1}" type="slidenum">
              <a:rPr lang="it-IT" altLang="en-US" smtClean="0"/>
              <a:pPr/>
              <a:t>38</a:t>
            </a:fld>
            <a:endParaRPr lang="it-IT" altLang="en-US"/>
          </a:p>
        </p:txBody>
      </p:sp>
      <p:sp>
        <p:nvSpPr>
          <p:cNvPr id="81923" name="Rectangle 2"/>
          <p:cNvSpPr>
            <a:spLocks noGrp="1" noRot="1" noChangeAspect="1" noChangeArrowheads="1" noTextEdit="1"/>
          </p:cNvSpPr>
          <p:nvPr>
            <p:ph type="sldImg"/>
          </p:nvPr>
        </p:nvSpPr>
        <p:spPr>
          <a:ln/>
        </p:spPr>
      </p:sp>
      <p:sp>
        <p:nvSpPr>
          <p:cNvPr id="81924"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15F18B77-63E2-41E7-89A6-A94C452000F7}" type="slidenum">
              <a:rPr lang="it-IT" altLang="en-US" smtClean="0"/>
              <a:pPr/>
              <a:t>39</a:t>
            </a:fld>
            <a:endParaRPr lang="it-IT" altLang="en-US"/>
          </a:p>
        </p:txBody>
      </p:sp>
      <p:sp>
        <p:nvSpPr>
          <p:cNvPr id="83971" name="Rectangle 2"/>
          <p:cNvSpPr>
            <a:spLocks noGrp="1" noRot="1" noChangeAspect="1" noChangeArrowheads="1" noTextEdit="1"/>
          </p:cNvSpPr>
          <p:nvPr>
            <p:ph type="sldImg"/>
          </p:nvPr>
        </p:nvSpPr>
        <p:spPr>
          <a:ln/>
        </p:spPr>
      </p:sp>
      <p:sp>
        <p:nvSpPr>
          <p:cNvPr id="83972"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0C31F86E-3F88-4321-A370-7F83B9DEBD9F}" type="slidenum">
              <a:rPr lang="it-IT" altLang="en-US" smtClean="0"/>
              <a:pPr/>
              <a:t>40</a:t>
            </a:fld>
            <a:endParaRPr lang="it-IT" altLang="en-US"/>
          </a:p>
        </p:txBody>
      </p:sp>
      <p:sp>
        <p:nvSpPr>
          <p:cNvPr id="86019" name="Rectangle 2"/>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86020" name="Rectangle 3"/>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r>
              <a:rPr lang="it-IT" altLang="en-US" sz="1000" i="1">
                <a:latin typeface="Times New Roman" panose="02020603050405020304" pitchFamily="18" charset="0"/>
              </a:rPr>
              <a:t>32</a:t>
            </a:r>
          </a:p>
        </p:txBody>
      </p:sp>
      <p:sp>
        <p:nvSpPr>
          <p:cNvPr id="86021" name="Rectangle 4"/>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86022" name="Rectangle 5"/>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86023" name="Rectangle 6"/>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86024" name="Rectangle 7"/>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r>
              <a:rPr lang="it-IT" altLang="en-US" sz="1000" i="1">
                <a:latin typeface="Times New Roman" panose="02020603050405020304" pitchFamily="18" charset="0"/>
              </a:rPr>
              <a:t>23</a:t>
            </a:r>
          </a:p>
        </p:txBody>
      </p:sp>
      <p:sp>
        <p:nvSpPr>
          <p:cNvPr id="86025" name="Rectangle 8"/>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86026" name="Rectangle 9"/>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86027" name="Rectangle 10"/>
          <p:cNvSpPr>
            <a:spLocks noGrp="1" noRot="1" noChangeAspect="1" noChangeArrowheads="1" noTextEdit="1"/>
          </p:cNvSpPr>
          <p:nvPr>
            <p:ph type="sldImg"/>
          </p:nvPr>
        </p:nvSpPr>
        <p:spPr>
          <a:xfrm>
            <a:off x="1000125" y="738188"/>
            <a:ext cx="4857750" cy="3643312"/>
          </a:xfrm>
          <a:ln w="12700" cap="flat"/>
        </p:spPr>
      </p:sp>
      <p:sp>
        <p:nvSpPr>
          <p:cNvPr id="86028" name="Rectangle 11"/>
          <p:cNvSpPr>
            <a:spLocks noGrp="1" noChangeArrowheads="1"/>
          </p:cNvSpPr>
          <p:nvPr>
            <p:ph type="body" idx="1"/>
          </p:nvPr>
        </p:nvSpPr>
        <p:spPr>
          <a:xfrm>
            <a:off x="914400" y="4630738"/>
            <a:ext cx="5026025" cy="438785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31DD759E-8C74-4327-8F2F-CC2A28DF78FD}" type="slidenum">
              <a:rPr lang="it-IT" altLang="en-US" smtClean="0"/>
              <a:pPr/>
              <a:t>3</a:t>
            </a:fld>
            <a:endParaRPr lang="it-IT" altLang="en-US"/>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36009A6C-98A4-42D3-B010-468A6CE9C05C}" type="slidenum">
              <a:rPr lang="it-IT" altLang="en-US" smtClean="0"/>
              <a:pPr/>
              <a:t>41</a:t>
            </a:fld>
            <a:endParaRPr lang="it-IT" altLang="en-US"/>
          </a:p>
        </p:txBody>
      </p:sp>
      <p:sp>
        <p:nvSpPr>
          <p:cNvPr id="88067" name="Rectangle 2"/>
          <p:cNvSpPr>
            <a:spLocks noGrp="1" noRot="1" noChangeAspect="1" noChangeArrowheads="1" noTextEdit="1"/>
          </p:cNvSpPr>
          <p:nvPr>
            <p:ph type="sldImg"/>
          </p:nvPr>
        </p:nvSpPr>
        <p:spPr>
          <a:ln/>
        </p:spPr>
      </p:sp>
      <p:sp>
        <p:nvSpPr>
          <p:cNvPr id="88068"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39209C4F-6242-4929-8386-5BB050184C6C}" type="slidenum">
              <a:rPr lang="it-IT" altLang="en-US" smtClean="0"/>
              <a:pPr/>
              <a:t>42</a:t>
            </a:fld>
            <a:endParaRPr lang="it-IT" altLang="en-US"/>
          </a:p>
        </p:txBody>
      </p:sp>
      <p:sp>
        <p:nvSpPr>
          <p:cNvPr id="90115" name="Rectangle 2"/>
          <p:cNvSpPr>
            <a:spLocks noGrp="1" noRot="1" noChangeAspect="1" noChangeArrowheads="1" noTextEdit="1"/>
          </p:cNvSpPr>
          <p:nvPr>
            <p:ph type="sldImg"/>
          </p:nvPr>
        </p:nvSpPr>
        <p:spPr>
          <a:ln/>
        </p:spPr>
      </p:sp>
      <p:sp>
        <p:nvSpPr>
          <p:cNvPr id="90116"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FC2D6CD5-007A-469C-86B6-25AC14224A90}" type="slidenum">
              <a:rPr lang="it-IT" altLang="en-US" smtClean="0"/>
              <a:pPr/>
              <a:t>43</a:t>
            </a:fld>
            <a:endParaRPr lang="it-IT" altLang="en-US"/>
          </a:p>
        </p:txBody>
      </p:sp>
      <p:sp>
        <p:nvSpPr>
          <p:cNvPr id="92163" name="Rectangle 2"/>
          <p:cNvSpPr>
            <a:spLocks noGrp="1" noRot="1" noChangeAspect="1" noChangeArrowheads="1" noTextEdit="1"/>
          </p:cNvSpPr>
          <p:nvPr>
            <p:ph type="sldImg"/>
          </p:nvPr>
        </p:nvSpPr>
        <p:spPr>
          <a:ln/>
        </p:spPr>
      </p:sp>
      <p:sp>
        <p:nvSpPr>
          <p:cNvPr id="92164"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pPr>
              <a:defRPr/>
            </a:pPr>
            <a:fld id="{8966A4EC-3B7C-4611-9E15-ECBD4547D274}" type="slidenum">
              <a:rPr lang="it-IT" altLang="en-US" smtClean="0"/>
              <a:pPr>
                <a:defRPr/>
              </a:pPr>
              <a:t>44</a:t>
            </a:fld>
            <a:endParaRPr lang="it-IT" altLang="en-US"/>
          </a:p>
        </p:txBody>
      </p:sp>
    </p:spTree>
    <p:extLst>
      <p:ext uri="{BB962C8B-B14F-4D97-AF65-F5344CB8AC3E}">
        <p14:creationId xmlns:p14="http://schemas.microsoft.com/office/powerpoint/2010/main" val="126878500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851E8502-611B-4FE2-9E69-A3B04B5DA026}" type="slidenum">
              <a:rPr lang="it-IT" altLang="en-US" smtClean="0"/>
              <a:pPr/>
              <a:t>47</a:t>
            </a:fld>
            <a:endParaRPr lang="it-IT" altLang="en-US"/>
          </a:p>
        </p:txBody>
      </p:sp>
      <p:sp>
        <p:nvSpPr>
          <p:cNvPr id="94211" name="Rectangle 2"/>
          <p:cNvSpPr>
            <a:spLocks noGrp="1" noRot="1" noChangeAspect="1" noChangeArrowheads="1" noTextEdit="1"/>
          </p:cNvSpPr>
          <p:nvPr>
            <p:ph type="sldImg"/>
          </p:nvPr>
        </p:nvSpPr>
        <p:spPr>
          <a:ln/>
        </p:spPr>
      </p:sp>
      <p:sp>
        <p:nvSpPr>
          <p:cNvPr id="94212"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C88E41B-32C0-4C11-BB46-B4E6854E0D1B}" type="slidenum">
              <a:rPr lang="it-IT" altLang="en-US" smtClean="0"/>
              <a:pPr/>
              <a:t>48</a:t>
            </a:fld>
            <a:endParaRPr lang="it-IT" altLang="en-US"/>
          </a:p>
        </p:txBody>
      </p:sp>
      <p:sp>
        <p:nvSpPr>
          <p:cNvPr id="96259" name="Rectangle 2"/>
          <p:cNvSpPr>
            <a:spLocks noGrp="1" noRot="1" noChangeAspect="1" noChangeArrowheads="1" noTextEdit="1"/>
          </p:cNvSpPr>
          <p:nvPr>
            <p:ph type="sldImg"/>
          </p:nvPr>
        </p:nvSpPr>
        <p:spPr>
          <a:ln/>
        </p:spPr>
      </p:sp>
      <p:sp>
        <p:nvSpPr>
          <p:cNvPr id="96260"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7C0D387A-86DF-424B-A4AB-EF0E4B6D2EE7}" type="slidenum">
              <a:rPr lang="it-IT" altLang="en-US" smtClean="0"/>
              <a:pPr/>
              <a:t>49</a:t>
            </a:fld>
            <a:endParaRPr lang="it-IT" altLang="en-US"/>
          </a:p>
        </p:txBody>
      </p:sp>
      <p:sp>
        <p:nvSpPr>
          <p:cNvPr id="98307" name="Rectangle 2"/>
          <p:cNvSpPr>
            <a:spLocks noGrp="1" noRot="1" noChangeAspect="1" noChangeArrowheads="1" noTextEdit="1"/>
          </p:cNvSpPr>
          <p:nvPr>
            <p:ph type="sldImg"/>
          </p:nvPr>
        </p:nvSpPr>
        <p:spPr>
          <a:ln/>
        </p:spPr>
      </p:sp>
      <p:sp>
        <p:nvSpPr>
          <p:cNvPr id="98308"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F1E0F96-13F7-4AB8-8569-5EAB04CE62A2}" type="slidenum">
              <a:rPr lang="it-IT" altLang="en-US" smtClean="0"/>
              <a:pPr/>
              <a:t>51</a:t>
            </a:fld>
            <a:endParaRPr lang="it-IT" altLang="en-US"/>
          </a:p>
        </p:txBody>
      </p:sp>
      <p:sp>
        <p:nvSpPr>
          <p:cNvPr id="100355" name="Rectangle 2"/>
          <p:cNvSpPr>
            <a:spLocks noGrp="1" noRot="1" noChangeAspect="1" noChangeArrowheads="1" noTextEdit="1"/>
          </p:cNvSpPr>
          <p:nvPr>
            <p:ph type="sldImg"/>
          </p:nvPr>
        </p:nvSpPr>
        <p:spPr>
          <a:ln/>
        </p:spPr>
      </p:sp>
      <p:sp>
        <p:nvSpPr>
          <p:cNvPr id="100356"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50D80A26-F9FF-44F2-9D02-2D81AA682AAC}" type="slidenum">
              <a:rPr lang="it-IT" altLang="en-US" smtClean="0"/>
              <a:pPr/>
              <a:t>52</a:t>
            </a:fld>
            <a:endParaRPr lang="it-IT" altLang="en-US"/>
          </a:p>
        </p:txBody>
      </p:sp>
      <p:sp>
        <p:nvSpPr>
          <p:cNvPr id="102403" name="Rectangle 2"/>
          <p:cNvSpPr>
            <a:spLocks noGrp="1" noRot="1" noChangeAspect="1" noChangeArrowheads="1" noTextEdit="1"/>
          </p:cNvSpPr>
          <p:nvPr>
            <p:ph type="sldImg"/>
          </p:nvPr>
        </p:nvSpPr>
        <p:spPr>
          <a:ln/>
        </p:spPr>
      </p:sp>
      <p:sp>
        <p:nvSpPr>
          <p:cNvPr id="102404"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D112A1CD-1A93-406C-9838-A1C41A04485D}" type="slidenum">
              <a:rPr lang="it-IT" altLang="en-US" smtClean="0"/>
              <a:pPr/>
              <a:t>53</a:t>
            </a:fld>
            <a:endParaRPr lang="it-IT" altLang="en-US"/>
          </a:p>
        </p:txBody>
      </p:sp>
      <p:sp>
        <p:nvSpPr>
          <p:cNvPr id="104451" name="Rectangle 2"/>
          <p:cNvSpPr>
            <a:spLocks noGrp="1" noRot="1" noChangeAspect="1" noChangeArrowheads="1" noTextEdit="1"/>
          </p:cNvSpPr>
          <p:nvPr>
            <p:ph type="sldImg"/>
          </p:nvPr>
        </p:nvSpPr>
        <p:spPr>
          <a:ln/>
        </p:spPr>
      </p:sp>
      <p:sp>
        <p:nvSpPr>
          <p:cNvPr id="104452"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8BD97430-A82A-4592-9083-278361D1ED3B}" type="slidenum">
              <a:rPr lang="it-IT" altLang="en-US" smtClean="0"/>
              <a:pPr/>
              <a:t>4</a:t>
            </a:fld>
            <a:endParaRPr lang="it-IT" altLang="en-US"/>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228C879-1DD7-40E5-9C96-2D8144C4FC43}" type="slidenum">
              <a:rPr lang="it-IT" altLang="en-US" smtClean="0"/>
              <a:pPr/>
              <a:t>54</a:t>
            </a:fld>
            <a:endParaRPr lang="it-IT" altLang="en-US"/>
          </a:p>
        </p:txBody>
      </p:sp>
      <p:sp>
        <p:nvSpPr>
          <p:cNvPr id="106499" name="Rectangle 2"/>
          <p:cNvSpPr>
            <a:spLocks noGrp="1" noRot="1" noChangeAspect="1" noChangeArrowheads="1" noTextEdit="1"/>
          </p:cNvSpPr>
          <p:nvPr>
            <p:ph type="sldImg"/>
          </p:nvPr>
        </p:nvSpPr>
        <p:spPr>
          <a:ln/>
        </p:spPr>
      </p:sp>
      <p:sp>
        <p:nvSpPr>
          <p:cNvPr id="106500"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0D49579E-06E6-4948-86C3-D1C0851DEA3E}" type="slidenum">
              <a:rPr lang="it-IT" altLang="en-US" smtClean="0"/>
              <a:pPr/>
              <a:t>55</a:t>
            </a:fld>
            <a:endParaRPr lang="it-IT" altLang="en-US"/>
          </a:p>
        </p:txBody>
      </p:sp>
      <p:sp>
        <p:nvSpPr>
          <p:cNvPr id="108547" name="Rectangle 2"/>
          <p:cNvSpPr>
            <a:spLocks noGrp="1" noRot="1" noChangeAspect="1" noChangeArrowheads="1" noTextEdit="1"/>
          </p:cNvSpPr>
          <p:nvPr>
            <p:ph type="sldImg"/>
          </p:nvPr>
        </p:nvSpPr>
        <p:spPr>
          <a:ln/>
        </p:spPr>
      </p:sp>
      <p:sp>
        <p:nvSpPr>
          <p:cNvPr id="108548" name="Rectangle 3"/>
          <p:cNvSpPr>
            <a:spLocks noGrp="1" noChangeArrowheads="1"/>
          </p:cNvSpPr>
          <p:nvPr>
            <p:ph type="body" idx="1"/>
          </p:nvPr>
        </p:nvSpPr>
        <p:spPr>
          <a:noFill/>
        </p:spPr>
        <p:txBody>
          <a:bodyPr/>
          <a:lstStyle/>
          <a:p>
            <a:pPr eaLnBrk="1" hangingPunct="1"/>
            <a:endParaRPr lang="en-US" altLang="en-US" dirty="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094BDAFF-9BE1-4D2D-A543-FF934B42D1EE}" type="slidenum">
              <a:rPr lang="it-IT" altLang="en-US" smtClean="0"/>
              <a:pPr/>
              <a:t>56</a:t>
            </a:fld>
            <a:endParaRPr lang="it-IT" altLang="en-US"/>
          </a:p>
        </p:txBody>
      </p:sp>
      <p:sp>
        <p:nvSpPr>
          <p:cNvPr id="110595" name="Rectangle 2"/>
          <p:cNvSpPr>
            <a:spLocks noGrp="1" noRot="1" noChangeAspect="1" noChangeArrowheads="1" noTextEdit="1"/>
          </p:cNvSpPr>
          <p:nvPr>
            <p:ph type="sldImg"/>
          </p:nvPr>
        </p:nvSpPr>
        <p:spPr>
          <a:ln/>
        </p:spPr>
      </p:sp>
      <p:sp>
        <p:nvSpPr>
          <p:cNvPr id="110596"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527A4F56-61FC-4B73-AEC6-2AAA309E57E6}" type="slidenum">
              <a:rPr lang="it-IT" altLang="en-US" smtClean="0"/>
              <a:pPr/>
              <a:t>57</a:t>
            </a:fld>
            <a:endParaRPr lang="it-IT" altLang="en-US"/>
          </a:p>
        </p:txBody>
      </p:sp>
      <p:sp>
        <p:nvSpPr>
          <p:cNvPr id="112643" name="Rectangle 2"/>
          <p:cNvSpPr>
            <a:spLocks noGrp="1" noRot="1" noChangeAspect="1" noChangeArrowheads="1" noTextEdit="1"/>
          </p:cNvSpPr>
          <p:nvPr>
            <p:ph type="sldImg"/>
          </p:nvPr>
        </p:nvSpPr>
        <p:spPr>
          <a:ln/>
        </p:spPr>
      </p:sp>
      <p:sp>
        <p:nvSpPr>
          <p:cNvPr id="112644"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4D4121D2-98A5-4DD4-85CA-0FA30CF80944}" type="slidenum">
              <a:rPr lang="it-IT" altLang="en-US" smtClean="0"/>
              <a:pPr/>
              <a:t>58</a:t>
            </a:fld>
            <a:endParaRPr lang="it-IT" altLang="en-US"/>
          </a:p>
        </p:txBody>
      </p:sp>
      <p:sp>
        <p:nvSpPr>
          <p:cNvPr id="114691" name="Rectangle 2"/>
          <p:cNvSpPr>
            <a:spLocks noGrp="1" noRot="1" noChangeAspect="1" noChangeArrowheads="1" noTextEdit="1"/>
          </p:cNvSpPr>
          <p:nvPr>
            <p:ph type="sldImg"/>
          </p:nvPr>
        </p:nvSpPr>
        <p:spPr>
          <a:ln/>
        </p:spPr>
      </p:sp>
      <p:sp>
        <p:nvSpPr>
          <p:cNvPr id="114692"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05DE22B6-908E-481F-B93F-3028FA65473D}" type="slidenum">
              <a:rPr lang="it-IT" altLang="en-US" smtClean="0">
                <a:solidFill>
                  <a:srgbClr val="000000"/>
                </a:solidFill>
              </a:rPr>
              <a:pPr/>
              <a:t>63</a:t>
            </a:fld>
            <a:endParaRPr lang="it-IT" altLang="en-US">
              <a:solidFill>
                <a:srgbClr val="000000"/>
              </a:solidFill>
            </a:endParaRPr>
          </a:p>
        </p:txBody>
      </p:sp>
      <p:sp>
        <p:nvSpPr>
          <p:cNvPr id="120835" name="Rectangle 2"/>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solidFill>
                <a:srgbClr val="000000"/>
              </a:solidFill>
            </a:endParaRPr>
          </a:p>
        </p:txBody>
      </p:sp>
      <p:sp>
        <p:nvSpPr>
          <p:cNvPr id="120836" name="Rectangle 3"/>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r>
              <a:rPr lang="it-IT" altLang="en-US" sz="1000" i="1">
                <a:solidFill>
                  <a:srgbClr val="000000"/>
                </a:solidFill>
                <a:latin typeface="Times New Roman" panose="02020603050405020304" pitchFamily="18" charset="0"/>
              </a:rPr>
              <a:t>16</a:t>
            </a:r>
          </a:p>
        </p:txBody>
      </p:sp>
      <p:sp>
        <p:nvSpPr>
          <p:cNvPr id="120837" name="Rectangle 4"/>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solidFill>
                <a:srgbClr val="000000"/>
              </a:solidFill>
            </a:endParaRPr>
          </a:p>
        </p:txBody>
      </p:sp>
      <p:sp>
        <p:nvSpPr>
          <p:cNvPr id="120838" name="Rectangle 5"/>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solidFill>
                <a:srgbClr val="000000"/>
              </a:solidFill>
            </a:endParaRPr>
          </a:p>
        </p:txBody>
      </p:sp>
      <p:sp>
        <p:nvSpPr>
          <p:cNvPr id="120839" name="Rectangle 6"/>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solidFill>
                <a:srgbClr val="000000"/>
              </a:solidFill>
            </a:endParaRPr>
          </a:p>
        </p:txBody>
      </p:sp>
      <p:sp>
        <p:nvSpPr>
          <p:cNvPr id="120840" name="Rectangle 7"/>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r>
              <a:rPr lang="it-IT" altLang="en-US" sz="1000" i="1">
                <a:solidFill>
                  <a:srgbClr val="000000"/>
                </a:solidFill>
                <a:latin typeface="Times New Roman" panose="02020603050405020304" pitchFamily="18" charset="0"/>
              </a:rPr>
              <a:t>11</a:t>
            </a:r>
          </a:p>
        </p:txBody>
      </p:sp>
      <p:sp>
        <p:nvSpPr>
          <p:cNvPr id="120841" name="Rectangle 8"/>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solidFill>
                <a:srgbClr val="000000"/>
              </a:solidFill>
            </a:endParaRPr>
          </a:p>
        </p:txBody>
      </p:sp>
      <p:sp>
        <p:nvSpPr>
          <p:cNvPr id="120842" name="Rectangle 9"/>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solidFill>
                <a:srgbClr val="000000"/>
              </a:solidFill>
            </a:endParaRPr>
          </a:p>
        </p:txBody>
      </p:sp>
      <p:sp>
        <p:nvSpPr>
          <p:cNvPr id="120843" name="Rectangle 10"/>
          <p:cNvSpPr>
            <a:spLocks noGrp="1" noRot="1" noChangeAspect="1" noChangeArrowheads="1" noTextEdit="1"/>
          </p:cNvSpPr>
          <p:nvPr>
            <p:ph type="sldImg"/>
          </p:nvPr>
        </p:nvSpPr>
        <p:spPr>
          <a:xfrm>
            <a:off x="1000125" y="738188"/>
            <a:ext cx="4857750" cy="3643312"/>
          </a:xfrm>
          <a:ln w="12700" cap="flat"/>
        </p:spPr>
      </p:sp>
      <p:sp>
        <p:nvSpPr>
          <p:cNvPr id="120844" name="Rectangle 11"/>
          <p:cNvSpPr>
            <a:spLocks noGrp="1" noChangeArrowheads="1"/>
          </p:cNvSpPr>
          <p:nvPr>
            <p:ph type="body" idx="1"/>
          </p:nvPr>
        </p:nvSpPr>
        <p:spPr>
          <a:xfrm>
            <a:off x="914400" y="4630738"/>
            <a:ext cx="5026025" cy="438785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endParaRPr lang="en-US" alt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863DC84B-5BB0-434C-8D21-A22C37DA8C9E}" type="slidenum">
              <a:rPr lang="it-IT" altLang="en-US" smtClean="0">
                <a:solidFill>
                  <a:srgbClr val="000000"/>
                </a:solidFill>
              </a:rPr>
              <a:pPr/>
              <a:t>64</a:t>
            </a:fld>
            <a:endParaRPr lang="it-IT" altLang="en-US">
              <a:solidFill>
                <a:srgbClr val="000000"/>
              </a:solidFill>
            </a:endParaRPr>
          </a:p>
        </p:txBody>
      </p:sp>
      <p:sp>
        <p:nvSpPr>
          <p:cNvPr id="122883" name="Rectangle 2"/>
          <p:cNvSpPr>
            <a:spLocks noGrp="1" noRot="1" noChangeAspect="1" noChangeArrowheads="1" noTextEdit="1"/>
          </p:cNvSpPr>
          <p:nvPr>
            <p:ph type="sldImg"/>
          </p:nvPr>
        </p:nvSpPr>
        <p:spPr>
          <a:ln/>
        </p:spPr>
      </p:sp>
      <p:sp>
        <p:nvSpPr>
          <p:cNvPr id="122884"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F6004F6C-039F-4BEE-BFF7-63F11E75D23D}" type="slidenum">
              <a:rPr lang="it-IT" altLang="en-US" smtClean="0">
                <a:solidFill>
                  <a:srgbClr val="000000"/>
                </a:solidFill>
              </a:rPr>
              <a:pPr/>
              <a:t>65</a:t>
            </a:fld>
            <a:endParaRPr lang="it-IT" altLang="en-US">
              <a:solidFill>
                <a:srgbClr val="000000"/>
              </a:solidFill>
            </a:endParaRPr>
          </a:p>
        </p:txBody>
      </p:sp>
      <p:sp>
        <p:nvSpPr>
          <p:cNvPr id="124931" name="Rectangle 2"/>
          <p:cNvSpPr>
            <a:spLocks noGrp="1" noRot="1" noChangeAspect="1" noChangeArrowheads="1" noTextEdit="1"/>
          </p:cNvSpPr>
          <p:nvPr>
            <p:ph type="sldImg"/>
          </p:nvPr>
        </p:nvSpPr>
        <p:spPr>
          <a:ln/>
        </p:spPr>
      </p:sp>
      <p:sp>
        <p:nvSpPr>
          <p:cNvPr id="124932"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A7D7C254-69DD-4E4A-9FD0-30B34C9B6EF3}" type="slidenum">
              <a:rPr lang="it-IT" altLang="en-US" smtClean="0">
                <a:solidFill>
                  <a:srgbClr val="000000"/>
                </a:solidFill>
              </a:rPr>
              <a:pPr/>
              <a:t>66</a:t>
            </a:fld>
            <a:endParaRPr lang="it-IT" altLang="en-US">
              <a:solidFill>
                <a:srgbClr val="000000"/>
              </a:solidFill>
            </a:endParaRPr>
          </a:p>
        </p:txBody>
      </p:sp>
      <p:sp>
        <p:nvSpPr>
          <p:cNvPr id="126979" name="Rectangle 2"/>
          <p:cNvSpPr>
            <a:spLocks noGrp="1" noRot="1" noChangeAspect="1" noChangeArrowheads="1" noTextEdit="1"/>
          </p:cNvSpPr>
          <p:nvPr>
            <p:ph type="sldImg"/>
          </p:nvPr>
        </p:nvSpPr>
        <p:spPr>
          <a:ln/>
        </p:spPr>
      </p:sp>
      <p:sp>
        <p:nvSpPr>
          <p:cNvPr id="126980"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8D982916-4061-499E-8E39-F7F69914FA21}" type="slidenum">
              <a:rPr lang="it-IT" altLang="en-US" smtClean="0">
                <a:solidFill>
                  <a:srgbClr val="000000"/>
                </a:solidFill>
              </a:rPr>
              <a:pPr/>
              <a:t>67</a:t>
            </a:fld>
            <a:endParaRPr lang="it-IT" altLang="en-US">
              <a:solidFill>
                <a:srgbClr val="000000"/>
              </a:solidFill>
            </a:endParaRPr>
          </a:p>
        </p:txBody>
      </p:sp>
      <p:sp>
        <p:nvSpPr>
          <p:cNvPr id="129027" name="Rectangle 2"/>
          <p:cNvSpPr>
            <a:spLocks noGrp="1" noRot="1" noChangeAspect="1" noChangeArrowheads="1" noTextEdit="1"/>
          </p:cNvSpPr>
          <p:nvPr>
            <p:ph type="sldImg"/>
          </p:nvPr>
        </p:nvSpPr>
        <p:spPr>
          <a:ln/>
        </p:spPr>
      </p:sp>
      <p:sp>
        <p:nvSpPr>
          <p:cNvPr id="129028"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0A03D22-069D-4224-8E24-A1ED3DBD6FA5}" type="slidenum">
              <a:rPr lang="it-IT" altLang="en-US" smtClean="0"/>
              <a:pPr/>
              <a:t>5</a:t>
            </a:fld>
            <a:endParaRPr lang="it-IT" altLang="en-US"/>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EA745369-09ED-48D2-8EAE-A10556833556}" type="slidenum">
              <a:rPr lang="it-IT" altLang="en-US" smtClean="0">
                <a:solidFill>
                  <a:srgbClr val="000000"/>
                </a:solidFill>
              </a:rPr>
              <a:pPr/>
              <a:t>68</a:t>
            </a:fld>
            <a:endParaRPr lang="it-IT" altLang="en-US">
              <a:solidFill>
                <a:srgbClr val="000000"/>
              </a:solidFill>
            </a:endParaRPr>
          </a:p>
        </p:txBody>
      </p:sp>
      <p:sp>
        <p:nvSpPr>
          <p:cNvPr id="131075" name="Rectangle 2"/>
          <p:cNvSpPr>
            <a:spLocks noGrp="1" noRot="1" noChangeAspect="1" noChangeArrowheads="1" noTextEdit="1"/>
          </p:cNvSpPr>
          <p:nvPr>
            <p:ph type="sldImg"/>
          </p:nvPr>
        </p:nvSpPr>
        <p:spPr>
          <a:ln/>
        </p:spPr>
      </p:sp>
      <p:sp>
        <p:nvSpPr>
          <p:cNvPr id="131076"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E0D2FFEC-C313-496D-81CC-8155B5DA89E2}" type="slidenum">
              <a:rPr lang="it-IT" altLang="en-US" smtClean="0">
                <a:solidFill>
                  <a:srgbClr val="000000"/>
                </a:solidFill>
              </a:rPr>
              <a:pPr/>
              <a:t>69</a:t>
            </a:fld>
            <a:endParaRPr lang="it-IT" altLang="en-US">
              <a:solidFill>
                <a:srgbClr val="000000"/>
              </a:solidFill>
            </a:endParaRPr>
          </a:p>
        </p:txBody>
      </p:sp>
      <p:sp>
        <p:nvSpPr>
          <p:cNvPr id="133123" name="Rectangle 2"/>
          <p:cNvSpPr>
            <a:spLocks noGrp="1" noRot="1" noChangeAspect="1" noChangeArrowheads="1" noTextEdit="1"/>
          </p:cNvSpPr>
          <p:nvPr>
            <p:ph type="sldImg"/>
          </p:nvPr>
        </p:nvSpPr>
        <p:spPr>
          <a:ln/>
        </p:spPr>
      </p:sp>
      <p:sp>
        <p:nvSpPr>
          <p:cNvPr id="133124"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D302DBE6-3AD4-404B-9F9B-A4EF387BD5AB}" type="slidenum">
              <a:rPr lang="it-IT" altLang="en-US" smtClean="0"/>
              <a:pPr/>
              <a:t>6</a:t>
            </a:fld>
            <a:endParaRPr lang="it-IT" altLang="en-US"/>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3DEECA52-3008-4EA3-9BAE-1E4CCC2F802B}" type="slidenum">
              <a:rPr lang="it-IT" altLang="en-US" smtClean="0"/>
              <a:pPr/>
              <a:t>9</a:t>
            </a:fld>
            <a:endParaRPr lang="it-IT" altLang="en-US"/>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p:spPr>
        <p:txBody>
          <a:bodyPr/>
          <a:lstStyle/>
          <a:p>
            <a:pPr eaLnBrk="1" hangingPunct="1"/>
            <a:endParaRPr lang="en-US" alt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8AAFE01E-B4ED-4313-BC8F-83CB22BAD847}" type="slidenum">
              <a:rPr lang="it-IT" altLang="en-US" smtClean="0"/>
              <a:pPr/>
              <a:t>10</a:t>
            </a:fld>
            <a:endParaRPr lang="it-IT" altLang="en-US"/>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5544298-3B46-4616-B524-E6143B1CDD8E}" type="slidenum">
              <a:rPr lang="it-IT" altLang="en-US" smtClean="0"/>
              <a:pPr/>
              <a:t>11</a:t>
            </a:fld>
            <a:endParaRPr lang="it-IT" altLang="en-US"/>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143000" y="1122363"/>
            <a:ext cx="6858000" cy="2387600"/>
          </a:xfrm>
        </p:spPr>
        <p:txBody>
          <a:bodyPr anchor="b"/>
          <a:lstStyle>
            <a:lvl1pPr algn="ctr">
              <a:defRPr sz="6000"/>
            </a:lvl1pPr>
          </a:lstStyle>
          <a:p>
            <a:r>
              <a:rPr lang="it-IT"/>
              <a:t>Fare clic per modificare lo stile del titolo</a:t>
            </a:r>
            <a:endParaRPr lang="en-US"/>
          </a:p>
        </p:txBody>
      </p:sp>
      <p:sp>
        <p:nvSpPr>
          <p:cNvPr id="3" name="Sottotitolo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6" name="Rectangle 6"/>
          <p:cNvSpPr>
            <a:spLocks noGrp="1" noChangeArrowheads="1"/>
          </p:cNvSpPr>
          <p:nvPr>
            <p:ph type="sldNum" sz="quarter" idx="12"/>
          </p:nvPr>
        </p:nvSpPr>
        <p:spPr>
          <a:ln/>
        </p:spPr>
        <p:txBody>
          <a:bodyPr/>
          <a:lstStyle>
            <a:lvl1pPr>
              <a:defRPr/>
            </a:lvl1pPr>
          </a:lstStyle>
          <a:p>
            <a:pPr>
              <a:defRPr/>
            </a:pPr>
            <a:fld id="{02BADB78-03C3-40CC-ABD9-7D44F969C789}" type="slidenum">
              <a:rPr lang="it-IT" altLang="en-US"/>
              <a:pPr>
                <a:defRPr/>
              </a:pPr>
              <a:t>‹N›</a:t>
            </a:fld>
            <a:endParaRPr lang="it-IT" altLang="en-US"/>
          </a:p>
        </p:txBody>
      </p:sp>
    </p:spTree>
    <p:extLst>
      <p:ext uri="{BB962C8B-B14F-4D97-AF65-F5344CB8AC3E}">
        <p14:creationId xmlns:p14="http://schemas.microsoft.com/office/powerpoint/2010/main" val="32481812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en-US"/>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6" name="Rectangle 6"/>
          <p:cNvSpPr>
            <a:spLocks noGrp="1" noChangeArrowheads="1"/>
          </p:cNvSpPr>
          <p:nvPr>
            <p:ph type="sldNum" sz="quarter" idx="12"/>
          </p:nvPr>
        </p:nvSpPr>
        <p:spPr>
          <a:ln/>
        </p:spPr>
        <p:txBody>
          <a:bodyPr/>
          <a:lstStyle>
            <a:lvl1pPr>
              <a:defRPr/>
            </a:lvl1pPr>
          </a:lstStyle>
          <a:p>
            <a:pPr>
              <a:defRPr/>
            </a:pPr>
            <a:fld id="{3DA6836B-F44F-44D3-B4B0-56FA47690055}" type="slidenum">
              <a:rPr lang="it-IT" altLang="en-US"/>
              <a:pPr>
                <a:defRPr/>
              </a:pPr>
              <a:t>‹N›</a:t>
            </a:fld>
            <a:endParaRPr lang="it-IT" altLang="en-US"/>
          </a:p>
        </p:txBody>
      </p:sp>
    </p:spTree>
    <p:extLst>
      <p:ext uri="{BB962C8B-B14F-4D97-AF65-F5344CB8AC3E}">
        <p14:creationId xmlns:p14="http://schemas.microsoft.com/office/powerpoint/2010/main" val="31176099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a:t>Fare clic per modificare lo stile del titolo</a:t>
            </a:r>
            <a:endParaRPr lang="en-US"/>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6" name="Rectangle 6"/>
          <p:cNvSpPr>
            <a:spLocks noGrp="1" noChangeArrowheads="1"/>
          </p:cNvSpPr>
          <p:nvPr>
            <p:ph type="sldNum" sz="quarter" idx="12"/>
          </p:nvPr>
        </p:nvSpPr>
        <p:spPr>
          <a:ln/>
        </p:spPr>
        <p:txBody>
          <a:bodyPr/>
          <a:lstStyle>
            <a:lvl1pPr>
              <a:defRPr/>
            </a:lvl1pPr>
          </a:lstStyle>
          <a:p>
            <a:pPr>
              <a:defRPr/>
            </a:pPr>
            <a:fld id="{6987DBB3-9376-4FA2-BA36-F306252AC1F8}" type="slidenum">
              <a:rPr lang="it-IT" altLang="en-US"/>
              <a:pPr>
                <a:defRPr/>
              </a:pPr>
              <a:t>‹N›</a:t>
            </a:fld>
            <a:endParaRPr lang="it-IT" altLang="en-US"/>
          </a:p>
        </p:txBody>
      </p:sp>
    </p:spTree>
    <p:extLst>
      <p:ext uri="{BB962C8B-B14F-4D97-AF65-F5344CB8AC3E}">
        <p14:creationId xmlns:p14="http://schemas.microsoft.com/office/powerpoint/2010/main" val="4741926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143000" y="1122363"/>
            <a:ext cx="6858000" cy="2387600"/>
          </a:xfrm>
        </p:spPr>
        <p:txBody>
          <a:bodyPr anchor="b"/>
          <a:lstStyle>
            <a:lvl1pPr algn="ctr">
              <a:defRPr sz="6000"/>
            </a:lvl1pPr>
          </a:lstStyle>
          <a:p>
            <a:r>
              <a:rPr lang="it-IT"/>
              <a:t>Fare clic per modificare lo stile del titolo</a:t>
            </a:r>
            <a:endParaRPr lang="en-US"/>
          </a:p>
        </p:txBody>
      </p:sp>
      <p:sp>
        <p:nvSpPr>
          <p:cNvPr id="3" name="Sottotitolo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a:p>
        </p:txBody>
      </p:sp>
    </p:spTree>
    <p:extLst>
      <p:ext uri="{BB962C8B-B14F-4D97-AF65-F5344CB8AC3E}">
        <p14:creationId xmlns:p14="http://schemas.microsoft.com/office/powerpoint/2010/main" val="39851378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en-US"/>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Tree>
    <p:extLst>
      <p:ext uri="{BB962C8B-B14F-4D97-AF65-F5344CB8AC3E}">
        <p14:creationId xmlns:p14="http://schemas.microsoft.com/office/powerpoint/2010/main" val="4471166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623888" y="1709738"/>
            <a:ext cx="7886700" cy="2852737"/>
          </a:xfrm>
        </p:spPr>
        <p:txBody>
          <a:bodyPr anchor="b"/>
          <a:lstStyle>
            <a:lvl1pPr>
              <a:defRPr sz="6000"/>
            </a:lvl1pPr>
          </a:lstStyle>
          <a:p>
            <a:r>
              <a:rPr lang="it-IT"/>
              <a:t>Fare clic per modificare lo stile del titolo</a:t>
            </a:r>
            <a:endParaRPr lang="en-US"/>
          </a:p>
        </p:txBody>
      </p:sp>
      <p:sp>
        <p:nvSpPr>
          <p:cNvPr id="3" name="Segnaposto testo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it-IT"/>
              <a:t>Fare clic per modificare stili del testo dello schema</a:t>
            </a:r>
          </a:p>
        </p:txBody>
      </p:sp>
    </p:spTree>
    <p:extLst>
      <p:ext uri="{BB962C8B-B14F-4D97-AF65-F5344CB8AC3E}">
        <p14:creationId xmlns:p14="http://schemas.microsoft.com/office/powerpoint/2010/main" val="143763109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en-US"/>
          </a:p>
        </p:txBody>
      </p:sp>
      <p:sp>
        <p:nvSpPr>
          <p:cNvPr id="3" name="Segnaposto contenuto 2"/>
          <p:cNvSpPr>
            <a:spLocks noGrp="1"/>
          </p:cNvSpPr>
          <p:nvPr>
            <p:ph sz="half" idx="1"/>
          </p:nvPr>
        </p:nvSpPr>
        <p:spPr>
          <a:xfrm>
            <a:off x="685800" y="1981200"/>
            <a:ext cx="3810000" cy="4114800"/>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contenuto 3"/>
          <p:cNvSpPr>
            <a:spLocks noGrp="1"/>
          </p:cNvSpPr>
          <p:nvPr>
            <p:ph sz="half" idx="2"/>
          </p:nvPr>
        </p:nvSpPr>
        <p:spPr>
          <a:xfrm>
            <a:off x="4648200" y="1981200"/>
            <a:ext cx="3810000" cy="4114800"/>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Tree>
    <p:extLst>
      <p:ext uri="{BB962C8B-B14F-4D97-AF65-F5344CB8AC3E}">
        <p14:creationId xmlns:p14="http://schemas.microsoft.com/office/powerpoint/2010/main" val="28101847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630238" y="365125"/>
            <a:ext cx="7886700" cy="1325563"/>
          </a:xfrm>
        </p:spPr>
        <p:txBody>
          <a:bodyPr/>
          <a:lstStyle/>
          <a:p>
            <a:r>
              <a:rPr lang="it-IT"/>
              <a:t>Fare clic per modificare lo stile del titolo</a:t>
            </a:r>
            <a:endParaRPr lang="en-US"/>
          </a:p>
        </p:txBody>
      </p:sp>
      <p:sp>
        <p:nvSpPr>
          <p:cNvPr id="3" name="Segnaposto testo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630238" y="2505075"/>
            <a:ext cx="3868737"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5" name="Segnaposto testo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29150" y="2505075"/>
            <a:ext cx="3887788"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Tree>
    <p:extLst>
      <p:ext uri="{BB962C8B-B14F-4D97-AF65-F5344CB8AC3E}">
        <p14:creationId xmlns:p14="http://schemas.microsoft.com/office/powerpoint/2010/main" val="265763658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en-US"/>
          </a:p>
        </p:txBody>
      </p:sp>
    </p:spTree>
    <p:extLst>
      <p:ext uri="{BB962C8B-B14F-4D97-AF65-F5344CB8AC3E}">
        <p14:creationId xmlns:p14="http://schemas.microsoft.com/office/powerpoint/2010/main" val="300024242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Tree>
    <p:extLst>
      <p:ext uri="{BB962C8B-B14F-4D97-AF65-F5344CB8AC3E}">
        <p14:creationId xmlns:p14="http://schemas.microsoft.com/office/powerpoint/2010/main" val="151480216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30238" y="457200"/>
            <a:ext cx="2949575" cy="1600200"/>
          </a:xfrm>
        </p:spPr>
        <p:txBody>
          <a:bodyPr anchor="b"/>
          <a:lstStyle>
            <a:lvl1pPr>
              <a:defRPr sz="3200"/>
            </a:lvl1pPr>
          </a:lstStyle>
          <a:p>
            <a:r>
              <a:rPr lang="it-IT"/>
              <a:t>Fare clic per modificare lo stile del titolo</a:t>
            </a:r>
            <a:endParaRPr lang="en-US"/>
          </a:p>
        </p:txBody>
      </p:sp>
      <p:sp>
        <p:nvSpPr>
          <p:cNvPr id="3" name="Segnaposto contenuto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tes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Tree>
    <p:extLst>
      <p:ext uri="{BB962C8B-B14F-4D97-AF65-F5344CB8AC3E}">
        <p14:creationId xmlns:p14="http://schemas.microsoft.com/office/powerpoint/2010/main" val="20456896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en-US"/>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6" name="Rectangle 6"/>
          <p:cNvSpPr>
            <a:spLocks noGrp="1" noChangeArrowheads="1"/>
          </p:cNvSpPr>
          <p:nvPr>
            <p:ph type="sldNum" sz="quarter" idx="12"/>
          </p:nvPr>
        </p:nvSpPr>
        <p:spPr>
          <a:ln/>
        </p:spPr>
        <p:txBody>
          <a:bodyPr/>
          <a:lstStyle>
            <a:lvl1pPr>
              <a:defRPr/>
            </a:lvl1pPr>
          </a:lstStyle>
          <a:p>
            <a:pPr>
              <a:defRPr/>
            </a:pPr>
            <a:fld id="{9E2EFCA6-965B-4DB0-9F66-A0D07F0A6EF0}" type="slidenum">
              <a:rPr lang="it-IT" altLang="en-US"/>
              <a:pPr>
                <a:defRPr/>
              </a:pPr>
              <a:t>‹N›</a:t>
            </a:fld>
            <a:endParaRPr lang="it-IT" altLang="en-US"/>
          </a:p>
        </p:txBody>
      </p:sp>
    </p:spTree>
    <p:extLst>
      <p:ext uri="{BB962C8B-B14F-4D97-AF65-F5344CB8AC3E}">
        <p14:creationId xmlns:p14="http://schemas.microsoft.com/office/powerpoint/2010/main" val="154984349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30238" y="457200"/>
            <a:ext cx="2949575" cy="1600200"/>
          </a:xfrm>
        </p:spPr>
        <p:txBody>
          <a:bodyPr anchor="b"/>
          <a:lstStyle>
            <a:lvl1pPr>
              <a:defRPr sz="3200"/>
            </a:lvl1pPr>
          </a:lstStyle>
          <a:p>
            <a:r>
              <a:rPr lang="it-IT"/>
              <a:t>Fare clic per modificare lo stile del titolo</a:t>
            </a:r>
            <a:endParaRPr lang="en-US"/>
          </a:p>
        </p:txBody>
      </p:sp>
      <p:sp>
        <p:nvSpPr>
          <p:cNvPr id="3" name="Segnaposto immagine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Segnaposto tes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Tree>
    <p:extLst>
      <p:ext uri="{BB962C8B-B14F-4D97-AF65-F5344CB8AC3E}">
        <p14:creationId xmlns:p14="http://schemas.microsoft.com/office/powerpoint/2010/main" val="216793711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en-US"/>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Tree>
    <p:extLst>
      <p:ext uri="{BB962C8B-B14F-4D97-AF65-F5344CB8AC3E}">
        <p14:creationId xmlns:p14="http://schemas.microsoft.com/office/powerpoint/2010/main" val="265670256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515100" y="228600"/>
            <a:ext cx="1943100" cy="5867400"/>
          </a:xfrm>
        </p:spPr>
        <p:txBody>
          <a:bodyPr vert="eaVert"/>
          <a:lstStyle/>
          <a:p>
            <a:r>
              <a:rPr lang="it-IT"/>
              <a:t>Fare clic per modificare lo stile del titolo</a:t>
            </a:r>
            <a:endParaRPr lang="en-US"/>
          </a:p>
        </p:txBody>
      </p:sp>
      <p:sp>
        <p:nvSpPr>
          <p:cNvPr id="3" name="Segnaposto testo verticale 2"/>
          <p:cNvSpPr>
            <a:spLocks noGrp="1"/>
          </p:cNvSpPr>
          <p:nvPr>
            <p:ph type="body" orient="vert" idx="1"/>
          </p:nvPr>
        </p:nvSpPr>
        <p:spPr>
          <a:xfrm>
            <a:off x="685800" y="228600"/>
            <a:ext cx="5676900" cy="5867400"/>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Tree>
    <p:extLst>
      <p:ext uri="{BB962C8B-B14F-4D97-AF65-F5344CB8AC3E}">
        <p14:creationId xmlns:p14="http://schemas.microsoft.com/office/powerpoint/2010/main" val="413552613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143000" y="1122363"/>
            <a:ext cx="6858000" cy="2387600"/>
          </a:xfrm>
        </p:spPr>
        <p:txBody>
          <a:bodyPr anchor="b"/>
          <a:lstStyle>
            <a:lvl1pPr algn="ctr">
              <a:defRPr sz="6000"/>
            </a:lvl1pPr>
          </a:lstStyle>
          <a:p>
            <a:r>
              <a:rPr lang="it-IT"/>
              <a:t>Fare clic per modificare lo stile del titolo</a:t>
            </a:r>
          </a:p>
        </p:txBody>
      </p:sp>
      <p:sp>
        <p:nvSpPr>
          <p:cNvPr id="3" name="Sottotitolo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lvl1pPr eaLnBrk="0" hangingPunct="0">
              <a:lnSpc>
                <a:spcPct val="80000"/>
              </a:lnSpc>
              <a:spcBef>
                <a:spcPct val="20000"/>
              </a:spcBef>
              <a:buClr>
                <a:schemeClr val="hlink"/>
              </a:buClr>
              <a:buSzPct val="75000"/>
              <a:buFont typeface="Monotype Sorts" pitchFamily="2" charset="2"/>
              <a:buChar char="n"/>
              <a:defRPr/>
            </a:lvl1pPr>
          </a:lstStyle>
          <a:p>
            <a:pPr>
              <a:defRPr/>
            </a:pPr>
            <a:endParaRPr lang="en-US" altLang="it-IT"/>
          </a:p>
        </p:txBody>
      </p:sp>
      <p:sp>
        <p:nvSpPr>
          <p:cNvPr id="5" name="Segnaposto piè di pagina 4"/>
          <p:cNvSpPr>
            <a:spLocks noGrp="1"/>
          </p:cNvSpPr>
          <p:nvPr>
            <p:ph type="ftr" sz="quarter" idx="11"/>
          </p:nvPr>
        </p:nvSpPr>
        <p:spPr/>
        <p:txBody>
          <a:bodyPr/>
          <a:lstStyle>
            <a:lvl1pPr eaLnBrk="0" hangingPunct="0">
              <a:lnSpc>
                <a:spcPct val="80000"/>
              </a:lnSpc>
              <a:spcBef>
                <a:spcPct val="20000"/>
              </a:spcBef>
              <a:buClr>
                <a:schemeClr val="hlink"/>
              </a:buClr>
              <a:buSzPct val="75000"/>
              <a:buFont typeface="Monotype Sorts" pitchFamily="2" charset="2"/>
              <a:buChar char="n"/>
              <a:defRPr/>
            </a:lvl1pPr>
          </a:lstStyle>
          <a:p>
            <a:pPr>
              <a:defRPr/>
            </a:pPr>
            <a:endParaRPr lang="en-US" altLang="it-IT"/>
          </a:p>
        </p:txBody>
      </p:sp>
      <p:sp>
        <p:nvSpPr>
          <p:cNvPr id="6" name="Segnaposto numero diapositiva 5"/>
          <p:cNvSpPr>
            <a:spLocks noGrp="1"/>
          </p:cNvSpPr>
          <p:nvPr>
            <p:ph type="sldNum" sz="quarter" idx="12"/>
          </p:nvPr>
        </p:nvSpPr>
        <p:spPr/>
        <p:txBody>
          <a:bodyPr/>
          <a:lstStyle>
            <a:lvl1pPr eaLnBrk="0" hangingPunct="0">
              <a:lnSpc>
                <a:spcPct val="80000"/>
              </a:lnSpc>
              <a:spcBef>
                <a:spcPct val="20000"/>
              </a:spcBef>
              <a:buClr>
                <a:schemeClr val="hlink"/>
              </a:buClr>
              <a:buSzPct val="75000"/>
              <a:buFont typeface="Monotype Sorts" pitchFamily="2" charset="2"/>
              <a:buChar char="n"/>
              <a:defRPr/>
            </a:lvl1pPr>
          </a:lstStyle>
          <a:p>
            <a:pPr>
              <a:defRPr/>
            </a:pPr>
            <a:fld id="{4BB86A63-0A0B-44C7-A6E2-5EEEA92E5731}" type="slidenum">
              <a:rPr lang="en-US" altLang="it-IT"/>
              <a:pPr>
                <a:defRPr/>
              </a:pPr>
              <a:t>‹N›</a:t>
            </a:fld>
            <a:endParaRPr lang="en-US" altLang="it-IT"/>
          </a:p>
        </p:txBody>
      </p:sp>
    </p:spTree>
    <p:extLst>
      <p:ext uri="{BB962C8B-B14F-4D97-AF65-F5344CB8AC3E}">
        <p14:creationId xmlns:p14="http://schemas.microsoft.com/office/powerpoint/2010/main" val="398651708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lvl1pPr eaLnBrk="0" hangingPunct="0">
              <a:lnSpc>
                <a:spcPct val="80000"/>
              </a:lnSpc>
              <a:spcBef>
                <a:spcPct val="20000"/>
              </a:spcBef>
              <a:buClr>
                <a:schemeClr val="hlink"/>
              </a:buClr>
              <a:buSzPct val="75000"/>
              <a:buFont typeface="Monotype Sorts" pitchFamily="2" charset="2"/>
              <a:buChar char="n"/>
              <a:defRPr/>
            </a:lvl1pPr>
          </a:lstStyle>
          <a:p>
            <a:pPr>
              <a:defRPr/>
            </a:pPr>
            <a:endParaRPr lang="en-US" altLang="it-IT"/>
          </a:p>
        </p:txBody>
      </p:sp>
      <p:sp>
        <p:nvSpPr>
          <p:cNvPr id="5" name="Segnaposto piè di pagina 4"/>
          <p:cNvSpPr>
            <a:spLocks noGrp="1"/>
          </p:cNvSpPr>
          <p:nvPr>
            <p:ph type="ftr" sz="quarter" idx="11"/>
          </p:nvPr>
        </p:nvSpPr>
        <p:spPr/>
        <p:txBody>
          <a:bodyPr/>
          <a:lstStyle>
            <a:lvl1pPr eaLnBrk="0" hangingPunct="0">
              <a:lnSpc>
                <a:spcPct val="80000"/>
              </a:lnSpc>
              <a:spcBef>
                <a:spcPct val="20000"/>
              </a:spcBef>
              <a:buClr>
                <a:schemeClr val="hlink"/>
              </a:buClr>
              <a:buSzPct val="75000"/>
              <a:buFont typeface="Monotype Sorts" pitchFamily="2" charset="2"/>
              <a:buChar char="n"/>
              <a:defRPr/>
            </a:lvl1pPr>
          </a:lstStyle>
          <a:p>
            <a:pPr>
              <a:defRPr/>
            </a:pPr>
            <a:endParaRPr lang="en-US" altLang="it-IT"/>
          </a:p>
        </p:txBody>
      </p:sp>
      <p:sp>
        <p:nvSpPr>
          <p:cNvPr id="6" name="Segnaposto numero diapositiva 5"/>
          <p:cNvSpPr>
            <a:spLocks noGrp="1"/>
          </p:cNvSpPr>
          <p:nvPr>
            <p:ph type="sldNum" sz="quarter" idx="12"/>
          </p:nvPr>
        </p:nvSpPr>
        <p:spPr/>
        <p:txBody>
          <a:bodyPr/>
          <a:lstStyle>
            <a:lvl1pPr eaLnBrk="0" hangingPunct="0">
              <a:lnSpc>
                <a:spcPct val="80000"/>
              </a:lnSpc>
              <a:spcBef>
                <a:spcPct val="20000"/>
              </a:spcBef>
              <a:buClr>
                <a:schemeClr val="hlink"/>
              </a:buClr>
              <a:buSzPct val="75000"/>
              <a:buFont typeface="Monotype Sorts" pitchFamily="2" charset="2"/>
              <a:buChar char="n"/>
              <a:defRPr/>
            </a:lvl1pPr>
          </a:lstStyle>
          <a:p>
            <a:pPr>
              <a:defRPr/>
            </a:pPr>
            <a:fld id="{827E841C-9741-4A8C-A0DA-57FAECF24BB2}" type="slidenum">
              <a:rPr lang="en-US" altLang="it-IT"/>
              <a:pPr>
                <a:defRPr/>
              </a:pPr>
              <a:t>‹N›</a:t>
            </a:fld>
            <a:endParaRPr lang="en-US" altLang="it-IT"/>
          </a:p>
        </p:txBody>
      </p:sp>
    </p:spTree>
    <p:extLst>
      <p:ext uri="{BB962C8B-B14F-4D97-AF65-F5344CB8AC3E}">
        <p14:creationId xmlns:p14="http://schemas.microsoft.com/office/powerpoint/2010/main" val="395902937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623888" y="1709738"/>
            <a:ext cx="7886700" cy="2852737"/>
          </a:xfrm>
        </p:spPr>
        <p:txBody>
          <a:bodyPr anchor="b"/>
          <a:lstStyle>
            <a:lvl1pPr>
              <a:defRPr sz="6000"/>
            </a:lvl1pPr>
          </a:lstStyle>
          <a:p>
            <a:r>
              <a:rPr lang="it-IT"/>
              <a:t>Fare clic per modificare lo stile del titolo</a:t>
            </a:r>
          </a:p>
        </p:txBody>
      </p:sp>
      <p:sp>
        <p:nvSpPr>
          <p:cNvPr id="3" name="Segnaposto testo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it-IT"/>
              <a:t>Fare clic per modificare stili del testo dello schema</a:t>
            </a:r>
          </a:p>
        </p:txBody>
      </p:sp>
      <p:sp>
        <p:nvSpPr>
          <p:cNvPr id="4" name="Segnaposto data 3"/>
          <p:cNvSpPr>
            <a:spLocks noGrp="1"/>
          </p:cNvSpPr>
          <p:nvPr>
            <p:ph type="dt" sz="half" idx="10"/>
          </p:nvPr>
        </p:nvSpPr>
        <p:spPr/>
        <p:txBody>
          <a:bodyPr/>
          <a:lstStyle>
            <a:lvl1pPr eaLnBrk="0" hangingPunct="0">
              <a:lnSpc>
                <a:spcPct val="80000"/>
              </a:lnSpc>
              <a:spcBef>
                <a:spcPct val="20000"/>
              </a:spcBef>
              <a:buClr>
                <a:schemeClr val="hlink"/>
              </a:buClr>
              <a:buSzPct val="75000"/>
              <a:buFont typeface="Monotype Sorts" pitchFamily="2" charset="2"/>
              <a:buChar char="n"/>
              <a:defRPr/>
            </a:lvl1pPr>
          </a:lstStyle>
          <a:p>
            <a:pPr>
              <a:defRPr/>
            </a:pPr>
            <a:endParaRPr lang="en-US" altLang="it-IT"/>
          </a:p>
        </p:txBody>
      </p:sp>
      <p:sp>
        <p:nvSpPr>
          <p:cNvPr id="5" name="Segnaposto piè di pagina 4"/>
          <p:cNvSpPr>
            <a:spLocks noGrp="1"/>
          </p:cNvSpPr>
          <p:nvPr>
            <p:ph type="ftr" sz="quarter" idx="11"/>
          </p:nvPr>
        </p:nvSpPr>
        <p:spPr/>
        <p:txBody>
          <a:bodyPr/>
          <a:lstStyle>
            <a:lvl1pPr eaLnBrk="0" hangingPunct="0">
              <a:lnSpc>
                <a:spcPct val="80000"/>
              </a:lnSpc>
              <a:spcBef>
                <a:spcPct val="20000"/>
              </a:spcBef>
              <a:buClr>
                <a:schemeClr val="hlink"/>
              </a:buClr>
              <a:buSzPct val="75000"/>
              <a:buFont typeface="Monotype Sorts" pitchFamily="2" charset="2"/>
              <a:buChar char="n"/>
              <a:defRPr/>
            </a:lvl1pPr>
          </a:lstStyle>
          <a:p>
            <a:pPr>
              <a:defRPr/>
            </a:pPr>
            <a:endParaRPr lang="en-US" altLang="it-IT"/>
          </a:p>
        </p:txBody>
      </p:sp>
      <p:sp>
        <p:nvSpPr>
          <p:cNvPr id="6" name="Segnaposto numero diapositiva 5"/>
          <p:cNvSpPr>
            <a:spLocks noGrp="1"/>
          </p:cNvSpPr>
          <p:nvPr>
            <p:ph type="sldNum" sz="quarter" idx="12"/>
          </p:nvPr>
        </p:nvSpPr>
        <p:spPr/>
        <p:txBody>
          <a:bodyPr/>
          <a:lstStyle>
            <a:lvl1pPr eaLnBrk="0" hangingPunct="0">
              <a:lnSpc>
                <a:spcPct val="80000"/>
              </a:lnSpc>
              <a:spcBef>
                <a:spcPct val="20000"/>
              </a:spcBef>
              <a:buClr>
                <a:schemeClr val="hlink"/>
              </a:buClr>
              <a:buSzPct val="75000"/>
              <a:buFont typeface="Monotype Sorts" pitchFamily="2" charset="2"/>
              <a:buChar char="n"/>
              <a:defRPr/>
            </a:lvl1pPr>
          </a:lstStyle>
          <a:p>
            <a:pPr>
              <a:defRPr/>
            </a:pPr>
            <a:fld id="{1D9BE591-0E5C-4189-A5BF-835417F78FAB}" type="slidenum">
              <a:rPr lang="en-US" altLang="it-IT"/>
              <a:pPr>
                <a:defRPr/>
              </a:pPr>
              <a:t>‹N›</a:t>
            </a:fld>
            <a:endParaRPr lang="en-US" altLang="it-IT"/>
          </a:p>
        </p:txBody>
      </p:sp>
    </p:spTree>
    <p:extLst>
      <p:ext uri="{BB962C8B-B14F-4D97-AF65-F5344CB8AC3E}">
        <p14:creationId xmlns:p14="http://schemas.microsoft.com/office/powerpoint/2010/main" val="152069181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457200" y="1600200"/>
            <a:ext cx="4038600" cy="4525963"/>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600200"/>
            <a:ext cx="4038600" cy="4525963"/>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lvl1pPr eaLnBrk="0" hangingPunct="0">
              <a:lnSpc>
                <a:spcPct val="80000"/>
              </a:lnSpc>
              <a:spcBef>
                <a:spcPct val="20000"/>
              </a:spcBef>
              <a:buClr>
                <a:schemeClr val="hlink"/>
              </a:buClr>
              <a:buSzPct val="75000"/>
              <a:buFont typeface="Monotype Sorts" pitchFamily="2" charset="2"/>
              <a:buChar char="n"/>
              <a:defRPr/>
            </a:lvl1pPr>
          </a:lstStyle>
          <a:p>
            <a:pPr>
              <a:defRPr/>
            </a:pPr>
            <a:endParaRPr lang="en-US" altLang="it-IT"/>
          </a:p>
        </p:txBody>
      </p:sp>
      <p:sp>
        <p:nvSpPr>
          <p:cNvPr id="6" name="Segnaposto piè di pagina 5"/>
          <p:cNvSpPr>
            <a:spLocks noGrp="1"/>
          </p:cNvSpPr>
          <p:nvPr>
            <p:ph type="ftr" sz="quarter" idx="11"/>
          </p:nvPr>
        </p:nvSpPr>
        <p:spPr/>
        <p:txBody>
          <a:bodyPr/>
          <a:lstStyle>
            <a:lvl1pPr eaLnBrk="0" hangingPunct="0">
              <a:lnSpc>
                <a:spcPct val="80000"/>
              </a:lnSpc>
              <a:spcBef>
                <a:spcPct val="20000"/>
              </a:spcBef>
              <a:buClr>
                <a:schemeClr val="hlink"/>
              </a:buClr>
              <a:buSzPct val="75000"/>
              <a:buFont typeface="Monotype Sorts" pitchFamily="2" charset="2"/>
              <a:buChar char="n"/>
              <a:defRPr/>
            </a:lvl1pPr>
          </a:lstStyle>
          <a:p>
            <a:pPr>
              <a:defRPr/>
            </a:pPr>
            <a:endParaRPr lang="en-US" altLang="it-IT"/>
          </a:p>
        </p:txBody>
      </p:sp>
      <p:sp>
        <p:nvSpPr>
          <p:cNvPr id="7" name="Segnaposto numero diapositiva 6"/>
          <p:cNvSpPr>
            <a:spLocks noGrp="1"/>
          </p:cNvSpPr>
          <p:nvPr>
            <p:ph type="sldNum" sz="quarter" idx="12"/>
          </p:nvPr>
        </p:nvSpPr>
        <p:spPr/>
        <p:txBody>
          <a:bodyPr/>
          <a:lstStyle>
            <a:lvl1pPr eaLnBrk="0" hangingPunct="0">
              <a:lnSpc>
                <a:spcPct val="80000"/>
              </a:lnSpc>
              <a:spcBef>
                <a:spcPct val="20000"/>
              </a:spcBef>
              <a:buClr>
                <a:schemeClr val="hlink"/>
              </a:buClr>
              <a:buSzPct val="75000"/>
              <a:buFont typeface="Monotype Sorts" pitchFamily="2" charset="2"/>
              <a:buChar char="n"/>
              <a:defRPr/>
            </a:lvl1pPr>
          </a:lstStyle>
          <a:p>
            <a:pPr>
              <a:defRPr/>
            </a:pPr>
            <a:fld id="{1CE82075-5BC6-4950-BACD-993208C62CD3}" type="slidenum">
              <a:rPr lang="en-US" altLang="it-IT"/>
              <a:pPr>
                <a:defRPr/>
              </a:pPr>
              <a:t>‹N›</a:t>
            </a:fld>
            <a:endParaRPr lang="en-US" altLang="it-IT"/>
          </a:p>
        </p:txBody>
      </p:sp>
    </p:spTree>
    <p:extLst>
      <p:ext uri="{BB962C8B-B14F-4D97-AF65-F5344CB8AC3E}">
        <p14:creationId xmlns:p14="http://schemas.microsoft.com/office/powerpoint/2010/main" val="75409738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630238" y="365125"/>
            <a:ext cx="7886700" cy="1325563"/>
          </a:xfrm>
        </p:spPr>
        <p:txBody>
          <a:bodyPr/>
          <a:lstStyle/>
          <a:p>
            <a:r>
              <a:rPr lang="it-IT"/>
              <a:t>Fare clic per modificare lo stile del titolo</a:t>
            </a:r>
          </a:p>
        </p:txBody>
      </p:sp>
      <p:sp>
        <p:nvSpPr>
          <p:cNvPr id="3" name="Segnaposto testo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630238" y="2505075"/>
            <a:ext cx="3868737"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29150" y="2505075"/>
            <a:ext cx="3887788"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lvl1pPr eaLnBrk="0" hangingPunct="0">
              <a:lnSpc>
                <a:spcPct val="80000"/>
              </a:lnSpc>
              <a:spcBef>
                <a:spcPct val="20000"/>
              </a:spcBef>
              <a:buClr>
                <a:schemeClr val="hlink"/>
              </a:buClr>
              <a:buSzPct val="75000"/>
              <a:buFont typeface="Monotype Sorts" pitchFamily="2" charset="2"/>
              <a:buChar char="n"/>
              <a:defRPr/>
            </a:lvl1pPr>
          </a:lstStyle>
          <a:p>
            <a:pPr>
              <a:defRPr/>
            </a:pPr>
            <a:endParaRPr lang="en-US" altLang="it-IT"/>
          </a:p>
        </p:txBody>
      </p:sp>
      <p:sp>
        <p:nvSpPr>
          <p:cNvPr id="8" name="Segnaposto piè di pagina 7"/>
          <p:cNvSpPr>
            <a:spLocks noGrp="1"/>
          </p:cNvSpPr>
          <p:nvPr>
            <p:ph type="ftr" sz="quarter" idx="11"/>
          </p:nvPr>
        </p:nvSpPr>
        <p:spPr/>
        <p:txBody>
          <a:bodyPr/>
          <a:lstStyle>
            <a:lvl1pPr eaLnBrk="0" hangingPunct="0">
              <a:lnSpc>
                <a:spcPct val="80000"/>
              </a:lnSpc>
              <a:spcBef>
                <a:spcPct val="20000"/>
              </a:spcBef>
              <a:buClr>
                <a:schemeClr val="hlink"/>
              </a:buClr>
              <a:buSzPct val="75000"/>
              <a:buFont typeface="Monotype Sorts" pitchFamily="2" charset="2"/>
              <a:buChar char="n"/>
              <a:defRPr/>
            </a:lvl1pPr>
          </a:lstStyle>
          <a:p>
            <a:pPr>
              <a:defRPr/>
            </a:pPr>
            <a:endParaRPr lang="en-US" altLang="it-IT"/>
          </a:p>
        </p:txBody>
      </p:sp>
      <p:sp>
        <p:nvSpPr>
          <p:cNvPr id="9" name="Segnaposto numero diapositiva 8"/>
          <p:cNvSpPr>
            <a:spLocks noGrp="1"/>
          </p:cNvSpPr>
          <p:nvPr>
            <p:ph type="sldNum" sz="quarter" idx="12"/>
          </p:nvPr>
        </p:nvSpPr>
        <p:spPr/>
        <p:txBody>
          <a:bodyPr/>
          <a:lstStyle>
            <a:lvl1pPr eaLnBrk="0" hangingPunct="0">
              <a:lnSpc>
                <a:spcPct val="80000"/>
              </a:lnSpc>
              <a:spcBef>
                <a:spcPct val="20000"/>
              </a:spcBef>
              <a:buClr>
                <a:schemeClr val="hlink"/>
              </a:buClr>
              <a:buSzPct val="75000"/>
              <a:buFont typeface="Monotype Sorts" pitchFamily="2" charset="2"/>
              <a:buChar char="n"/>
              <a:defRPr/>
            </a:lvl1pPr>
          </a:lstStyle>
          <a:p>
            <a:pPr>
              <a:defRPr/>
            </a:pPr>
            <a:fld id="{87B6D7D5-52D5-4AD2-B19A-4665E1C7F35F}" type="slidenum">
              <a:rPr lang="en-US" altLang="it-IT"/>
              <a:pPr>
                <a:defRPr/>
              </a:pPr>
              <a:t>‹N›</a:t>
            </a:fld>
            <a:endParaRPr lang="en-US" altLang="it-IT"/>
          </a:p>
        </p:txBody>
      </p:sp>
    </p:spTree>
    <p:extLst>
      <p:ext uri="{BB962C8B-B14F-4D97-AF65-F5344CB8AC3E}">
        <p14:creationId xmlns:p14="http://schemas.microsoft.com/office/powerpoint/2010/main" val="324657255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2"/>
          <p:cNvSpPr>
            <a:spLocks noGrp="1"/>
          </p:cNvSpPr>
          <p:nvPr>
            <p:ph type="dt" sz="half" idx="10"/>
          </p:nvPr>
        </p:nvSpPr>
        <p:spPr/>
        <p:txBody>
          <a:bodyPr/>
          <a:lstStyle>
            <a:lvl1pPr eaLnBrk="0" hangingPunct="0">
              <a:lnSpc>
                <a:spcPct val="80000"/>
              </a:lnSpc>
              <a:spcBef>
                <a:spcPct val="20000"/>
              </a:spcBef>
              <a:buClr>
                <a:schemeClr val="hlink"/>
              </a:buClr>
              <a:buSzPct val="75000"/>
              <a:buFont typeface="Monotype Sorts" pitchFamily="2" charset="2"/>
              <a:buChar char="n"/>
              <a:defRPr/>
            </a:lvl1pPr>
          </a:lstStyle>
          <a:p>
            <a:pPr>
              <a:defRPr/>
            </a:pPr>
            <a:endParaRPr lang="en-US" altLang="it-IT"/>
          </a:p>
        </p:txBody>
      </p:sp>
      <p:sp>
        <p:nvSpPr>
          <p:cNvPr id="4" name="Segnaposto piè di pagina 3"/>
          <p:cNvSpPr>
            <a:spLocks noGrp="1"/>
          </p:cNvSpPr>
          <p:nvPr>
            <p:ph type="ftr" sz="quarter" idx="11"/>
          </p:nvPr>
        </p:nvSpPr>
        <p:spPr/>
        <p:txBody>
          <a:bodyPr/>
          <a:lstStyle>
            <a:lvl1pPr eaLnBrk="0" hangingPunct="0">
              <a:lnSpc>
                <a:spcPct val="80000"/>
              </a:lnSpc>
              <a:spcBef>
                <a:spcPct val="20000"/>
              </a:spcBef>
              <a:buClr>
                <a:schemeClr val="hlink"/>
              </a:buClr>
              <a:buSzPct val="75000"/>
              <a:buFont typeface="Monotype Sorts" pitchFamily="2" charset="2"/>
              <a:buChar char="n"/>
              <a:defRPr/>
            </a:lvl1pPr>
          </a:lstStyle>
          <a:p>
            <a:pPr>
              <a:defRPr/>
            </a:pPr>
            <a:endParaRPr lang="en-US" altLang="it-IT"/>
          </a:p>
        </p:txBody>
      </p:sp>
      <p:sp>
        <p:nvSpPr>
          <p:cNvPr id="5" name="Segnaposto numero diapositiva 4"/>
          <p:cNvSpPr>
            <a:spLocks noGrp="1"/>
          </p:cNvSpPr>
          <p:nvPr>
            <p:ph type="sldNum" sz="quarter" idx="12"/>
          </p:nvPr>
        </p:nvSpPr>
        <p:spPr/>
        <p:txBody>
          <a:bodyPr/>
          <a:lstStyle>
            <a:lvl1pPr eaLnBrk="0" hangingPunct="0">
              <a:lnSpc>
                <a:spcPct val="80000"/>
              </a:lnSpc>
              <a:spcBef>
                <a:spcPct val="20000"/>
              </a:spcBef>
              <a:buClr>
                <a:schemeClr val="hlink"/>
              </a:buClr>
              <a:buSzPct val="75000"/>
              <a:buFont typeface="Monotype Sorts" pitchFamily="2" charset="2"/>
              <a:buChar char="n"/>
              <a:defRPr/>
            </a:lvl1pPr>
          </a:lstStyle>
          <a:p>
            <a:pPr>
              <a:defRPr/>
            </a:pPr>
            <a:fld id="{2F2E6E1E-D437-4A86-883D-1FEE5C11C6B8}" type="slidenum">
              <a:rPr lang="en-US" altLang="it-IT"/>
              <a:pPr>
                <a:defRPr/>
              </a:pPr>
              <a:t>‹N›</a:t>
            </a:fld>
            <a:endParaRPr lang="en-US" altLang="it-IT"/>
          </a:p>
        </p:txBody>
      </p:sp>
    </p:spTree>
    <p:extLst>
      <p:ext uri="{BB962C8B-B14F-4D97-AF65-F5344CB8AC3E}">
        <p14:creationId xmlns:p14="http://schemas.microsoft.com/office/powerpoint/2010/main" val="258320810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lvl1pPr eaLnBrk="0" hangingPunct="0">
              <a:lnSpc>
                <a:spcPct val="80000"/>
              </a:lnSpc>
              <a:spcBef>
                <a:spcPct val="20000"/>
              </a:spcBef>
              <a:buClr>
                <a:schemeClr val="hlink"/>
              </a:buClr>
              <a:buSzPct val="75000"/>
              <a:buFont typeface="Monotype Sorts" pitchFamily="2" charset="2"/>
              <a:buChar char="n"/>
              <a:defRPr/>
            </a:lvl1pPr>
          </a:lstStyle>
          <a:p>
            <a:pPr>
              <a:defRPr/>
            </a:pPr>
            <a:endParaRPr lang="en-US" altLang="it-IT"/>
          </a:p>
        </p:txBody>
      </p:sp>
      <p:sp>
        <p:nvSpPr>
          <p:cNvPr id="3" name="Segnaposto piè di pagina 2"/>
          <p:cNvSpPr>
            <a:spLocks noGrp="1"/>
          </p:cNvSpPr>
          <p:nvPr>
            <p:ph type="ftr" sz="quarter" idx="11"/>
          </p:nvPr>
        </p:nvSpPr>
        <p:spPr/>
        <p:txBody>
          <a:bodyPr/>
          <a:lstStyle>
            <a:lvl1pPr eaLnBrk="0" hangingPunct="0">
              <a:lnSpc>
                <a:spcPct val="80000"/>
              </a:lnSpc>
              <a:spcBef>
                <a:spcPct val="20000"/>
              </a:spcBef>
              <a:buClr>
                <a:schemeClr val="hlink"/>
              </a:buClr>
              <a:buSzPct val="75000"/>
              <a:buFont typeface="Monotype Sorts" pitchFamily="2" charset="2"/>
              <a:buChar char="n"/>
              <a:defRPr/>
            </a:lvl1pPr>
          </a:lstStyle>
          <a:p>
            <a:pPr>
              <a:defRPr/>
            </a:pPr>
            <a:endParaRPr lang="en-US" altLang="it-IT"/>
          </a:p>
        </p:txBody>
      </p:sp>
      <p:sp>
        <p:nvSpPr>
          <p:cNvPr id="4" name="Segnaposto numero diapositiva 3"/>
          <p:cNvSpPr>
            <a:spLocks noGrp="1"/>
          </p:cNvSpPr>
          <p:nvPr>
            <p:ph type="sldNum" sz="quarter" idx="12"/>
          </p:nvPr>
        </p:nvSpPr>
        <p:spPr/>
        <p:txBody>
          <a:bodyPr/>
          <a:lstStyle>
            <a:lvl1pPr eaLnBrk="0" hangingPunct="0">
              <a:lnSpc>
                <a:spcPct val="80000"/>
              </a:lnSpc>
              <a:spcBef>
                <a:spcPct val="20000"/>
              </a:spcBef>
              <a:buClr>
                <a:schemeClr val="hlink"/>
              </a:buClr>
              <a:buSzPct val="75000"/>
              <a:buFont typeface="Monotype Sorts" pitchFamily="2" charset="2"/>
              <a:buChar char="n"/>
              <a:defRPr/>
            </a:lvl1pPr>
          </a:lstStyle>
          <a:p>
            <a:pPr>
              <a:defRPr/>
            </a:pPr>
            <a:fld id="{A948D0F1-ED0C-4161-96BB-8F420ADAD22D}" type="slidenum">
              <a:rPr lang="en-US" altLang="it-IT"/>
              <a:pPr>
                <a:defRPr/>
              </a:pPr>
              <a:t>‹N›</a:t>
            </a:fld>
            <a:endParaRPr lang="en-US" altLang="it-IT"/>
          </a:p>
        </p:txBody>
      </p:sp>
    </p:spTree>
    <p:extLst>
      <p:ext uri="{BB962C8B-B14F-4D97-AF65-F5344CB8AC3E}">
        <p14:creationId xmlns:p14="http://schemas.microsoft.com/office/powerpoint/2010/main" val="24153432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623888" y="1709738"/>
            <a:ext cx="7886700" cy="2852737"/>
          </a:xfrm>
        </p:spPr>
        <p:txBody>
          <a:bodyPr anchor="b"/>
          <a:lstStyle>
            <a:lvl1pPr>
              <a:defRPr sz="6000"/>
            </a:lvl1pPr>
          </a:lstStyle>
          <a:p>
            <a:r>
              <a:rPr lang="it-IT"/>
              <a:t>Fare clic per modificare lo stile del titolo</a:t>
            </a:r>
            <a:endParaRPr lang="en-US"/>
          </a:p>
        </p:txBody>
      </p:sp>
      <p:sp>
        <p:nvSpPr>
          <p:cNvPr id="3" name="Segnaposto testo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it-IT"/>
              <a:t>Fare clic per modificare stili del testo dello schema</a:t>
            </a:r>
          </a:p>
        </p:txBody>
      </p:sp>
      <p:sp>
        <p:nvSpPr>
          <p:cNvPr id="4"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6" name="Rectangle 6"/>
          <p:cNvSpPr>
            <a:spLocks noGrp="1" noChangeArrowheads="1"/>
          </p:cNvSpPr>
          <p:nvPr>
            <p:ph type="sldNum" sz="quarter" idx="12"/>
          </p:nvPr>
        </p:nvSpPr>
        <p:spPr>
          <a:ln/>
        </p:spPr>
        <p:txBody>
          <a:bodyPr/>
          <a:lstStyle>
            <a:lvl1pPr>
              <a:defRPr/>
            </a:lvl1pPr>
          </a:lstStyle>
          <a:p>
            <a:pPr>
              <a:defRPr/>
            </a:pPr>
            <a:fld id="{8B9E6DCC-0595-4E04-BFED-2111F00F78C5}" type="slidenum">
              <a:rPr lang="it-IT" altLang="en-US"/>
              <a:pPr>
                <a:defRPr/>
              </a:pPr>
              <a:t>‹N›</a:t>
            </a:fld>
            <a:endParaRPr lang="it-IT" altLang="en-US"/>
          </a:p>
        </p:txBody>
      </p:sp>
    </p:spTree>
    <p:extLst>
      <p:ext uri="{BB962C8B-B14F-4D97-AF65-F5344CB8AC3E}">
        <p14:creationId xmlns:p14="http://schemas.microsoft.com/office/powerpoint/2010/main" val="238914941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30238" y="457200"/>
            <a:ext cx="2949575" cy="1600200"/>
          </a:xfrm>
        </p:spPr>
        <p:txBody>
          <a:bodyPr anchor="b"/>
          <a:lstStyle>
            <a:lvl1pPr>
              <a:defRPr sz="3200"/>
            </a:lvl1pPr>
          </a:lstStyle>
          <a:p>
            <a:r>
              <a:rPr lang="it-IT"/>
              <a:t>Fare clic per modificare lo stile del titolo</a:t>
            </a:r>
          </a:p>
        </p:txBody>
      </p:sp>
      <p:sp>
        <p:nvSpPr>
          <p:cNvPr id="3" name="Segnaposto contenuto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lvl1pPr eaLnBrk="0" hangingPunct="0">
              <a:lnSpc>
                <a:spcPct val="80000"/>
              </a:lnSpc>
              <a:spcBef>
                <a:spcPct val="20000"/>
              </a:spcBef>
              <a:buClr>
                <a:schemeClr val="hlink"/>
              </a:buClr>
              <a:buSzPct val="75000"/>
              <a:buFont typeface="Monotype Sorts" pitchFamily="2" charset="2"/>
              <a:buChar char="n"/>
              <a:defRPr/>
            </a:lvl1pPr>
          </a:lstStyle>
          <a:p>
            <a:pPr>
              <a:defRPr/>
            </a:pPr>
            <a:endParaRPr lang="en-US" altLang="it-IT"/>
          </a:p>
        </p:txBody>
      </p:sp>
      <p:sp>
        <p:nvSpPr>
          <p:cNvPr id="6" name="Segnaposto piè di pagina 5"/>
          <p:cNvSpPr>
            <a:spLocks noGrp="1"/>
          </p:cNvSpPr>
          <p:nvPr>
            <p:ph type="ftr" sz="quarter" idx="11"/>
          </p:nvPr>
        </p:nvSpPr>
        <p:spPr/>
        <p:txBody>
          <a:bodyPr/>
          <a:lstStyle>
            <a:lvl1pPr eaLnBrk="0" hangingPunct="0">
              <a:lnSpc>
                <a:spcPct val="80000"/>
              </a:lnSpc>
              <a:spcBef>
                <a:spcPct val="20000"/>
              </a:spcBef>
              <a:buClr>
                <a:schemeClr val="hlink"/>
              </a:buClr>
              <a:buSzPct val="75000"/>
              <a:buFont typeface="Monotype Sorts" pitchFamily="2" charset="2"/>
              <a:buChar char="n"/>
              <a:defRPr/>
            </a:lvl1pPr>
          </a:lstStyle>
          <a:p>
            <a:pPr>
              <a:defRPr/>
            </a:pPr>
            <a:endParaRPr lang="en-US" altLang="it-IT"/>
          </a:p>
        </p:txBody>
      </p:sp>
      <p:sp>
        <p:nvSpPr>
          <p:cNvPr id="7" name="Segnaposto numero diapositiva 6"/>
          <p:cNvSpPr>
            <a:spLocks noGrp="1"/>
          </p:cNvSpPr>
          <p:nvPr>
            <p:ph type="sldNum" sz="quarter" idx="12"/>
          </p:nvPr>
        </p:nvSpPr>
        <p:spPr/>
        <p:txBody>
          <a:bodyPr/>
          <a:lstStyle>
            <a:lvl1pPr eaLnBrk="0" hangingPunct="0">
              <a:lnSpc>
                <a:spcPct val="80000"/>
              </a:lnSpc>
              <a:spcBef>
                <a:spcPct val="20000"/>
              </a:spcBef>
              <a:buClr>
                <a:schemeClr val="hlink"/>
              </a:buClr>
              <a:buSzPct val="75000"/>
              <a:buFont typeface="Monotype Sorts" pitchFamily="2" charset="2"/>
              <a:buChar char="n"/>
              <a:defRPr/>
            </a:lvl1pPr>
          </a:lstStyle>
          <a:p>
            <a:pPr>
              <a:defRPr/>
            </a:pPr>
            <a:fld id="{8DBBA4AF-6A67-4608-AA6A-FE5A43A18DF9}" type="slidenum">
              <a:rPr lang="en-US" altLang="it-IT"/>
              <a:pPr>
                <a:defRPr/>
              </a:pPr>
              <a:t>‹N›</a:t>
            </a:fld>
            <a:endParaRPr lang="en-US" altLang="it-IT"/>
          </a:p>
        </p:txBody>
      </p:sp>
    </p:spTree>
    <p:extLst>
      <p:ext uri="{BB962C8B-B14F-4D97-AF65-F5344CB8AC3E}">
        <p14:creationId xmlns:p14="http://schemas.microsoft.com/office/powerpoint/2010/main" val="287741379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30238" y="457200"/>
            <a:ext cx="2949575" cy="1600200"/>
          </a:xfrm>
        </p:spPr>
        <p:txBody>
          <a:bodyPr anchor="b"/>
          <a:lstStyle>
            <a:lvl1pPr>
              <a:defRPr sz="3200"/>
            </a:lvl1pPr>
          </a:lstStyle>
          <a:p>
            <a:r>
              <a:rPr lang="it-IT"/>
              <a:t>Fare clic per modificare lo stile del titolo</a:t>
            </a:r>
          </a:p>
        </p:txBody>
      </p:sp>
      <p:sp>
        <p:nvSpPr>
          <p:cNvPr id="3" name="Segnaposto immagine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a:p>
        </p:txBody>
      </p:sp>
      <p:sp>
        <p:nvSpPr>
          <p:cNvPr id="4" name="Segnaposto tes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lvl1pPr eaLnBrk="0" hangingPunct="0">
              <a:lnSpc>
                <a:spcPct val="80000"/>
              </a:lnSpc>
              <a:spcBef>
                <a:spcPct val="20000"/>
              </a:spcBef>
              <a:buClr>
                <a:schemeClr val="hlink"/>
              </a:buClr>
              <a:buSzPct val="75000"/>
              <a:buFont typeface="Monotype Sorts" pitchFamily="2" charset="2"/>
              <a:buChar char="n"/>
              <a:defRPr/>
            </a:lvl1pPr>
          </a:lstStyle>
          <a:p>
            <a:pPr>
              <a:defRPr/>
            </a:pPr>
            <a:endParaRPr lang="en-US" altLang="it-IT"/>
          </a:p>
        </p:txBody>
      </p:sp>
      <p:sp>
        <p:nvSpPr>
          <p:cNvPr id="6" name="Segnaposto piè di pagina 5"/>
          <p:cNvSpPr>
            <a:spLocks noGrp="1"/>
          </p:cNvSpPr>
          <p:nvPr>
            <p:ph type="ftr" sz="quarter" idx="11"/>
          </p:nvPr>
        </p:nvSpPr>
        <p:spPr/>
        <p:txBody>
          <a:bodyPr/>
          <a:lstStyle>
            <a:lvl1pPr eaLnBrk="0" hangingPunct="0">
              <a:lnSpc>
                <a:spcPct val="80000"/>
              </a:lnSpc>
              <a:spcBef>
                <a:spcPct val="20000"/>
              </a:spcBef>
              <a:buClr>
                <a:schemeClr val="hlink"/>
              </a:buClr>
              <a:buSzPct val="75000"/>
              <a:buFont typeface="Monotype Sorts" pitchFamily="2" charset="2"/>
              <a:buChar char="n"/>
              <a:defRPr/>
            </a:lvl1pPr>
          </a:lstStyle>
          <a:p>
            <a:pPr>
              <a:defRPr/>
            </a:pPr>
            <a:endParaRPr lang="en-US" altLang="it-IT"/>
          </a:p>
        </p:txBody>
      </p:sp>
      <p:sp>
        <p:nvSpPr>
          <p:cNvPr id="7" name="Segnaposto numero diapositiva 6"/>
          <p:cNvSpPr>
            <a:spLocks noGrp="1"/>
          </p:cNvSpPr>
          <p:nvPr>
            <p:ph type="sldNum" sz="quarter" idx="12"/>
          </p:nvPr>
        </p:nvSpPr>
        <p:spPr/>
        <p:txBody>
          <a:bodyPr/>
          <a:lstStyle>
            <a:lvl1pPr eaLnBrk="0" hangingPunct="0">
              <a:lnSpc>
                <a:spcPct val="80000"/>
              </a:lnSpc>
              <a:spcBef>
                <a:spcPct val="20000"/>
              </a:spcBef>
              <a:buClr>
                <a:schemeClr val="hlink"/>
              </a:buClr>
              <a:buSzPct val="75000"/>
              <a:buFont typeface="Monotype Sorts" pitchFamily="2" charset="2"/>
              <a:buChar char="n"/>
              <a:defRPr/>
            </a:lvl1pPr>
          </a:lstStyle>
          <a:p>
            <a:pPr>
              <a:defRPr/>
            </a:pPr>
            <a:fld id="{522145A0-8C6E-4027-B6B1-18629DE65741}" type="slidenum">
              <a:rPr lang="en-US" altLang="it-IT"/>
              <a:pPr>
                <a:defRPr/>
              </a:pPr>
              <a:t>‹N›</a:t>
            </a:fld>
            <a:endParaRPr lang="en-US" altLang="it-IT"/>
          </a:p>
        </p:txBody>
      </p:sp>
    </p:spTree>
    <p:extLst>
      <p:ext uri="{BB962C8B-B14F-4D97-AF65-F5344CB8AC3E}">
        <p14:creationId xmlns:p14="http://schemas.microsoft.com/office/powerpoint/2010/main" val="108835421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lvl1pPr eaLnBrk="0" hangingPunct="0">
              <a:lnSpc>
                <a:spcPct val="80000"/>
              </a:lnSpc>
              <a:spcBef>
                <a:spcPct val="20000"/>
              </a:spcBef>
              <a:buClr>
                <a:schemeClr val="hlink"/>
              </a:buClr>
              <a:buSzPct val="75000"/>
              <a:buFont typeface="Monotype Sorts" pitchFamily="2" charset="2"/>
              <a:buChar char="n"/>
              <a:defRPr/>
            </a:lvl1pPr>
          </a:lstStyle>
          <a:p>
            <a:pPr>
              <a:defRPr/>
            </a:pPr>
            <a:endParaRPr lang="en-US" altLang="it-IT"/>
          </a:p>
        </p:txBody>
      </p:sp>
      <p:sp>
        <p:nvSpPr>
          <p:cNvPr id="5" name="Segnaposto piè di pagina 4"/>
          <p:cNvSpPr>
            <a:spLocks noGrp="1"/>
          </p:cNvSpPr>
          <p:nvPr>
            <p:ph type="ftr" sz="quarter" idx="11"/>
          </p:nvPr>
        </p:nvSpPr>
        <p:spPr/>
        <p:txBody>
          <a:bodyPr/>
          <a:lstStyle>
            <a:lvl1pPr eaLnBrk="0" hangingPunct="0">
              <a:lnSpc>
                <a:spcPct val="80000"/>
              </a:lnSpc>
              <a:spcBef>
                <a:spcPct val="20000"/>
              </a:spcBef>
              <a:buClr>
                <a:schemeClr val="hlink"/>
              </a:buClr>
              <a:buSzPct val="75000"/>
              <a:buFont typeface="Monotype Sorts" pitchFamily="2" charset="2"/>
              <a:buChar char="n"/>
              <a:defRPr/>
            </a:lvl1pPr>
          </a:lstStyle>
          <a:p>
            <a:pPr>
              <a:defRPr/>
            </a:pPr>
            <a:endParaRPr lang="en-US" altLang="it-IT"/>
          </a:p>
        </p:txBody>
      </p:sp>
      <p:sp>
        <p:nvSpPr>
          <p:cNvPr id="6" name="Segnaposto numero diapositiva 5"/>
          <p:cNvSpPr>
            <a:spLocks noGrp="1"/>
          </p:cNvSpPr>
          <p:nvPr>
            <p:ph type="sldNum" sz="quarter" idx="12"/>
          </p:nvPr>
        </p:nvSpPr>
        <p:spPr/>
        <p:txBody>
          <a:bodyPr/>
          <a:lstStyle>
            <a:lvl1pPr eaLnBrk="0" hangingPunct="0">
              <a:lnSpc>
                <a:spcPct val="80000"/>
              </a:lnSpc>
              <a:spcBef>
                <a:spcPct val="20000"/>
              </a:spcBef>
              <a:buClr>
                <a:schemeClr val="hlink"/>
              </a:buClr>
              <a:buSzPct val="75000"/>
              <a:buFont typeface="Monotype Sorts" pitchFamily="2" charset="2"/>
              <a:buChar char="n"/>
              <a:defRPr/>
            </a:lvl1pPr>
          </a:lstStyle>
          <a:p>
            <a:pPr>
              <a:defRPr/>
            </a:pPr>
            <a:fld id="{43EDA6AF-D2C4-4751-AD39-3BD6A5594053}" type="slidenum">
              <a:rPr lang="en-US" altLang="it-IT"/>
              <a:pPr>
                <a:defRPr/>
              </a:pPr>
              <a:t>‹N›</a:t>
            </a:fld>
            <a:endParaRPr lang="en-US" altLang="it-IT"/>
          </a:p>
        </p:txBody>
      </p:sp>
    </p:spTree>
    <p:extLst>
      <p:ext uri="{BB962C8B-B14F-4D97-AF65-F5344CB8AC3E}">
        <p14:creationId xmlns:p14="http://schemas.microsoft.com/office/powerpoint/2010/main" val="130568099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lvl1pPr eaLnBrk="0" hangingPunct="0">
              <a:lnSpc>
                <a:spcPct val="80000"/>
              </a:lnSpc>
              <a:spcBef>
                <a:spcPct val="20000"/>
              </a:spcBef>
              <a:buClr>
                <a:schemeClr val="hlink"/>
              </a:buClr>
              <a:buSzPct val="75000"/>
              <a:buFont typeface="Monotype Sorts" pitchFamily="2" charset="2"/>
              <a:buChar char="n"/>
              <a:defRPr/>
            </a:lvl1pPr>
          </a:lstStyle>
          <a:p>
            <a:pPr>
              <a:defRPr/>
            </a:pPr>
            <a:endParaRPr lang="en-US" altLang="it-IT"/>
          </a:p>
        </p:txBody>
      </p:sp>
      <p:sp>
        <p:nvSpPr>
          <p:cNvPr id="5" name="Segnaposto piè di pagina 4"/>
          <p:cNvSpPr>
            <a:spLocks noGrp="1"/>
          </p:cNvSpPr>
          <p:nvPr>
            <p:ph type="ftr" sz="quarter" idx="11"/>
          </p:nvPr>
        </p:nvSpPr>
        <p:spPr/>
        <p:txBody>
          <a:bodyPr/>
          <a:lstStyle>
            <a:lvl1pPr eaLnBrk="0" hangingPunct="0">
              <a:lnSpc>
                <a:spcPct val="80000"/>
              </a:lnSpc>
              <a:spcBef>
                <a:spcPct val="20000"/>
              </a:spcBef>
              <a:buClr>
                <a:schemeClr val="hlink"/>
              </a:buClr>
              <a:buSzPct val="75000"/>
              <a:buFont typeface="Monotype Sorts" pitchFamily="2" charset="2"/>
              <a:buChar char="n"/>
              <a:defRPr/>
            </a:lvl1pPr>
          </a:lstStyle>
          <a:p>
            <a:pPr>
              <a:defRPr/>
            </a:pPr>
            <a:endParaRPr lang="en-US" altLang="it-IT"/>
          </a:p>
        </p:txBody>
      </p:sp>
      <p:sp>
        <p:nvSpPr>
          <p:cNvPr id="6" name="Segnaposto numero diapositiva 5"/>
          <p:cNvSpPr>
            <a:spLocks noGrp="1"/>
          </p:cNvSpPr>
          <p:nvPr>
            <p:ph type="sldNum" sz="quarter" idx="12"/>
          </p:nvPr>
        </p:nvSpPr>
        <p:spPr/>
        <p:txBody>
          <a:bodyPr/>
          <a:lstStyle>
            <a:lvl1pPr eaLnBrk="0" hangingPunct="0">
              <a:lnSpc>
                <a:spcPct val="80000"/>
              </a:lnSpc>
              <a:spcBef>
                <a:spcPct val="20000"/>
              </a:spcBef>
              <a:buClr>
                <a:schemeClr val="hlink"/>
              </a:buClr>
              <a:buSzPct val="75000"/>
              <a:buFont typeface="Monotype Sorts" pitchFamily="2" charset="2"/>
              <a:buChar char="n"/>
              <a:defRPr/>
            </a:lvl1pPr>
          </a:lstStyle>
          <a:p>
            <a:pPr>
              <a:defRPr/>
            </a:pPr>
            <a:fld id="{6A4F08DA-44A9-4150-8096-D7E1F83C26E0}" type="slidenum">
              <a:rPr lang="en-US" altLang="it-IT"/>
              <a:pPr>
                <a:defRPr/>
              </a:pPr>
              <a:t>‹N›</a:t>
            </a:fld>
            <a:endParaRPr lang="en-US" altLang="it-IT"/>
          </a:p>
        </p:txBody>
      </p:sp>
    </p:spTree>
    <p:extLst>
      <p:ext uri="{BB962C8B-B14F-4D97-AF65-F5344CB8AC3E}">
        <p14:creationId xmlns:p14="http://schemas.microsoft.com/office/powerpoint/2010/main" val="327855507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Only" preserve="1">
  <p:cSld name="Contenuto">
    <p:spTree>
      <p:nvGrpSpPr>
        <p:cNvPr id="1" name=""/>
        <p:cNvGrpSpPr/>
        <p:nvPr/>
      </p:nvGrpSpPr>
      <p:grpSpPr>
        <a:xfrm>
          <a:off x="0" y="0"/>
          <a:ext cx="0" cy="0"/>
          <a:chOff x="0" y="0"/>
          <a:chExt cx="0" cy="0"/>
        </a:xfrm>
      </p:grpSpPr>
      <p:sp>
        <p:nvSpPr>
          <p:cNvPr id="2" name="Segnaposto contenuto 1"/>
          <p:cNvSpPr>
            <a:spLocks noGrp="1"/>
          </p:cNvSpPr>
          <p:nvPr>
            <p:ph/>
          </p:nvPr>
        </p:nvSpPr>
        <p:spPr>
          <a:xfrm>
            <a:off x="457200" y="274638"/>
            <a:ext cx="8229600" cy="5851525"/>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3" name="Segnaposto data 2"/>
          <p:cNvSpPr>
            <a:spLocks noGrp="1"/>
          </p:cNvSpPr>
          <p:nvPr>
            <p:ph type="dt" sz="half" idx="10"/>
          </p:nvPr>
        </p:nvSpPr>
        <p:spPr/>
        <p:txBody>
          <a:bodyPr/>
          <a:lstStyle>
            <a:lvl1pPr eaLnBrk="0" hangingPunct="0">
              <a:lnSpc>
                <a:spcPct val="80000"/>
              </a:lnSpc>
              <a:spcBef>
                <a:spcPct val="20000"/>
              </a:spcBef>
              <a:buClr>
                <a:schemeClr val="hlink"/>
              </a:buClr>
              <a:buSzPct val="75000"/>
              <a:buFont typeface="Monotype Sorts" pitchFamily="2" charset="2"/>
              <a:buChar char="n"/>
              <a:defRPr/>
            </a:lvl1pPr>
          </a:lstStyle>
          <a:p>
            <a:pPr>
              <a:defRPr/>
            </a:pPr>
            <a:endParaRPr lang="en-US" altLang="it-IT"/>
          </a:p>
        </p:txBody>
      </p:sp>
      <p:sp>
        <p:nvSpPr>
          <p:cNvPr id="4" name="Segnaposto piè di pagina 3"/>
          <p:cNvSpPr>
            <a:spLocks noGrp="1"/>
          </p:cNvSpPr>
          <p:nvPr>
            <p:ph type="ftr" sz="quarter" idx="11"/>
          </p:nvPr>
        </p:nvSpPr>
        <p:spPr/>
        <p:txBody>
          <a:bodyPr/>
          <a:lstStyle>
            <a:lvl1pPr eaLnBrk="0" hangingPunct="0">
              <a:lnSpc>
                <a:spcPct val="80000"/>
              </a:lnSpc>
              <a:spcBef>
                <a:spcPct val="20000"/>
              </a:spcBef>
              <a:buClr>
                <a:schemeClr val="hlink"/>
              </a:buClr>
              <a:buSzPct val="75000"/>
              <a:buFont typeface="Monotype Sorts" pitchFamily="2" charset="2"/>
              <a:buChar char="n"/>
              <a:defRPr/>
            </a:lvl1pPr>
          </a:lstStyle>
          <a:p>
            <a:pPr>
              <a:defRPr/>
            </a:pPr>
            <a:endParaRPr lang="en-US" altLang="it-IT"/>
          </a:p>
        </p:txBody>
      </p:sp>
      <p:sp>
        <p:nvSpPr>
          <p:cNvPr id="5" name="Segnaposto numero diapositiva 4"/>
          <p:cNvSpPr>
            <a:spLocks noGrp="1"/>
          </p:cNvSpPr>
          <p:nvPr>
            <p:ph type="sldNum" sz="quarter" idx="12"/>
          </p:nvPr>
        </p:nvSpPr>
        <p:spPr/>
        <p:txBody>
          <a:bodyPr/>
          <a:lstStyle>
            <a:lvl1pPr eaLnBrk="0" hangingPunct="0">
              <a:lnSpc>
                <a:spcPct val="80000"/>
              </a:lnSpc>
              <a:spcBef>
                <a:spcPct val="20000"/>
              </a:spcBef>
              <a:buClr>
                <a:schemeClr val="hlink"/>
              </a:buClr>
              <a:buSzPct val="75000"/>
              <a:buFont typeface="Monotype Sorts" pitchFamily="2" charset="2"/>
              <a:buChar char="n"/>
              <a:defRPr/>
            </a:lvl1pPr>
          </a:lstStyle>
          <a:p>
            <a:pPr>
              <a:defRPr/>
            </a:pPr>
            <a:fld id="{9FB7601F-C382-4036-8B83-A41CE922D01B}" type="slidenum">
              <a:rPr lang="en-US" altLang="it-IT"/>
              <a:pPr>
                <a:defRPr/>
              </a:pPr>
              <a:t>‹N›</a:t>
            </a:fld>
            <a:endParaRPr lang="en-US" altLang="it-IT"/>
          </a:p>
        </p:txBody>
      </p:sp>
    </p:spTree>
    <p:extLst>
      <p:ext uri="{BB962C8B-B14F-4D97-AF65-F5344CB8AC3E}">
        <p14:creationId xmlns:p14="http://schemas.microsoft.com/office/powerpoint/2010/main" val="3346521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en-US"/>
          </a:p>
        </p:txBody>
      </p:sp>
      <p:sp>
        <p:nvSpPr>
          <p:cNvPr id="3" name="Segnaposto contenuto 2"/>
          <p:cNvSpPr>
            <a:spLocks noGrp="1"/>
          </p:cNvSpPr>
          <p:nvPr>
            <p:ph sz="half" idx="1"/>
          </p:nvPr>
        </p:nvSpPr>
        <p:spPr>
          <a:xfrm>
            <a:off x="457200" y="1600200"/>
            <a:ext cx="4038600" cy="4525963"/>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contenuto 3"/>
          <p:cNvSpPr>
            <a:spLocks noGrp="1"/>
          </p:cNvSpPr>
          <p:nvPr>
            <p:ph sz="half" idx="2"/>
          </p:nvPr>
        </p:nvSpPr>
        <p:spPr>
          <a:xfrm>
            <a:off x="4648200" y="1600200"/>
            <a:ext cx="4038600" cy="4525963"/>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7" name="Rectangle 6"/>
          <p:cNvSpPr>
            <a:spLocks noGrp="1" noChangeArrowheads="1"/>
          </p:cNvSpPr>
          <p:nvPr>
            <p:ph type="sldNum" sz="quarter" idx="12"/>
          </p:nvPr>
        </p:nvSpPr>
        <p:spPr>
          <a:ln/>
        </p:spPr>
        <p:txBody>
          <a:bodyPr/>
          <a:lstStyle>
            <a:lvl1pPr>
              <a:defRPr/>
            </a:lvl1pPr>
          </a:lstStyle>
          <a:p>
            <a:pPr>
              <a:defRPr/>
            </a:pPr>
            <a:fld id="{F7274326-A578-4A6C-AF3E-20E15D05CC07}" type="slidenum">
              <a:rPr lang="it-IT" altLang="en-US"/>
              <a:pPr>
                <a:defRPr/>
              </a:pPr>
              <a:t>‹N›</a:t>
            </a:fld>
            <a:endParaRPr lang="it-IT" altLang="en-US"/>
          </a:p>
        </p:txBody>
      </p:sp>
    </p:spTree>
    <p:extLst>
      <p:ext uri="{BB962C8B-B14F-4D97-AF65-F5344CB8AC3E}">
        <p14:creationId xmlns:p14="http://schemas.microsoft.com/office/powerpoint/2010/main" val="26219741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630238" y="365125"/>
            <a:ext cx="7886700" cy="1325563"/>
          </a:xfrm>
        </p:spPr>
        <p:txBody>
          <a:bodyPr/>
          <a:lstStyle/>
          <a:p>
            <a:r>
              <a:rPr lang="it-IT"/>
              <a:t>Fare clic per modificare lo stile del titolo</a:t>
            </a:r>
            <a:endParaRPr lang="en-US"/>
          </a:p>
        </p:txBody>
      </p:sp>
      <p:sp>
        <p:nvSpPr>
          <p:cNvPr id="3" name="Segnaposto testo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630238" y="2505075"/>
            <a:ext cx="3868737"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5" name="Segnaposto testo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29150" y="2505075"/>
            <a:ext cx="3887788"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9" name="Rectangle 6"/>
          <p:cNvSpPr>
            <a:spLocks noGrp="1" noChangeArrowheads="1"/>
          </p:cNvSpPr>
          <p:nvPr>
            <p:ph type="sldNum" sz="quarter" idx="12"/>
          </p:nvPr>
        </p:nvSpPr>
        <p:spPr>
          <a:ln/>
        </p:spPr>
        <p:txBody>
          <a:bodyPr/>
          <a:lstStyle>
            <a:lvl1pPr>
              <a:defRPr/>
            </a:lvl1pPr>
          </a:lstStyle>
          <a:p>
            <a:pPr>
              <a:defRPr/>
            </a:pPr>
            <a:fld id="{C39EC8D0-FF2C-4583-ACAB-3D24AE93394B}" type="slidenum">
              <a:rPr lang="it-IT" altLang="en-US"/>
              <a:pPr>
                <a:defRPr/>
              </a:pPr>
              <a:t>‹N›</a:t>
            </a:fld>
            <a:endParaRPr lang="it-IT" altLang="en-US"/>
          </a:p>
        </p:txBody>
      </p:sp>
    </p:spTree>
    <p:extLst>
      <p:ext uri="{BB962C8B-B14F-4D97-AF65-F5344CB8AC3E}">
        <p14:creationId xmlns:p14="http://schemas.microsoft.com/office/powerpoint/2010/main" val="40573655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5" name="Rectangle 6"/>
          <p:cNvSpPr>
            <a:spLocks noGrp="1" noChangeArrowheads="1"/>
          </p:cNvSpPr>
          <p:nvPr>
            <p:ph type="sldNum" sz="quarter" idx="12"/>
          </p:nvPr>
        </p:nvSpPr>
        <p:spPr>
          <a:ln/>
        </p:spPr>
        <p:txBody>
          <a:bodyPr/>
          <a:lstStyle>
            <a:lvl1pPr>
              <a:defRPr/>
            </a:lvl1pPr>
          </a:lstStyle>
          <a:p>
            <a:pPr>
              <a:defRPr/>
            </a:pPr>
            <a:fld id="{3116D5F2-82FD-4AE2-8092-A6996A06EFB4}" type="slidenum">
              <a:rPr lang="it-IT" altLang="en-US"/>
              <a:pPr>
                <a:defRPr/>
              </a:pPr>
              <a:t>‹N›</a:t>
            </a:fld>
            <a:endParaRPr lang="it-IT" altLang="en-US"/>
          </a:p>
        </p:txBody>
      </p:sp>
    </p:spTree>
    <p:extLst>
      <p:ext uri="{BB962C8B-B14F-4D97-AF65-F5344CB8AC3E}">
        <p14:creationId xmlns:p14="http://schemas.microsoft.com/office/powerpoint/2010/main" val="2559453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4" name="Rectangle 6"/>
          <p:cNvSpPr>
            <a:spLocks noGrp="1" noChangeArrowheads="1"/>
          </p:cNvSpPr>
          <p:nvPr>
            <p:ph type="sldNum" sz="quarter" idx="12"/>
          </p:nvPr>
        </p:nvSpPr>
        <p:spPr>
          <a:ln/>
        </p:spPr>
        <p:txBody>
          <a:bodyPr/>
          <a:lstStyle>
            <a:lvl1pPr>
              <a:defRPr/>
            </a:lvl1pPr>
          </a:lstStyle>
          <a:p>
            <a:pPr>
              <a:defRPr/>
            </a:pPr>
            <a:fld id="{CE652CBA-DCF5-4C27-BD3E-D9BFDB5B570B}" type="slidenum">
              <a:rPr lang="it-IT" altLang="en-US"/>
              <a:pPr>
                <a:defRPr/>
              </a:pPr>
              <a:t>‹N›</a:t>
            </a:fld>
            <a:endParaRPr lang="it-IT" altLang="en-US"/>
          </a:p>
        </p:txBody>
      </p:sp>
    </p:spTree>
    <p:extLst>
      <p:ext uri="{BB962C8B-B14F-4D97-AF65-F5344CB8AC3E}">
        <p14:creationId xmlns:p14="http://schemas.microsoft.com/office/powerpoint/2010/main" val="37126463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30238" y="457200"/>
            <a:ext cx="2949575" cy="1600200"/>
          </a:xfrm>
        </p:spPr>
        <p:txBody>
          <a:bodyPr anchor="b"/>
          <a:lstStyle>
            <a:lvl1pPr>
              <a:defRPr sz="3200"/>
            </a:lvl1pPr>
          </a:lstStyle>
          <a:p>
            <a:r>
              <a:rPr lang="it-IT"/>
              <a:t>Fare clic per modificare lo stile del titolo</a:t>
            </a:r>
            <a:endParaRPr lang="en-US"/>
          </a:p>
        </p:txBody>
      </p:sp>
      <p:sp>
        <p:nvSpPr>
          <p:cNvPr id="3" name="Segnaposto contenuto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tes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7" name="Rectangle 6"/>
          <p:cNvSpPr>
            <a:spLocks noGrp="1" noChangeArrowheads="1"/>
          </p:cNvSpPr>
          <p:nvPr>
            <p:ph type="sldNum" sz="quarter" idx="12"/>
          </p:nvPr>
        </p:nvSpPr>
        <p:spPr>
          <a:ln/>
        </p:spPr>
        <p:txBody>
          <a:bodyPr/>
          <a:lstStyle>
            <a:lvl1pPr>
              <a:defRPr/>
            </a:lvl1pPr>
          </a:lstStyle>
          <a:p>
            <a:pPr>
              <a:defRPr/>
            </a:pPr>
            <a:fld id="{AE25C253-9577-4D12-AF67-29B2CF3CFC20}" type="slidenum">
              <a:rPr lang="it-IT" altLang="en-US"/>
              <a:pPr>
                <a:defRPr/>
              </a:pPr>
              <a:t>‹N›</a:t>
            </a:fld>
            <a:endParaRPr lang="it-IT" altLang="en-US"/>
          </a:p>
        </p:txBody>
      </p:sp>
    </p:spTree>
    <p:extLst>
      <p:ext uri="{BB962C8B-B14F-4D97-AF65-F5344CB8AC3E}">
        <p14:creationId xmlns:p14="http://schemas.microsoft.com/office/powerpoint/2010/main" val="11018114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30238" y="457200"/>
            <a:ext cx="2949575" cy="1600200"/>
          </a:xfrm>
        </p:spPr>
        <p:txBody>
          <a:bodyPr anchor="b"/>
          <a:lstStyle>
            <a:lvl1pPr>
              <a:defRPr sz="3200"/>
            </a:lvl1pPr>
          </a:lstStyle>
          <a:p>
            <a:r>
              <a:rPr lang="it-IT"/>
              <a:t>Fare clic per modificare lo stile del titolo</a:t>
            </a:r>
            <a:endParaRPr lang="en-US"/>
          </a:p>
        </p:txBody>
      </p:sp>
      <p:sp>
        <p:nvSpPr>
          <p:cNvPr id="3" name="Segnaposto immagine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Segnaposto tes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7" name="Rectangle 6"/>
          <p:cNvSpPr>
            <a:spLocks noGrp="1" noChangeArrowheads="1"/>
          </p:cNvSpPr>
          <p:nvPr>
            <p:ph type="sldNum" sz="quarter" idx="12"/>
          </p:nvPr>
        </p:nvSpPr>
        <p:spPr>
          <a:ln/>
        </p:spPr>
        <p:txBody>
          <a:bodyPr/>
          <a:lstStyle>
            <a:lvl1pPr>
              <a:defRPr/>
            </a:lvl1pPr>
          </a:lstStyle>
          <a:p>
            <a:pPr>
              <a:defRPr/>
            </a:pPr>
            <a:fld id="{0A019866-FB25-4D32-B1A9-5DFE934EADEF}" type="slidenum">
              <a:rPr lang="it-IT" altLang="en-US"/>
              <a:pPr>
                <a:defRPr/>
              </a:pPr>
              <a:t>‹N›</a:t>
            </a:fld>
            <a:endParaRPr lang="it-IT" altLang="en-US"/>
          </a:p>
        </p:txBody>
      </p:sp>
    </p:spTree>
    <p:extLst>
      <p:ext uri="{BB962C8B-B14F-4D97-AF65-F5344CB8AC3E}">
        <p14:creationId xmlns:p14="http://schemas.microsoft.com/office/powerpoint/2010/main" val="29500269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theme" Target="../theme/theme3.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it-IT" altLang="en-US"/>
              <a:t>Fare clic per modificare lo stile del titolo</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it-IT" altLang="en-US"/>
              <a:t>Fare clic per modificare gli stili del testo dello schema</a:t>
            </a:r>
          </a:p>
          <a:p>
            <a:pPr lvl="1"/>
            <a:r>
              <a:rPr lang="it-IT" altLang="en-US"/>
              <a:t>Secondo livello</a:t>
            </a:r>
          </a:p>
          <a:p>
            <a:pPr lvl="2"/>
            <a:r>
              <a:rPr lang="it-IT" altLang="en-US"/>
              <a:t>Terzo livello</a:t>
            </a:r>
          </a:p>
          <a:p>
            <a:pPr lvl="3"/>
            <a:r>
              <a:rPr lang="it-IT" altLang="en-US"/>
              <a:t>Quarto livello</a:t>
            </a:r>
          </a:p>
          <a:p>
            <a:pPr lvl="4"/>
            <a:r>
              <a:rPr lang="it-IT" altLang="en-US"/>
              <a:t>Quinto livello</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vl1pPr>
          </a:lstStyle>
          <a:p>
            <a:pPr>
              <a:defRPr/>
            </a:pPr>
            <a:endParaRPr lang="it-IT" alt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vl1pPr>
          </a:lstStyle>
          <a:p>
            <a:pPr>
              <a:defRPr/>
            </a:pPr>
            <a:endParaRPr lang="it-IT" alt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D81A9BAE-7482-47E8-AEC6-803883C5C559}" type="slidenum">
              <a:rPr lang="it-IT" altLang="en-US"/>
              <a:pPr>
                <a:defRPr/>
              </a:pPr>
              <a:t>‹N›</a:t>
            </a:fld>
            <a:endParaRPr lang="it-IT" alt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rtl="0" eaLnBrk="0" fontAlgn="base" hangingPunct="0">
        <a:spcBef>
          <a:spcPct val="0"/>
        </a:spcBef>
        <a:spcAft>
          <a:spcPct val="0"/>
        </a:spcAft>
        <a:defRPr sz="3600" kern="1200">
          <a:solidFill>
            <a:schemeClr val="tx2"/>
          </a:solidFill>
          <a:latin typeface="+mj-lt"/>
          <a:ea typeface="+mj-ea"/>
          <a:cs typeface="+mj-cs"/>
        </a:defRPr>
      </a:lvl1pPr>
      <a:lvl2pPr algn="ctr" rtl="0" eaLnBrk="0" fontAlgn="base" hangingPunct="0">
        <a:spcBef>
          <a:spcPct val="0"/>
        </a:spcBef>
        <a:spcAft>
          <a:spcPct val="0"/>
        </a:spcAft>
        <a:defRPr sz="3600">
          <a:solidFill>
            <a:schemeClr val="tx2"/>
          </a:solidFill>
          <a:latin typeface="Arial" panose="020B0604020202020204" pitchFamily="34" charset="0"/>
          <a:cs typeface="Arial" panose="020B0604020202020204" pitchFamily="34" charset="0"/>
        </a:defRPr>
      </a:lvl2pPr>
      <a:lvl3pPr algn="ctr" rtl="0" eaLnBrk="0" fontAlgn="base" hangingPunct="0">
        <a:spcBef>
          <a:spcPct val="0"/>
        </a:spcBef>
        <a:spcAft>
          <a:spcPct val="0"/>
        </a:spcAft>
        <a:defRPr sz="3600">
          <a:solidFill>
            <a:schemeClr val="tx2"/>
          </a:solidFill>
          <a:latin typeface="Arial" panose="020B0604020202020204" pitchFamily="34" charset="0"/>
          <a:cs typeface="Arial" panose="020B0604020202020204" pitchFamily="34" charset="0"/>
        </a:defRPr>
      </a:lvl3pPr>
      <a:lvl4pPr algn="ctr" rtl="0" eaLnBrk="0" fontAlgn="base" hangingPunct="0">
        <a:spcBef>
          <a:spcPct val="0"/>
        </a:spcBef>
        <a:spcAft>
          <a:spcPct val="0"/>
        </a:spcAft>
        <a:defRPr sz="3600">
          <a:solidFill>
            <a:schemeClr val="tx2"/>
          </a:solidFill>
          <a:latin typeface="Arial" panose="020B0604020202020204" pitchFamily="34" charset="0"/>
          <a:cs typeface="Arial" panose="020B0604020202020204" pitchFamily="34" charset="0"/>
        </a:defRPr>
      </a:lvl4pPr>
      <a:lvl5pPr algn="ctr" rtl="0" eaLnBrk="0" fontAlgn="base" hangingPunct="0">
        <a:spcBef>
          <a:spcPct val="0"/>
        </a:spcBef>
        <a:spcAft>
          <a:spcPct val="0"/>
        </a:spcAft>
        <a:defRPr sz="3600">
          <a:solidFill>
            <a:schemeClr val="tx2"/>
          </a:solidFill>
          <a:latin typeface="Arial" panose="020B0604020202020204" pitchFamily="34" charset="0"/>
          <a:cs typeface="Arial" panose="020B0604020202020204" pitchFamily="34" charset="0"/>
        </a:defRPr>
      </a:lvl5pPr>
      <a:lvl6pPr marL="457200" algn="ctr" rtl="0" fontAlgn="base">
        <a:spcBef>
          <a:spcPct val="0"/>
        </a:spcBef>
        <a:spcAft>
          <a:spcPct val="0"/>
        </a:spcAft>
        <a:defRPr sz="3600">
          <a:solidFill>
            <a:schemeClr val="tx2"/>
          </a:solidFill>
          <a:latin typeface="Arial" panose="020B0604020202020204" pitchFamily="34" charset="0"/>
          <a:cs typeface="Arial" panose="020B0604020202020204" pitchFamily="34" charset="0"/>
        </a:defRPr>
      </a:lvl6pPr>
      <a:lvl7pPr marL="914400" algn="ctr" rtl="0" fontAlgn="base">
        <a:spcBef>
          <a:spcPct val="0"/>
        </a:spcBef>
        <a:spcAft>
          <a:spcPct val="0"/>
        </a:spcAft>
        <a:defRPr sz="3600">
          <a:solidFill>
            <a:schemeClr val="tx2"/>
          </a:solidFill>
          <a:latin typeface="Arial" panose="020B0604020202020204" pitchFamily="34" charset="0"/>
          <a:cs typeface="Arial" panose="020B0604020202020204" pitchFamily="34" charset="0"/>
        </a:defRPr>
      </a:lvl7pPr>
      <a:lvl8pPr marL="1371600" algn="ctr" rtl="0" fontAlgn="base">
        <a:spcBef>
          <a:spcPct val="0"/>
        </a:spcBef>
        <a:spcAft>
          <a:spcPct val="0"/>
        </a:spcAft>
        <a:defRPr sz="3600">
          <a:solidFill>
            <a:schemeClr val="tx2"/>
          </a:solidFill>
          <a:latin typeface="Arial" panose="020B0604020202020204" pitchFamily="34" charset="0"/>
          <a:cs typeface="Arial" panose="020B0604020202020204" pitchFamily="34" charset="0"/>
        </a:defRPr>
      </a:lvl8pPr>
      <a:lvl9pPr marL="1828800" algn="ctr" rtl="0" fontAlgn="base">
        <a:spcBef>
          <a:spcPct val="0"/>
        </a:spcBef>
        <a:spcAft>
          <a:spcPct val="0"/>
        </a:spcAft>
        <a:defRPr sz="3600">
          <a:solidFill>
            <a:schemeClr val="tx2"/>
          </a:solidFill>
          <a:latin typeface="Arial" panose="020B0604020202020204" pitchFamily="34" charset="0"/>
          <a:cs typeface="Arial" panose="020B0604020202020204" pitchFamily="34" charset="0"/>
        </a:defRPr>
      </a:lvl9pPr>
    </p:titleStyle>
    <p:bodyStyle>
      <a:lvl1pPr marL="609600" indent="-609600" algn="l" rtl="0" eaLnBrk="0" fontAlgn="base" hangingPunct="0">
        <a:spcBef>
          <a:spcPct val="20000"/>
        </a:spcBef>
        <a:spcAft>
          <a:spcPct val="0"/>
        </a:spcAft>
        <a:buChar char="•"/>
        <a:defRPr sz="3200" kern="1200">
          <a:solidFill>
            <a:schemeClr val="tx1"/>
          </a:solidFill>
          <a:latin typeface="+mn-lt"/>
          <a:ea typeface="+mn-ea"/>
          <a:cs typeface="+mn-cs"/>
        </a:defRPr>
      </a:lvl1pPr>
      <a:lvl2pPr marL="990600" indent="-533400" algn="l" rtl="0" eaLnBrk="0" fontAlgn="base" hangingPunct="0">
        <a:spcBef>
          <a:spcPct val="20000"/>
        </a:spcBef>
        <a:spcAft>
          <a:spcPct val="0"/>
        </a:spcAft>
        <a:buChar char="–"/>
        <a:defRPr sz="2800" kern="1200">
          <a:solidFill>
            <a:schemeClr val="tx1"/>
          </a:solidFill>
          <a:latin typeface="+mn-lt"/>
          <a:ea typeface="+mn-ea"/>
          <a:cs typeface="+mn-cs"/>
        </a:defRPr>
      </a:lvl2pPr>
      <a:lvl3pPr marL="1371600" indent="-457200" algn="l" rtl="0" eaLnBrk="0" fontAlgn="base" hangingPunct="0">
        <a:spcBef>
          <a:spcPct val="20000"/>
        </a:spcBef>
        <a:spcAft>
          <a:spcPct val="0"/>
        </a:spcAft>
        <a:buChar char="•"/>
        <a:defRPr sz="2400" kern="1200">
          <a:solidFill>
            <a:schemeClr val="tx1"/>
          </a:solidFill>
          <a:latin typeface="+mn-lt"/>
          <a:ea typeface="+mn-ea"/>
          <a:cs typeface="+mn-cs"/>
        </a:defRPr>
      </a:lvl3pPr>
      <a:lvl4pPr marL="1752600" indent="-381000" algn="l" rtl="0" eaLnBrk="0" fontAlgn="base" hangingPunct="0">
        <a:spcBef>
          <a:spcPct val="20000"/>
        </a:spcBef>
        <a:spcAft>
          <a:spcPct val="0"/>
        </a:spcAft>
        <a:buChar char="–"/>
        <a:defRPr sz="2000" kern="1200">
          <a:solidFill>
            <a:schemeClr val="tx1"/>
          </a:solidFill>
          <a:latin typeface="+mn-lt"/>
          <a:ea typeface="+mn-ea"/>
          <a:cs typeface="+mn-cs"/>
        </a:defRPr>
      </a:lvl4pPr>
      <a:lvl5pPr marL="2209800" indent="-3810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685800" y="228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488" tIns="44450" rIns="90488" bIns="44450" numCol="1" anchor="ctr" anchorCtr="0" compatLnSpc="1">
            <a:prstTxWarp prst="textNoShape">
              <a:avLst/>
            </a:prstTxWarp>
          </a:bodyPr>
          <a:lstStyle/>
          <a:p>
            <a:pPr lvl="0"/>
            <a:r>
              <a:rPr lang="it-IT" altLang="en-US"/>
              <a:t>Click to edit Master title style</a:t>
            </a:r>
          </a:p>
        </p:txBody>
      </p:sp>
      <p:sp>
        <p:nvSpPr>
          <p:cNvPr id="2051"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488" tIns="44450" rIns="90488" bIns="44450" numCol="1" anchor="t" anchorCtr="0" compatLnSpc="1">
            <a:prstTxWarp prst="textNoShape">
              <a:avLst/>
            </a:prstTxWarp>
          </a:bodyPr>
          <a:lstStyle/>
          <a:p>
            <a:pPr lvl="0"/>
            <a:r>
              <a:rPr lang="it-IT" altLang="en-US"/>
              <a:t>Click to edit Master text styles</a:t>
            </a:r>
          </a:p>
          <a:p>
            <a:pPr lvl="1"/>
            <a:r>
              <a:rPr lang="it-IT" altLang="en-US"/>
              <a:t>Third Level</a:t>
            </a:r>
          </a:p>
          <a:p>
            <a:pPr lvl="2"/>
            <a:r>
              <a:rPr lang="it-IT" altLang="en-US"/>
              <a:t>Fourth Level</a:t>
            </a:r>
          </a:p>
          <a:p>
            <a:pPr lvl="4"/>
            <a:r>
              <a:rPr lang="it-IT" altLang="en-US"/>
              <a:t>Fifth Level</a:t>
            </a:r>
          </a:p>
        </p:txBody>
      </p:sp>
      <p:sp>
        <p:nvSpPr>
          <p:cNvPr id="2052" name="Rectangle 4"/>
          <p:cNvSpPr>
            <a:spLocks noChangeArrowheads="1"/>
          </p:cNvSpPr>
          <p:nvPr/>
        </p:nvSpPr>
        <p:spPr bwMode="auto">
          <a:xfrm>
            <a:off x="1139825" y="6470650"/>
            <a:ext cx="2357438"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p>
        </p:txBody>
      </p:sp>
      <p:sp>
        <p:nvSpPr>
          <p:cNvPr id="2053" name="Rectangle 5"/>
          <p:cNvSpPr>
            <a:spLocks noChangeArrowheads="1"/>
          </p:cNvSpPr>
          <p:nvPr/>
        </p:nvSpPr>
        <p:spPr bwMode="auto">
          <a:xfrm>
            <a:off x="1096963" y="6451600"/>
            <a:ext cx="2265362"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p>
        </p:txBody>
      </p:sp>
    </p:spTree>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Lst>
  <p:txStyles>
    <p:titleStyle>
      <a:lvl1pPr algn="ctr" rtl="0" eaLnBrk="0" fontAlgn="base" hangingPunct="0">
        <a:spcBef>
          <a:spcPct val="0"/>
        </a:spcBef>
        <a:spcAft>
          <a:spcPct val="0"/>
        </a:spcAft>
        <a:defRPr sz="3600" kern="1200">
          <a:solidFill>
            <a:srgbClr val="000000"/>
          </a:solidFill>
          <a:latin typeface="+mj-lt"/>
          <a:ea typeface="+mj-ea"/>
          <a:cs typeface="+mj-cs"/>
        </a:defRPr>
      </a:lvl1pPr>
      <a:lvl2pPr algn="ctr" rtl="0" eaLnBrk="0" fontAlgn="base" hangingPunct="0">
        <a:spcBef>
          <a:spcPct val="0"/>
        </a:spcBef>
        <a:spcAft>
          <a:spcPct val="0"/>
        </a:spcAft>
        <a:defRPr sz="3600">
          <a:solidFill>
            <a:srgbClr val="000000"/>
          </a:solidFill>
          <a:latin typeface="Arial" panose="020B0604020202020204" pitchFamily="34" charset="0"/>
          <a:cs typeface="Arial" panose="020B0604020202020204" pitchFamily="34" charset="0"/>
        </a:defRPr>
      </a:lvl2pPr>
      <a:lvl3pPr algn="ctr" rtl="0" eaLnBrk="0" fontAlgn="base" hangingPunct="0">
        <a:spcBef>
          <a:spcPct val="0"/>
        </a:spcBef>
        <a:spcAft>
          <a:spcPct val="0"/>
        </a:spcAft>
        <a:defRPr sz="3600">
          <a:solidFill>
            <a:srgbClr val="000000"/>
          </a:solidFill>
          <a:latin typeface="Arial" panose="020B0604020202020204" pitchFamily="34" charset="0"/>
          <a:cs typeface="Arial" panose="020B0604020202020204" pitchFamily="34" charset="0"/>
        </a:defRPr>
      </a:lvl3pPr>
      <a:lvl4pPr algn="ctr" rtl="0" eaLnBrk="0" fontAlgn="base" hangingPunct="0">
        <a:spcBef>
          <a:spcPct val="0"/>
        </a:spcBef>
        <a:spcAft>
          <a:spcPct val="0"/>
        </a:spcAft>
        <a:defRPr sz="3600">
          <a:solidFill>
            <a:srgbClr val="000000"/>
          </a:solidFill>
          <a:latin typeface="Arial" panose="020B0604020202020204" pitchFamily="34" charset="0"/>
          <a:cs typeface="Arial" panose="020B0604020202020204" pitchFamily="34" charset="0"/>
        </a:defRPr>
      </a:lvl4pPr>
      <a:lvl5pPr algn="ctr" rtl="0" eaLnBrk="0" fontAlgn="base" hangingPunct="0">
        <a:spcBef>
          <a:spcPct val="0"/>
        </a:spcBef>
        <a:spcAft>
          <a:spcPct val="0"/>
        </a:spcAft>
        <a:defRPr sz="3600">
          <a:solidFill>
            <a:srgbClr val="000000"/>
          </a:solidFill>
          <a:latin typeface="Arial" panose="020B0604020202020204" pitchFamily="34" charset="0"/>
          <a:cs typeface="Arial" panose="020B0604020202020204" pitchFamily="34" charset="0"/>
        </a:defRPr>
      </a:lvl5pPr>
      <a:lvl6pPr marL="457200" algn="ctr" rtl="0" fontAlgn="base">
        <a:spcBef>
          <a:spcPct val="0"/>
        </a:spcBef>
        <a:spcAft>
          <a:spcPct val="0"/>
        </a:spcAft>
        <a:defRPr sz="3600">
          <a:solidFill>
            <a:srgbClr val="000000"/>
          </a:solidFill>
          <a:latin typeface="Arial" panose="020B0604020202020204" pitchFamily="34" charset="0"/>
          <a:cs typeface="Arial" panose="020B0604020202020204" pitchFamily="34" charset="0"/>
        </a:defRPr>
      </a:lvl6pPr>
      <a:lvl7pPr marL="914400" algn="ctr" rtl="0" fontAlgn="base">
        <a:spcBef>
          <a:spcPct val="0"/>
        </a:spcBef>
        <a:spcAft>
          <a:spcPct val="0"/>
        </a:spcAft>
        <a:defRPr sz="3600">
          <a:solidFill>
            <a:srgbClr val="000000"/>
          </a:solidFill>
          <a:latin typeface="Arial" panose="020B0604020202020204" pitchFamily="34" charset="0"/>
          <a:cs typeface="Arial" panose="020B0604020202020204" pitchFamily="34" charset="0"/>
        </a:defRPr>
      </a:lvl7pPr>
      <a:lvl8pPr marL="1371600" algn="ctr" rtl="0" fontAlgn="base">
        <a:spcBef>
          <a:spcPct val="0"/>
        </a:spcBef>
        <a:spcAft>
          <a:spcPct val="0"/>
        </a:spcAft>
        <a:defRPr sz="3600">
          <a:solidFill>
            <a:srgbClr val="000000"/>
          </a:solidFill>
          <a:latin typeface="Arial" panose="020B0604020202020204" pitchFamily="34" charset="0"/>
          <a:cs typeface="Arial" panose="020B0604020202020204" pitchFamily="34" charset="0"/>
        </a:defRPr>
      </a:lvl8pPr>
      <a:lvl9pPr marL="1828800" algn="ctr" rtl="0" fontAlgn="base">
        <a:spcBef>
          <a:spcPct val="0"/>
        </a:spcBef>
        <a:spcAft>
          <a:spcPct val="0"/>
        </a:spcAft>
        <a:defRPr sz="3600">
          <a:solidFill>
            <a:srgbClr val="000000"/>
          </a:solidFill>
          <a:latin typeface="Arial" panose="020B0604020202020204" pitchFamily="34" charset="0"/>
          <a:cs typeface="Arial" panose="020B0604020202020204" pitchFamily="34" charset="0"/>
        </a:defRPr>
      </a:lvl9pPr>
    </p:titleStyle>
    <p:bodyStyle>
      <a:lvl1pPr marL="342900" indent="-342900" algn="l" rtl="0" eaLnBrk="0" fontAlgn="base" hangingPunct="0">
        <a:spcBef>
          <a:spcPct val="20000"/>
        </a:spcBef>
        <a:spcAft>
          <a:spcPct val="0"/>
        </a:spcAft>
        <a:buClr>
          <a:schemeClr val="hlink"/>
        </a:buClr>
        <a:buSzPct val="75000"/>
        <a:buFont typeface="Monotype Sorts" pitchFamily="2" charset="2"/>
        <a:buChar char="n"/>
        <a:tabLst>
          <a:tab pos="333375" algn="l"/>
          <a:tab pos="857250" algn="l"/>
        </a:tabLst>
        <a:defRPr sz="3200" kern="1200">
          <a:solidFill>
            <a:srgbClr val="000000"/>
          </a:solidFill>
          <a:latin typeface="+mn-lt"/>
          <a:ea typeface="+mn-ea"/>
          <a:cs typeface="+mn-cs"/>
        </a:defRPr>
      </a:lvl1pPr>
      <a:lvl2pPr marL="742950" indent="-285750" algn="l" rtl="0" eaLnBrk="0" fontAlgn="base" hangingPunct="0">
        <a:spcBef>
          <a:spcPct val="20000"/>
        </a:spcBef>
        <a:spcAft>
          <a:spcPct val="0"/>
        </a:spcAft>
        <a:buClr>
          <a:schemeClr val="accent2"/>
        </a:buClr>
        <a:buSzPct val="100000"/>
        <a:buFont typeface="Monotype Sorts" pitchFamily="2" charset="2"/>
        <a:buChar char="ä"/>
        <a:tabLst>
          <a:tab pos="333375" algn="l"/>
          <a:tab pos="857250" algn="l"/>
        </a:tabLst>
        <a:defRPr sz="2800" kern="1200">
          <a:solidFill>
            <a:srgbClr val="000000"/>
          </a:solidFill>
          <a:latin typeface="+mn-lt"/>
          <a:ea typeface="+mn-ea"/>
          <a:cs typeface="+mn-cs"/>
        </a:defRPr>
      </a:lvl2pPr>
      <a:lvl3pPr marL="1143000" indent="-228600" algn="l" rtl="0" eaLnBrk="0" fontAlgn="base" hangingPunct="0">
        <a:spcBef>
          <a:spcPct val="20000"/>
        </a:spcBef>
        <a:spcAft>
          <a:spcPct val="0"/>
        </a:spcAft>
        <a:buClr>
          <a:schemeClr val="accent2"/>
        </a:buClr>
        <a:buSzPct val="100000"/>
        <a:buChar char="•"/>
        <a:tabLst>
          <a:tab pos="333375" algn="l"/>
          <a:tab pos="857250" algn="l"/>
        </a:tabLst>
        <a:defRPr sz="2400" kern="1200">
          <a:solidFill>
            <a:srgbClr val="000000"/>
          </a:solidFill>
          <a:latin typeface="+mn-lt"/>
          <a:ea typeface="+mn-ea"/>
          <a:cs typeface="+mn-cs"/>
        </a:defRPr>
      </a:lvl3pPr>
      <a:lvl4pPr marL="1600200" indent="-228600" algn="l" rtl="0" eaLnBrk="0" fontAlgn="base" hangingPunct="0">
        <a:spcBef>
          <a:spcPct val="20000"/>
        </a:spcBef>
        <a:spcAft>
          <a:spcPct val="0"/>
        </a:spcAft>
        <a:buClr>
          <a:schemeClr val="accent2"/>
        </a:buClr>
        <a:buSzPct val="100000"/>
        <a:tabLst>
          <a:tab pos="333375" algn="l"/>
          <a:tab pos="857250" algn="l"/>
        </a:tabLst>
        <a:defRPr sz="2000" b="1" kern="1200">
          <a:solidFill>
            <a:schemeClr val="tx1"/>
          </a:solidFill>
          <a:latin typeface="+mn-lt"/>
          <a:ea typeface="+mn-ea"/>
          <a:cs typeface="+mn-cs"/>
        </a:defRPr>
      </a:lvl4pPr>
      <a:lvl5pPr marL="2057400" indent="-228600" algn="l" rtl="0" eaLnBrk="0" fontAlgn="base" hangingPunct="0">
        <a:spcBef>
          <a:spcPct val="20000"/>
        </a:spcBef>
        <a:spcAft>
          <a:spcPct val="0"/>
        </a:spcAft>
        <a:buClr>
          <a:schemeClr val="accent2"/>
        </a:buClr>
        <a:buSzPct val="100000"/>
        <a:buChar char="»"/>
        <a:tabLst>
          <a:tab pos="333375" algn="l"/>
          <a:tab pos="857250" algn="l"/>
        </a:tabLst>
        <a:defRPr sz="2000" kern="1200">
          <a:solidFill>
            <a:srgbClr val="00000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it-IT"/>
              <a:t>Fare clic per modificare lo stile del titolo</a:t>
            </a:r>
          </a:p>
        </p:txBody>
      </p:sp>
      <p:sp>
        <p:nvSpPr>
          <p:cNvPr id="3075"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it-IT"/>
              <a:t>Fare clic per modificare gli stili del testo dello schema</a:t>
            </a:r>
          </a:p>
          <a:p>
            <a:pPr lvl="1"/>
            <a:r>
              <a:rPr lang="en-US" altLang="it-IT"/>
              <a:t>Secondo livello</a:t>
            </a:r>
          </a:p>
          <a:p>
            <a:pPr lvl="2"/>
            <a:r>
              <a:rPr lang="en-US" altLang="it-IT"/>
              <a:t>Terzo livello</a:t>
            </a:r>
          </a:p>
          <a:p>
            <a:pPr lvl="3"/>
            <a:r>
              <a:rPr lang="en-US" altLang="it-IT"/>
              <a:t>Quarto livello</a:t>
            </a:r>
          </a:p>
          <a:p>
            <a:pPr lvl="4"/>
            <a:r>
              <a:rPr lang="en-US" altLang="it-IT"/>
              <a:t>Quinto livello</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vl1pPr>
          </a:lstStyle>
          <a:p>
            <a:pPr>
              <a:defRPr/>
            </a:pPr>
            <a:endParaRPr lang="en-US" altLang="it-IT"/>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vl1pPr>
          </a:lstStyle>
          <a:p>
            <a:pPr>
              <a:defRPr/>
            </a:pPr>
            <a:endParaRPr lang="en-US" altLang="it-IT"/>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82A78020-4F1D-472F-8581-560274F85DBA}" type="slidenum">
              <a:rPr lang="en-US" altLang="it-IT"/>
              <a:pPr>
                <a:defRPr/>
              </a:pPr>
              <a:t>‹N›</a:t>
            </a:fld>
            <a:endParaRPr lang="en-US" altLang="it-IT"/>
          </a:p>
        </p:txBody>
      </p:sp>
    </p:spTree>
  </p:cSld>
  <p:clrMap bg1="lt1" tx1="dk1" bg2="lt2" tx2="dk2" accent1="accent1" accent2="accent2" accent3="accent3" accent4="accent4" accent5="accent5" accent6="accent6" hlink="hlink" folHlink="folHlink"/>
  <p:sldLayoutIdLst>
    <p:sldLayoutId id="2147483719" r:id="rId1"/>
    <p:sldLayoutId id="2147483720" r:id="rId2"/>
    <p:sldLayoutId id="2147483721" r:id="rId3"/>
    <p:sldLayoutId id="2147483722" r:id="rId4"/>
    <p:sldLayoutId id="2147483723" r:id="rId5"/>
    <p:sldLayoutId id="2147483724" r:id="rId6"/>
    <p:sldLayoutId id="2147483725" r:id="rId7"/>
    <p:sldLayoutId id="2147483726" r:id="rId8"/>
    <p:sldLayoutId id="2147483727" r:id="rId9"/>
    <p:sldLayoutId id="2147483728" r:id="rId10"/>
    <p:sldLayoutId id="2147483729" r:id="rId11"/>
    <p:sldLayoutId id="2147483730" r:id="rId12"/>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5.xml"/><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3.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3.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3.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3.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3.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3.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3.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3.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8.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3.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3.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7.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8.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8.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8.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8.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18.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ctrTitle"/>
          </p:nvPr>
        </p:nvSpPr>
        <p:spPr>
          <a:xfrm>
            <a:off x="685800" y="2130425"/>
            <a:ext cx="7772400" cy="1470025"/>
          </a:xfrm>
        </p:spPr>
        <p:txBody>
          <a:bodyPr anchor="ctr"/>
          <a:lstStyle/>
          <a:p>
            <a:pPr eaLnBrk="1" hangingPunct="1"/>
            <a:r>
              <a:rPr lang="it-IT" altLang="en-US" sz="4400"/>
              <a:t>Fondamenti economici </a:t>
            </a:r>
            <a:br>
              <a:rPr lang="it-IT" altLang="en-US" sz="4400"/>
            </a:br>
            <a:r>
              <a:rPr lang="it-IT" altLang="en-US" sz="4400"/>
              <a:t>del diritto di proprietà</a:t>
            </a:r>
          </a:p>
        </p:txBody>
      </p:sp>
      <p:sp>
        <p:nvSpPr>
          <p:cNvPr id="18435" name="Rectangle 3"/>
          <p:cNvSpPr>
            <a:spLocks noGrp="1" noChangeArrowheads="1"/>
          </p:cNvSpPr>
          <p:nvPr>
            <p:ph type="subTitle" idx="1"/>
          </p:nvPr>
        </p:nvSpPr>
        <p:spPr>
          <a:xfrm>
            <a:off x="1371600" y="3886200"/>
            <a:ext cx="6400800" cy="1752600"/>
          </a:xfrm>
        </p:spPr>
        <p:txBody>
          <a:bodyPr/>
          <a:lstStyle/>
          <a:p>
            <a:pPr eaLnBrk="1" hangingPunct="1"/>
            <a:r>
              <a:rPr lang="it-IT" altLang="en-US" sz="3200"/>
              <a:t>Lezione 3</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Line 4"/>
          <p:cNvSpPr>
            <a:spLocks noChangeShapeType="1"/>
          </p:cNvSpPr>
          <p:nvPr/>
        </p:nvSpPr>
        <p:spPr bwMode="auto">
          <a:xfrm flipV="1">
            <a:off x="1692275" y="1268413"/>
            <a:ext cx="0" cy="432117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58371" name="Line 5"/>
          <p:cNvSpPr>
            <a:spLocks noChangeShapeType="1"/>
          </p:cNvSpPr>
          <p:nvPr/>
        </p:nvSpPr>
        <p:spPr bwMode="auto">
          <a:xfrm>
            <a:off x="1692275" y="5589588"/>
            <a:ext cx="4608513"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58372" name="Line 6"/>
          <p:cNvSpPr>
            <a:spLocks noChangeShapeType="1"/>
          </p:cNvSpPr>
          <p:nvPr/>
        </p:nvSpPr>
        <p:spPr bwMode="auto">
          <a:xfrm>
            <a:off x="1692275" y="1989138"/>
            <a:ext cx="3600450" cy="3598862"/>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58373" name="Line 8"/>
          <p:cNvSpPr>
            <a:spLocks noChangeShapeType="1"/>
          </p:cNvSpPr>
          <p:nvPr/>
        </p:nvSpPr>
        <p:spPr bwMode="auto">
          <a:xfrm>
            <a:off x="3492500" y="3789363"/>
            <a:ext cx="0" cy="1800225"/>
          </a:xfrm>
          <a:prstGeom prst="line">
            <a:avLst/>
          </a:prstGeom>
          <a:noFill/>
          <a:ln w="9525" cap="rnd">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58374" name="Line 9"/>
          <p:cNvSpPr>
            <a:spLocks noChangeShapeType="1"/>
          </p:cNvSpPr>
          <p:nvPr/>
        </p:nvSpPr>
        <p:spPr bwMode="auto">
          <a:xfrm flipH="1">
            <a:off x="1692275" y="3789363"/>
            <a:ext cx="1800225" cy="0"/>
          </a:xfrm>
          <a:prstGeom prst="line">
            <a:avLst/>
          </a:prstGeom>
          <a:noFill/>
          <a:ln w="9525" cap="rnd">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58375" name="Text Box 10"/>
          <p:cNvSpPr txBox="1">
            <a:spLocks noChangeArrowheads="1"/>
          </p:cNvSpPr>
          <p:nvPr/>
        </p:nvSpPr>
        <p:spPr bwMode="auto">
          <a:xfrm>
            <a:off x="3492500" y="3500438"/>
            <a:ext cx="374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it-IT" altLang="en-US"/>
              <a:t>M</a:t>
            </a:r>
          </a:p>
        </p:txBody>
      </p:sp>
      <p:sp>
        <p:nvSpPr>
          <p:cNvPr id="58376" name="Text Box 11"/>
          <p:cNvSpPr txBox="1">
            <a:spLocks noChangeArrowheads="1"/>
          </p:cNvSpPr>
          <p:nvPr/>
        </p:nvSpPr>
        <p:spPr bwMode="auto">
          <a:xfrm>
            <a:off x="5272088" y="5229225"/>
            <a:ext cx="336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it-IT" altLang="en-US"/>
              <a:t>F</a:t>
            </a:r>
          </a:p>
        </p:txBody>
      </p:sp>
      <p:sp>
        <p:nvSpPr>
          <p:cNvPr id="58377" name="Text Box 12"/>
          <p:cNvSpPr txBox="1">
            <a:spLocks noChangeArrowheads="1"/>
          </p:cNvSpPr>
          <p:nvPr/>
        </p:nvSpPr>
        <p:spPr bwMode="auto">
          <a:xfrm>
            <a:off x="1331913" y="1052513"/>
            <a:ext cx="336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it-IT" altLang="en-US"/>
              <a:t>P</a:t>
            </a:r>
          </a:p>
        </p:txBody>
      </p:sp>
      <p:sp>
        <p:nvSpPr>
          <p:cNvPr id="58378" name="Text Box 13"/>
          <p:cNvSpPr txBox="1">
            <a:spLocks noChangeArrowheads="1"/>
          </p:cNvSpPr>
          <p:nvPr/>
        </p:nvSpPr>
        <p:spPr bwMode="auto">
          <a:xfrm>
            <a:off x="6424613" y="5445125"/>
            <a:ext cx="3619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it-IT" altLang="en-US"/>
              <a:t>Q</a:t>
            </a:r>
          </a:p>
        </p:txBody>
      </p:sp>
      <p:sp>
        <p:nvSpPr>
          <p:cNvPr id="58379" name="Text Box 14"/>
          <p:cNvSpPr txBox="1">
            <a:spLocks noChangeArrowheads="1"/>
          </p:cNvSpPr>
          <p:nvPr/>
        </p:nvSpPr>
        <p:spPr bwMode="auto">
          <a:xfrm>
            <a:off x="2987675" y="5589588"/>
            <a:ext cx="9207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it-IT" altLang="en-US" dirty="0"/>
              <a:t>     Q** </a:t>
            </a:r>
          </a:p>
          <a:p>
            <a:pPr algn="ctr" eaLnBrk="1" hangingPunct="1"/>
            <a:r>
              <a:rPr lang="it-IT" altLang="en-US" dirty="0"/>
              <a:t>= a/2</a:t>
            </a:r>
          </a:p>
        </p:txBody>
      </p:sp>
      <p:sp>
        <p:nvSpPr>
          <p:cNvPr id="58380" name="Text Box 15"/>
          <p:cNvSpPr txBox="1">
            <a:spLocks noChangeArrowheads="1"/>
          </p:cNvSpPr>
          <p:nvPr/>
        </p:nvSpPr>
        <p:spPr bwMode="auto">
          <a:xfrm>
            <a:off x="1116013" y="3573463"/>
            <a:ext cx="501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it-IT" altLang="en-US"/>
              <a:t>a/2</a:t>
            </a:r>
          </a:p>
        </p:txBody>
      </p:sp>
      <p:sp>
        <p:nvSpPr>
          <p:cNvPr id="58381" name="Text Box 16"/>
          <p:cNvSpPr txBox="1">
            <a:spLocks noChangeArrowheads="1"/>
          </p:cNvSpPr>
          <p:nvPr/>
        </p:nvSpPr>
        <p:spPr bwMode="auto">
          <a:xfrm>
            <a:off x="5003800" y="5516563"/>
            <a:ext cx="6413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it-IT" altLang="en-US"/>
              <a:t>  Q* </a:t>
            </a:r>
          </a:p>
          <a:p>
            <a:pPr algn="ctr" eaLnBrk="1" hangingPunct="1"/>
            <a:r>
              <a:rPr lang="it-IT" altLang="en-US"/>
              <a:t>= a</a:t>
            </a:r>
          </a:p>
        </p:txBody>
      </p:sp>
      <p:sp>
        <p:nvSpPr>
          <p:cNvPr id="58382" name="Text Box 17"/>
          <p:cNvSpPr txBox="1">
            <a:spLocks noChangeArrowheads="1"/>
          </p:cNvSpPr>
          <p:nvPr/>
        </p:nvSpPr>
        <p:spPr bwMode="auto">
          <a:xfrm>
            <a:off x="1403350" y="1773238"/>
            <a:ext cx="311150" cy="365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it-IT" altLang="en-US"/>
              <a:t>a</a:t>
            </a:r>
          </a:p>
        </p:txBody>
      </p:sp>
      <p:sp>
        <p:nvSpPr>
          <p:cNvPr id="58383" name="Text Box 18"/>
          <p:cNvSpPr txBox="1">
            <a:spLocks noChangeArrowheads="1"/>
          </p:cNvSpPr>
          <p:nvPr/>
        </p:nvSpPr>
        <p:spPr bwMode="auto">
          <a:xfrm>
            <a:off x="4716463" y="1557338"/>
            <a:ext cx="3529012"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it-IT" altLang="en-US" sz="2400"/>
              <a:t>In M si ha una </a:t>
            </a:r>
          </a:p>
          <a:p>
            <a:pPr algn="ctr" eaLnBrk="1" hangingPunct="1"/>
            <a:r>
              <a:rPr lang="it-IT" altLang="en-US" sz="2400"/>
              <a:t>soluzione efficiente</a:t>
            </a:r>
          </a:p>
        </p:txBody>
      </p:sp>
      <p:sp>
        <p:nvSpPr>
          <p:cNvPr id="58384" name="Line 19"/>
          <p:cNvSpPr>
            <a:spLocks noChangeShapeType="1"/>
          </p:cNvSpPr>
          <p:nvPr/>
        </p:nvSpPr>
        <p:spPr bwMode="auto">
          <a:xfrm flipH="1">
            <a:off x="3851275" y="2492375"/>
            <a:ext cx="1368425" cy="108108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58385" name="Line 20"/>
          <p:cNvSpPr>
            <a:spLocks noChangeShapeType="1"/>
          </p:cNvSpPr>
          <p:nvPr/>
        </p:nvSpPr>
        <p:spPr bwMode="auto">
          <a:xfrm flipV="1">
            <a:off x="4067175" y="4365625"/>
            <a:ext cx="0" cy="1223963"/>
          </a:xfrm>
          <a:prstGeom prst="line">
            <a:avLst/>
          </a:prstGeom>
          <a:noFill/>
          <a:ln w="9525" cap="rnd">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58386" name="Line 21"/>
          <p:cNvSpPr>
            <a:spLocks noChangeShapeType="1"/>
          </p:cNvSpPr>
          <p:nvPr/>
        </p:nvSpPr>
        <p:spPr bwMode="auto">
          <a:xfrm flipH="1">
            <a:off x="1692275" y="4365625"/>
            <a:ext cx="2374900" cy="0"/>
          </a:xfrm>
          <a:prstGeom prst="line">
            <a:avLst/>
          </a:prstGeom>
          <a:noFill/>
          <a:ln w="9525" cap="rnd">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58387" name="Text Box 22"/>
          <p:cNvSpPr txBox="1">
            <a:spLocks noChangeArrowheads="1"/>
          </p:cNvSpPr>
          <p:nvPr/>
        </p:nvSpPr>
        <p:spPr bwMode="auto">
          <a:xfrm>
            <a:off x="3995738" y="4076700"/>
            <a:ext cx="349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it-IT" altLang="en-US"/>
              <a:t>C</a:t>
            </a:r>
          </a:p>
        </p:txBody>
      </p:sp>
      <p:sp>
        <p:nvSpPr>
          <p:cNvPr id="58388" name="Line 24"/>
          <p:cNvSpPr>
            <a:spLocks noChangeShapeType="1"/>
          </p:cNvSpPr>
          <p:nvPr/>
        </p:nvSpPr>
        <p:spPr bwMode="auto">
          <a:xfrm flipV="1">
            <a:off x="2843213" y="3141663"/>
            <a:ext cx="0" cy="2447925"/>
          </a:xfrm>
          <a:prstGeom prst="line">
            <a:avLst/>
          </a:prstGeom>
          <a:noFill/>
          <a:ln w="9525" cap="rnd">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58389" name="Line 25"/>
          <p:cNvSpPr>
            <a:spLocks noChangeShapeType="1"/>
          </p:cNvSpPr>
          <p:nvPr/>
        </p:nvSpPr>
        <p:spPr bwMode="auto">
          <a:xfrm flipH="1">
            <a:off x="1692275" y="3141663"/>
            <a:ext cx="1150938" cy="0"/>
          </a:xfrm>
          <a:prstGeom prst="line">
            <a:avLst/>
          </a:prstGeom>
          <a:noFill/>
          <a:ln w="9525" cap="rnd">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58390" name="Text Box 26"/>
          <p:cNvSpPr txBox="1">
            <a:spLocks noChangeArrowheads="1"/>
          </p:cNvSpPr>
          <p:nvPr/>
        </p:nvSpPr>
        <p:spPr bwMode="auto">
          <a:xfrm>
            <a:off x="2771775" y="2852738"/>
            <a:ext cx="501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it-IT" altLang="en-US"/>
              <a:t>AC</a:t>
            </a:r>
          </a:p>
        </p:txBody>
      </p:sp>
      <p:sp>
        <p:nvSpPr>
          <p:cNvPr id="58391" name="Line 27"/>
          <p:cNvSpPr>
            <a:spLocks noChangeShapeType="1"/>
          </p:cNvSpPr>
          <p:nvPr/>
        </p:nvSpPr>
        <p:spPr bwMode="auto">
          <a:xfrm flipH="1" flipV="1">
            <a:off x="4140200" y="5661025"/>
            <a:ext cx="863600" cy="792163"/>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58392" name="Text Box 28"/>
          <p:cNvSpPr txBox="1">
            <a:spLocks noChangeArrowheads="1"/>
          </p:cNvSpPr>
          <p:nvPr/>
        </p:nvSpPr>
        <p:spPr bwMode="auto">
          <a:xfrm>
            <a:off x="5003800" y="6308725"/>
            <a:ext cx="12223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it-IT" altLang="en-US"/>
              <a:t>Q° = 2/3 a</a:t>
            </a:r>
          </a:p>
        </p:txBody>
      </p:sp>
      <p:sp>
        <p:nvSpPr>
          <p:cNvPr id="58393" name="Line 29"/>
          <p:cNvSpPr>
            <a:spLocks noChangeShapeType="1"/>
          </p:cNvSpPr>
          <p:nvPr/>
        </p:nvSpPr>
        <p:spPr bwMode="auto">
          <a:xfrm flipV="1">
            <a:off x="2051050" y="5661025"/>
            <a:ext cx="649288" cy="5048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58394" name="Text Box 30"/>
          <p:cNvSpPr txBox="1">
            <a:spLocks noChangeArrowheads="1"/>
          </p:cNvSpPr>
          <p:nvPr/>
        </p:nvSpPr>
        <p:spPr bwMode="auto">
          <a:xfrm>
            <a:off x="1042988" y="6165850"/>
            <a:ext cx="11239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it-IT" altLang="en-US"/>
              <a:t>Q°° = a/3</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3"/>
          <p:cNvSpPr>
            <a:spLocks noGrp="1" noChangeArrowheads="1"/>
          </p:cNvSpPr>
          <p:nvPr>
            <p:ph type="body" idx="1"/>
          </p:nvPr>
        </p:nvSpPr>
        <p:spPr>
          <a:xfrm>
            <a:off x="0" y="404813"/>
            <a:ext cx="8964613" cy="6264275"/>
          </a:xfrm>
        </p:spPr>
        <p:txBody>
          <a:bodyPr/>
          <a:lstStyle/>
          <a:p>
            <a:pPr eaLnBrk="1" hangingPunct="1">
              <a:lnSpc>
                <a:spcPct val="80000"/>
              </a:lnSpc>
            </a:pPr>
            <a:r>
              <a:rPr lang="it-IT" altLang="en-US" sz="2400" dirty="0"/>
              <a:t>In M si ha una soluzione efficiente (= </a:t>
            </a:r>
            <a:r>
              <a:rPr lang="it-IT" altLang="en-US" sz="2400" dirty="0" err="1"/>
              <a:t>max</a:t>
            </a:r>
            <a:r>
              <a:rPr lang="it-IT" altLang="en-US" sz="2400" dirty="0"/>
              <a:t> beneficio sociale). </a:t>
            </a:r>
          </a:p>
          <a:p>
            <a:pPr eaLnBrk="1" hangingPunct="1">
              <a:lnSpc>
                <a:spcPct val="80000"/>
              </a:lnSpc>
            </a:pPr>
            <a:r>
              <a:rPr lang="it-IT" altLang="en-US" sz="2400" dirty="0"/>
              <a:t>Infatti aumentare il numero di accessi di una unità rispetto a Q** incrementerebbe di P** il profitto per il proprietario, ma riducendo il beneficio per tutti gli altri utenti ridurrebbe i loro accessi e quindi anche il profitto per il proprietario. </a:t>
            </a:r>
          </a:p>
          <a:p>
            <a:pPr eaLnBrk="1" hangingPunct="1">
              <a:lnSpc>
                <a:spcPct val="80000"/>
              </a:lnSpc>
            </a:pPr>
            <a:r>
              <a:rPr lang="it-IT" altLang="en-US" sz="2400" dirty="0" err="1"/>
              <a:t>N.b.</a:t>
            </a:r>
            <a:r>
              <a:rPr lang="it-IT" altLang="en-US" sz="2400" dirty="0"/>
              <a:t>: Il monopolio qui non genera costi sociali perché il surplus del consumatore è comunque </a:t>
            </a:r>
            <a:r>
              <a:rPr lang="it-IT" altLang="en-US" sz="2400" i="1" dirty="0"/>
              <a:t>zero</a:t>
            </a:r>
            <a:r>
              <a:rPr lang="it-IT" altLang="en-US" sz="2400" dirty="0"/>
              <a:t> dato che il prezzo è sempre pari al beneficio per un dato # di accessi.</a:t>
            </a:r>
          </a:p>
          <a:p>
            <a:pPr eaLnBrk="1" hangingPunct="1">
              <a:lnSpc>
                <a:spcPct val="80000"/>
              </a:lnSpc>
            </a:pPr>
            <a:r>
              <a:rPr lang="it-IT" altLang="en-US" sz="2400" dirty="0"/>
              <a:t>Conclusione: assegnare il </a:t>
            </a:r>
            <a:r>
              <a:rPr lang="it-IT" altLang="en-US" sz="2400" dirty="0" err="1"/>
              <a:t>DdP</a:t>
            </a:r>
            <a:r>
              <a:rPr lang="it-IT" altLang="en-US" sz="2400" dirty="0"/>
              <a:t> monopolistico sul parcheggio consente di trovare la soluzione efficiente.</a:t>
            </a:r>
          </a:p>
          <a:p>
            <a:pPr eaLnBrk="1" hangingPunct="1">
              <a:lnSpc>
                <a:spcPct val="80000"/>
              </a:lnSpc>
            </a:pPr>
            <a:r>
              <a:rPr lang="it-IT" altLang="en-US" sz="2400" dirty="0"/>
              <a:t>Ma il monopolista sostiene dei costi per assicurarsi il </a:t>
            </a:r>
            <a:r>
              <a:rPr lang="it-IT" altLang="en-US" sz="2400" dirty="0" err="1"/>
              <a:t>DdP</a:t>
            </a:r>
            <a:r>
              <a:rPr lang="it-IT" altLang="en-US" sz="2400" dirty="0"/>
              <a:t> e la relativa rendita di monopolio:</a:t>
            </a:r>
          </a:p>
          <a:p>
            <a:pPr lvl="1" eaLnBrk="1" hangingPunct="1">
              <a:lnSpc>
                <a:spcPct val="80000"/>
              </a:lnSpc>
            </a:pPr>
            <a:r>
              <a:rPr lang="it-IT" altLang="en-US" sz="2000" i="1" u="sng" dirty="0" err="1"/>
              <a:t>Rent-seeking</a:t>
            </a:r>
            <a:r>
              <a:rPr lang="it-IT" altLang="en-US" sz="2000" i="1" u="sng" dirty="0"/>
              <a:t> </a:t>
            </a:r>
            <a:r>
              <a:rPr lang="it-IT" altLang="en-US" sz="2000" i="1" u="sng" dirty="0" err="1"/>
              <a:t>costs</a:t>
            </a:r>
            <a:r>
              <a:rPr lang="it-IT" altLang="en-US" sz="2000" dirty="0"/>
              <a:t>: spese improduttive sostenute al solo scopo di ottenere o mantenere il monopolio. Esempio: spese di lobbying. </a:t>
            </a:r>
          </a:p>
          <a:p>
            <a:pPr lvl="1" eaLnBrk="1" hangingPunct="1">
              <a:lnSpc>
                <a:spcPct val="80000"/>
              </a:lnSpc>
            </a:pPr>
            <a:r>
              <a:rPr lang="it-IT" altLang="en-US" sz="2000" i="1" u="sng" dirty="0" err="1"/>
              <a:t>Rent-dissipation</a:t>
            </a:r>
            <a:r>
              <a:rPr lang="it-IT" altLang="en-US" sz="2000" i="1" u="sng" dirty="0"/>
              <a:t> </a:t>
            </a:r>
            <a:r>
              <a:rPr lang="it-IT" altLang="en-US" sz="2000" i="1" u="sng" dirty="0" err="1"/>
              <a:t>costs</a:t>
            </a:r>
            <a:r>
              <a:rPr lang="it-IT" altLang="en-US" sz="2000" dirty="0"/>
              <a:t>: eccesso di investimenti (di per sé produttivi) sostenuti nella “gara” per aggiudicarsi il diritto di monopolio. Se esiste libertà di aggiudicazione del bene, l’esito della gara - avendo un solo vincitore - genera uno spreco degli investimenti di tutti i perdenti. Esempio: investimenti per ottenere brevetti scientifici (vedi problema c.d. occupazione).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0418">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0418">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0418">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0418">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60418">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3"/>
          <p:cNvSpPr>
            <a:spLocks noGrp="1" noChangeArrowheads="1"/>
          </p:cNvSpPr>
          <p:nvPr>
            <p:ph type="body" idx="1"/>
          </p:nvPr>
        </p:nvSpPr>
        <p:spPr>
          <a:xfrm>
            <a:off x="107504" y="620713"/>
            <a:ext cx="8857109" cy="5976937"/>
          </a:xfrm>
        </p:spPr>
        <p:txBody>
          <a:bodyPr/>
          <a:lstStyle/>
          <a:p>
            <a:pPr eaLnBrk="1" hangingPunct="1">
              <a:lnSpc>
                <a:spcPct val="90000"/>
              </a:lnSpc>
            </a:pPr>
            <a:r>
              <a:rPr lang="it-IT" altLang="en-US" sz="2400" b="1" dirty="0"/>
              <a:t>Caso 3</a:t>
            </a:r>
            <a:r>
              <a:rPr lang="it-IT" altLang="en-US" sz="2400" dirty="0"/>
              <a:t>: due proprietari del parcheggio, ovvero proprietà comune (</a:t>
            </a:r>
            <a:r>
              <a:rPr lang="it-IT" altLang="en-US" sz="2400" i="1" dirty="0"/>
              <a:t>common</a:t>
            </a:r>
            <a:r>
              <a:rPr lang="it-IT" altLang="en-US" sz="2400" dirty="0"/>
              <a:t>).</a:t>
            </a:r>
          </a:p>
          <a:p>
            <a:pPr eaLnBrk="1" hangingPunct="1">
              <a:lnSpc>
                <a:spcPct val="90000"/>
              </a:lnSpc>
              <a:buFontTx/>
              <a:buNone/>
            </a:pPr>
            <a:r>
              <a:rPr lang="it-IT" altLang="en-US" sz="2400" dirty="0"/>
              <a:t>	Esito: duopolio di </a:t>
            </a:r>
            <a:r>
              <a:rPr lang="it-IT" altLang="en-US" sz="2400" dirty="0" err="1"/>
              <a:t>Cournot</a:t>
            </a:r>
            <a:r>
              <a:rPr lang="it-IT" altLang="en-US" sz="2400" dirty="0"/>
              <a:t> in cui ogni proprietario decide quanti abbonamenti vendere tenendo conto della decisione dell’altro proprietario; si avrà un </a:t>
            </a:r>
            <a:r>
              <a:rPr lang="it-IT" altLang="en-US" sz="2400" u="sng" dirty="0"/>
              <a:t>eccesso di sfruttamento</a:t>
            </a:r>
            <a:r>
              <a:rPr lang="it-IT" altLang="en-US" sz="2400" dirty="0"/>
              <a:t>.</a:t>
            </a:r>
          </a:p>
          <a:p>
            <a:pPr eaLnBrk="1" hangingPunct="1">
              <a:lnSpc>
                <a:spcPct val="90000"/>
              </a:lnSpc>
              <a:buFontTx/>
              <a:buNone/>
            </a:pPr>
            <a:r>
              <a:rPr lang="it-IT" altLang="en-US" sz="2400" dirty="0"/>
              <a:t>	</a:t>
            </a:r>
            <a:r>
              <a:rPr lang="it-IT" altLang="en-US" sz="2400" i="1" dirty="0"/>
              <a:t>P = a – Q = a – (Q</a:t>
            </a:r>
            <a:r>
              <a:rPr lang="it-IT" altLang="en-US" sz="2400" i="1" baseline="-25000" dirty="0"/>
              <a:t>A</a:t>
            </a:r>
            <a:r>
              <a:rPr lang="it-IT" altLang="en-US" sz="2400" i="1" dirty="0"/>
              <a:t> + Q</a:t>
            </a:r>
            <a:r>
              <a:rPr lang="it-IT" altLang="en-US" sz="2400" i="1" baseline="-25000" dirty="0"/>
              <a:t>B</a:t>
            </a:r>
            <a:r>
              <a:rPr lang="it-IT" altLang="en-US" sz="2400" i="1" dirty="0"/>
              <a:t>)</a:t>
            </a:r>
          </a:p>
          <a:p>
            <a:pPr eaLnBrk="1" hangingPunct="1">
              <a:lnSpc>
                <a:spcPct val="90000"/>
              </a:lnSpc>
              <a:buFontTx/>
              <a:buNone/>
            </a:pPr>
            <a:r>
              <a:rPr lang="it-IT" altLang="en-US" sz="2400" dirty="0"/>
              <a:t>	Soluzione: </a:t>
            </a:r>
            <a:r>
              <a:rPr lang="it-IT" altLang="en-US" sz="2400" i="1" dirty="0"/>
              <a:t>Q</a:t>
            </a:r>
            <a:r>
              <a:rPr lang="it-IT" altLang="en-US" sz="2400" i="1" baseline="-25000" dirty="0"/>
              <a:t>A</a:t>
            </a:r>
            <a:r>
              <a:rPr lang="it-IT" altLang="en-US" sz="2400" i="1" dirty="0"/>
              <a:t>° = Q</a:t>
            </a:r>
            <a:r>
              <a:rPr lang="it-IT" altLang="en-US" sz="2400" i="1" baseline="-25000" dirty="0"/>
              <a:t>B</a:t>
            </a:r>
            <a:r>
              <a:rPr lang="it-IT" altLang="en-US" sz="2400" i="1" dirty="0"/>
              <a:t>° = a/3 , P° = a/3  </a:t>
            </a:r>
            <a:r>
              <a:rPr lang="it-IT" altLang="en-US" sz="2400" dirty="0"/>
              <a:t>(punto C)</a:t>
            </a:r>
            <a:endParaRPr lang="it-IT" altLang="en-US" sz="2400" i="1" dirty="0"/>
          </a:p>
          <a:p>
            <a:pPr eaLnBrk="1" hangingPunct="1">
              <a:lnSpc>
                <a:spcPct val="90000"/>
              </a:lnSpc>
              <a:buFontTx/>
              <a:buNone/>
            </a:pPr>
            <a:r>
              <a:rPr lang="it-IT" altLang="en-US" sz="2400" dirty="0"/>
              <a:t>	Quindi: </a:t>
            </a:r>
            <a:r>
              <a:rPr lang="it-IT" altLang="en-US" sz="2400" i="1" dirty="0"/>
              <a:t>Q° = 2/3 a &gt; Q** = a/2</a:t>
            </a:r>
          </a:p>
          <a:p>
            <a:pPr eaLnBrk="1" hangingPunct="1">
              <a:lnSpc>
                <a:spcPct val="90000"/>
              </a:lnSpc>
              <a:buFontTx/>
              <a:buNone/>
            </a:pPr>
            <a:r>
              <a:rPr lang="it-IT" altLang="en-US" sz="2400" dirty="0"/>
              <a:t>	Ma Q** era efficiente, quindi per </a:t>
            </a:r>
            <a:r>
              <a:rPr lang="it-IT" altLang="en-US" sz="2400" dirty="0" err="1"/>
              <a:t>Q</a:t>
            </a:r>
            <a:r>
              <a:rPr lang="it-IT" altLang="en-US" sz="2400" baseline="-25000" dirty="0" err="1"/>
              <a:t>tot</a:t>
            </a:r>
            <a:r>
              <a:rPr lang="it-IT" altLang="en-US" sz="2400" dirty="0"/>
              <a:t>° si ha un eccesso di sfruttamento ed una riduzione del benessere sociale.</a:t>
            </a:r>
          </a:p>
          <a:p>
            <a:pPr eaLnBrk="1" hangingPunct="1">
              <a:lnSpc>
                <a:spcPct val="90000"/>
              </a:lnSpc>
            </a:pPr>
            <a:r>
              <a:rPr lang="it-IT" altLang="en-US" sz="2400" dirty="0"/>
              <a:t>Ciascun proprietario decide quanti abbonamenti vendere guardando solo al proprio profitto e tralasciando di considerare l’effetto negativo sul beneficio di tutti gli utenti (e quindi sul benessere sociale) di ogni aumento nel numero degli accessi → </a:t>
            </a:r>
            <a:r>
              <a:rPr lang="it-IT" altLang="en-US" sz="2400" u="sng" dirty="0"/>
              <a:t>esternalità negativa</a:t>
            </a:r>
            <a:r>
              <a:rPr lang="it-IT" altLang="en-US" sz="2400"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246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2466">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2466">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246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2466">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6246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3"/>
          <p:cNvSpPr>
            <a:spLocks noGrp="1" noChangeArrowheads="1"/>
          </p:cNvSpPr>
          <p:nvPr>
            <p:ph type="body" idx="1"/>
          </p:nvPr>
        </p:nvSpPr>
        <p:spPr>
          <a:xfrm>
            <a:off x="0" y="333375"/>
            <a:ext cx="9144000" cy="6335713"/>
          </a:xfrm>
        </p:spPr>
        <p:txBody>
          <a:bodyPr/>
          <a:lstStyle/>
          <a:p>
            <a:pPr eaLnBrk="1" hangingPunct="1">
              <a:lnSpc>
                <a:spcPct val="90000"/>
              </a:lnSpc>
            </a:pPr>
            <a:r>
              <a:rPr lang="it-IT" altLang="en-US" sz="2400" b="1" dirty="0"/>
              <a:t>Caso 4</a:t>
            </a:r>
            <a:r>
              <a:rPr lang="it-IT" altLang="en-US" sz="2400" dirty="0"/>
              <a:t>: doppio potere di escludibilità (c.d. </a:t>
            </a:r>
            <a:r>
              <a:rPr lang="it-IT" altLang="en-US" sz="2400" i="1" dirty="0" err="1"/>
              <a:t>anticommon</a:t>
            </a:r>
            <a:r>
              <a:rPr lang="it-IT" altLang="en-US" sz="2400" dirty="0"/>
              <a:t>)</a:t>
            </a:r>
          </a:p>
          <a:p>
            <a:pPr lvl="1" eaLnBrk="1" hangingPunct="1">
              <a:lnSpc>
                <a:spcPct val="90000"/>
              </a:lnSpc>
            </a:pPr>
            <a:r>
              <a:rPr lang="it-IT" altLang="en-US" sz="2000" dirty="0"/>
              <a:t>Chi vuole usare il parcheggio deve pagare entrambi i proprietari.</a:t>
            </a:r>
          </a:p>
          <a:p>
            <a:pPr eaLnBrk="1" hangingPunct="1">
              <a:lnSpc>
                <a:spcPct val="90000"/>
              </a:lnSpc>
              <a:buNone/>
            </a:pPr>
            <a:r>
              <a:rPr lang="it-IT" altLang="en-US" sz="2400" dirty="0"/>
              <a:t> 	In generale, si ha </a:t>
            </a:r>
            <a:r>
              <a:rPr lang="it-IT" altLang="en-US" sz="2400" u="sng" dirty="0" err="1"/>
              <a:t>anticommon</a:t>
            </a:r>
            <a:r>
              <a:rPr lang="it-IT" altLang="en-US" sz="2400" dirty="0"/>
              <a:t> quando su un bene ad utilizzo individuale esiste titolarità molteplice del diritto di escludibilità. Chi vuole usare il bene deve pagare ciascun titolare del </a:t>
            </a:r>
            <a:r>
              <a:rPr lang="it-IT" altLang="en-US" sz="2400" dirty="0" err="1"/>
              <a:t>DdP</a:t>
            </a:r>
            <a:r>
              <a:rPr lang="it-IT" altLang="en-US" sz="2400" dirty="0"/>
              <a:t>, ma l’esazione del prezzo da parte di un titolare riduce la possibilità di esazione da parte di tutti gli altri. </a:t>
            </a:r>
          </a:p>
          <a:p>
            <a:pPr eaLnBrk="1" hangingPunct="1">
              <a:lnSpc>
                <a:spcPct val="90000"/>
              </a:lnSpc>
              <a:buFontTx/>
              <a:buNone/>
            </a:pPr>
            <a:r>
              <a:rPr lang="it-IT" altLang="en-US" sz="2400" dirty="0"/>
              <a:t>	Esito: </a:t>
            </a:r>
            <a:r>
              <a:rPr lang="it-IT" altLang="en-US" sz="2400" u="sng" dirty="0"/>
              <a:t>difetto di sfruttamento</a:t>
            </a:r>
          </a:p>
          <a:p>
            <a:pPr eaLnBrk="1" hangingPunct="1">
              <a:lnSpc>
                <a:spcPct val="90000"/>
              </a:lnSpc>
              <a:buFontTx/>
              <a:buNone/>
            </a:pPr>
            <a:r>
              <a:rPr lang="it-IT" altLang="en-US" sz="2400" dirty="0"/>
              <a:t>	Ora il numero di accessi Q è in funzione dei due prezzi P</a:t>
            </a:r>
            <a:r>
              <a:rPr lang="it-IT" altLang="en-US" sz="2400" baseline="-25000" dirty="0"/>
              <a:t>A</a:t>
            </a:r>
            <a:r>
              <a:rPr lang="it-IT" altLang="en-US" sz="2400" dirty="0"/>
              <a:t> e P</a:t>
            </a:r>
            <a:r>
              <a:rPr lang="it-IT" altLang="en-US" sz="2400" baseline="-25000" dirty="0"/>
              <a:t>B</a:t>
            </a:r>
            <a:r>
              <a:rPr lang="it-IT" altLang="en-US" sz="2400" dirty="0"/>
              <a:t> praticati dai due proprietari.</a:t>
            </a:r>
          </a:p>
          <a:p>
            <a:pPr eaLnBrk="1" hangingPunct="1">
              <a:lnSpc>
                <a:spcPct val="90000"/>
              </a:lnSpc>
              <a:buFontTx/>
              <a:buNone/>
            </a:pPr>
            <a:r>
              <a:rPr lang="it-IT" altLang="en-US" sz="2400" dirty="0"/>
              <a:t>	Soluzione: </a:t>
            </a:r>
            <a:r>
              <a:rPr lang="it-IT" altLang="en-US" sz="2400" i="1" dirty="0"/>
              <a:t>P</a:t>
            </a:r>
            <a:r>
              <a:rPr lang="it-IT" altLang="en-US" sz="2400" i="1" baseline="-25000" dirty="0"/>
              <a:t>A</a:t>
            </a:r>
            <a:r>
              <a:rPr lang="it-IT" altLang="en-US" sz="2400" i="1" dirty="0"/>
              <a:t>°° = P</a:t>
            </a:r>
            <a:r>
              <a:rPr lang="it-IT" altLang="en-US" sz="2400" i="1" baseline="-25000" dirty="0"/>
              <a:t>B</a:t>
            </a:r>
            <a:r>
              <a:rPr lang="it-IT" altLang="en-US" sz="2400" i="1" dirty="0"/>
              <a:t>°° = a/3 , Q°° = a/3</a:t>
            </a:r>
            <a:r>
              <a:rPr lang="it-IT" altLang="en-US" sz="2400" dirty="0"/>
              <a:t>  (punto AC)</a:t>
            </a:r>
            <a:endParaRPr lang="it-IT" altLang="en-US" sz="2400" i="1" dirty="0"/>
          </a:p>
          <a:p>
            <a:pPr eaLnBrk="1" hangingPunct="1">
              <a:lnSpc>
                <a:spcPct val="90000"/>
              </a:lnSpc>
              <a:buFontTx/>
              <a:buNone/>
            </a:pPr>
            <a:r>
              <a:rPr lang="it-IT" altLang="en-US" sz="2400" dirty="0"/>
              <a:t>	Quindi: </a:t>
            </a:r>
            <a:r>
              <a:rPr lang="it-IT" altLang="en-US" sz="2400" i="1" dirty="0"/>
              <a:t>Q°° = a/3 &lt; Q** = a/2</a:t>
            </a:r>
            <a:r>
              <a:rPr lang="it-IT" altLang="en-US" sz="2400" dirty="0"/>
              <a:t> </a:t>
            </a:r>
          </a:p>
          <a:p>
            <a:pPr eaLnBrk="1" hangingPunct="1">
              <a:lnSpc>
                <a:spcPct val="90000"/>
              </a:lnSpc>
              <a:buFontTx/>
              <a:buNone/>
            </a:pPr>
            <a:r>
              <a:rPr lang="it-IT" altLang="en-US" sz="2400" dirty="0"/>
              <a:t>	Ma Q** è efficiente, quindi in Q°° si ha difetto di sfruttamento.</a:t>
            </a:r>
          </a:p>
          <a:p>
            <a:pPr eaLnBrk="1" hangingPunct="1">
              <a:lnSpc>
                <a:spcPct val="90000"/>
              </a:lnSpc>
            </a:pPr>
            <a:r>
              <a:rPr lang="it-IT" altLang="en-US" sz="2400" dirty="0"/>
              <a:t>Ciascun proprietario valuta se ridurre il proprio prezzo guardando al solo effetto privato della decisione, ma questo tralascia di considerare che l’accesso di un nuovo utente reca beneficio anche all’altro proprietario → </a:t>
            </a:r>
            <a:r>
              <a:rPr lang="it-IT" altLang="en-US" sz="2400" u="sng" dirty="0"/>
              <a:t>esternalità positiva</a:t>
            </a:r>
            <a:r>
              <a:rPr lang="it-IT" altLang="en-US" sz="2400"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4514">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4514">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4514">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4514">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4514">
                                            <p:txEl>
                                              <p:pRg st="7" end="7"/>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64514">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468313" y="260350"/>
            <a:ext cx="8229600" cy="908050"/>
          </a:xfrm>
        </p:spPr>
        <p:txBody>
          <a:bodyPr/>
          <a:lstStyle/>
          <a:p>
            <a:pPr eaLnBrk="1" hangingPunct="1"/>
            <a:r>
              <a:rPr lang="it-IT" altLang="en-US" dirty="0"/>
              <a:t>I beni “liberi”</a:t>
            </a:r>
          </a:p>
        </p:txBody>
      </p:sp>
      <p:sp>
        <p:nvSpPr>
          <p:cNvPr id="23555" name="Rectangle 3"/>
          <p:cNvSpPr>
            <a:spLocks noGrp="1" noChangeArrowheads="1"/>
          </p:cNvSpPr>
          <p:nvPr>
            <p:ph type="body" idx="1"/>
          </p:nvPr>
        </p:nvSpPr>
        <p:spPr>
          <a:xfrm>
            <a:off x="250825" y="1168401"/>
            <a:ext cx="8713788" cy="5428952"/>
          </a:xfrm>
        </p:spPr>
        <p:txBody>
          <a:bodyPr/>
          <a:lstStyle/>
          <a:p>
            <a:pPr eaLnBrk="1" hangingPunct="1">
              <a:lnSpc>
                <a:spcPct val="80000"/>
              </a:lnSpc>
            </a:pPr>
            <a:r>
              <a:rPr lang="it-IT" altLang="en-US" sz="2400" dirty="0"/>
              <a:t>Ma </a:t>
            </a:r>
            <a:r>
              <a:rPr lang="it-IT" altLang="en-US" sz="2400" i="1" dirty="0"/>
              <a:t>chi</a:t>
            </a:r>
            <a:r>
              <a:rPr lang="it-IT" altLang="en-US" sz="2400" dirty="0"/>
              <a:t> deve avere la risorsa? A chi assegnarla?</a:t>
            </a:r>
          </a:p>
          <a:p>
            <a:pPr eaLnBrk="1" hangingPunct="1">
              <a:lnSpc>
                <a:spcPct val="80000"/>
              </a:lnSpc>
            </a:pPr>
            <a:r>
              <a:rPr lang="it-IT" altLang="en-US" sz="2400" dirty="0"/>
              <a:t>Nel caso di </a:t>
            </a:r>
            <a:r>
              <a:rPr lang="it-IT" altLang="en-US" sz="2400" i="1" dirty="0"/>
              <a:t>res </a:t>
            </a:r>
            <a:r>
              <a:rPr lang="it-IT" altLang="en-US" sz="2400" i="1" dirty="0" err="1"/>
              <a:t>nullius</a:t>
            </a:r>
            <a:r>
              <a:rPr lang="it-IT" altLang="en-US" sz="2400" dirty="0"/>
              <a:t> vale la c.d. </a:t>
            </a:r>
            <a:r>
              <a:rPr lang="it-IT" altLang="en-US" sz="2400" i="1" dirty="0"/>
              <a:t>regola dell’occupazione</a:t>
            </a:r>
            <a:r>
              <a:rPr lang="it-IT" altLang="en-US" sz="2400" dirty="0"/>
              <a:t>: il bene diventa proprietà di chi ne viene in possesso.</a:t>
            </a:r>
          </a:p>
          <a:p>
            <a:pPr lvl="1" eaLnBrk="1" hangingPunct="1">
              <a:lnSpc>
                <a:spcPct val="80000"/>
              </a:lnSpc>
            </a:pPr>
            <a:r>
              <a:rPr lang="it-IT" altLang="en-US" sz="2000" dirty="0"/>
              <a:t>Esempi: animali selvatici, pesci, tesori perduti, giacimenti, ecc. </a:t>
            </a:r>
          </a:p>
          <a:p>
            <a:pPr eaLnBrk="1" hangingPunct="1">
              <a:lnSpc>
                <a:spcPct val="80000"/>
              </a:lnSpc>
            </a:pPr>
            <a:r>
              <a:rPr lang="it-IT" altLang="en-US" sz="2400" dirty="0"/>
              <a:t>Questa regola però può scatenare la c.d. “corsa all’occupazione”, ovvero la gara tra diversi agenti per aggiudicarsi il bene. </a:t>
            </a:r>
          </a:p>
          <a:p>
            <a:pPr eaLnBrk="1" hangingPunct="1">
              <a:lnSpc>
                <a:spcPct val="80000"/>
              </a:lnSpc>
            </a:pPr>
            <a:r>
              <a:rPr lang="it-IT" altLang="en-US" sz="2400" dirty="0"/>
              <a:t>Ciò è inefficiente, perché solo chi arriva primo nella “corsa” diventa proprietario, mentre tutti gli altri sprecano le risorse investite nella “corsa”.</a:t>
            </a:r>
          </a:p>
          <a:p>
            <a:pPr lvl="1" eaLnBrk="1" hangingPunct="1">
              <a:lnSpc>
                <a:spcPct val="80000"/>
              </a:lnSpc>
            </a:pPr>
            <a:r>
              <a:rPr lang="it-IT" altLang="en-US" sz="2000" dirty="0"/>
              <a:t>E’ una forma di esternalità negativa, come quella tra imprese che concorrono per accaparrarsi una clientela predeterminata.</a:t>
            </a:r>
          </a:p>
          <a:p>
            <a:pPr eaLnBrk="1" hangingPunct="1">
              <a:lnSpc>
                <a:spcPct val="80000"/>
              </a:lnSpc>
            </a:pPr>
            <a:r>
              <a:rPr lang="it-IT" altLang="en-US" sz="2400" dirty="0"/>
              <a:t>Per evitare, o attenuare, l’eccesso di investimento inevitabile in una “corsa all’occupazione”, il diritto fornisce spesso regole molto dettagliate</a:t>
            </a:r>
          </a:p>
          <a:p>
            <a:pPr lvl="1" eaLnBrk="1" hangingPunct="1">
              <a:lnSpc>
                <a:spcPct val="80000"/>
              </a:lnSpc>
            </a:pPr>
            <a:r>
              <a:rPr lang="it-IT" altLang="en-US" sz="2000" dirty="0"/>
              <a:t>P.e. regolamenti per lo sfruttamento giacimenti, regolamenti di caccia e pesca.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555">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555">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3555">
                                            <p:txEl>
                                              <p:pRg st="5" end="5"/>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3555">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355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395288" y="188913"/>
            <a:ext cx="8229600" cy="719137"/>
          </a:xfrm>
        </p:spPr>
        <p:txBody>
          <a:bodyPr/>
          <a:lstStyle/>
          <a:p>
            <a:pPr eaLnBrk="1" hangingPunct="1"/>
            <a:r>
              <a:rPr lang="it-IT" altLang="en-US" sz="3200" dirty="0"/>
              <a:t>L’approccio dell’escludibilità al </a:t>
            </a:r>
            <a:r>
              <a:rPr lang="it-IT" altLang="en-US" sz="3200" dirty="0" err="1"/>
              <a:t>DdP</a:t>
            </a:r>
            <a:endParaRPr lang="it-IT" altLang="en-US" sz="3200" dirty="0"/>
          </a:p>
        </p:txBody>
      </p:sp>
      <p:sp>
        <p:nvSpPr>
          <p:cNvPr id="26627" name="Rectangle 3"/>
          <p:cNvSpPr>
            <a:spLocks noGrp="1" noChangeArrowheads="1"/>
          </p:cNvSpPr>
          <p:nvPr>
            <p:ph type="body" idx="1"/>
          </p:nvPr>
        </p:nvSpPr>
        <p:spPr>
          <a:xfrm>
            <a:off x="0" y="981075"/>
            <a:ext cx="9144000" cy="5688013"/>
          </a:xfrm>
        </p:spPr>
        <p:txBody>
          <a:bodyPr/>
          <a:lstStyle/>
          <a:p>
            <a:pPr eaLnBrk="1" hangingPunct="1">
              <a:lnSpc>
                <a:spcPct val="80000"/>
              </a:lnSpc>
            </a:pPr>
            <a:r>
              <a:rPr lang="it-IT" altLang="en-US" sz="2000" dirty="0"/>
              <a:t>Due categorie di beni non escludibili: i beni pubblici e le risorse comuni. </a:t>
            </a:r>
          </a:p>
          <a:p>
            <a:pPr eaLnBrk="1" hangingPunct="1">
              <a:lnSpc>
                <a:spcPct val="80000"/>
              </a:lnSpc>
            </a:pPr>
            <a:r>
              <a:rPr lang="it-IT" altLang="en-US" sz="2000" dirty="0"/>
              <a:t>I </a:t>
            </a:r>
            <a:r>
              <a:rPr lang="it-IT" altLang="en-US" sz="2000" u="sng" dirty="0"/>
              <a:t>beni pubblici</a:t>
            </a:r>
            <a:r>
              <a:rPr lang="it-IT" altLang="en-US" sz="2000" dirty="0"/>
              <a:t> sono anche non rivali: questo rende socialmente inefficiente limitarne il godimento imponendo su di essi un </a:t>
            </a:r>
            <a:r>
              <a:rPr lang="it-IT" altLang="en-US" sz="2000" dirty="0" err="1"/>
              <a:t>DdP</a:t>
            </a:r>
            <a:r>
              <a:rPr lang="it-IT" altLang="en-US" sz="2000" dirty="0"/>
              <a:t>. Quindi l’efficienza richiede di mantenere il libero accesso a tali beni.</a:t>
            </a:r>
          </a:p>
          <a:p>
            <a:pPr eaLnBrk="1" hangingPunct="1">
              <a:lnSpc>
                <a:spcPct val="80000"/>
              </a:lnSpc>
            </a:pPr>
            <a:r>
              <a:rPr lang="it-IT" altLang="en-US" sz="2000" dirty="0"/>
              <a:t>Nel caso delle </a:t>
            </a:r>
            <a:r>
              <a:rPr lang="it-IT" altLang="en-US" sz="2000" u="sng" dirty="0"/>
              <a:t>risorse comuni</a:t>
            </a:r>
            <a:r>
              <a:rPr lang="it-IT" altLang="en-US" sz="2000" dirty="0"/>
              <a:t>, invece, il beneficio privato per chi utilizza il bene si scontra con il costo collettivo del suo eccessivo sfruttamento. Quindi il libero accesso a tali beni è socialmente inefficiente.</a:t>
            </a:r>
          </a:p>
          <a:p>
            <a:pPr eaLnBrk="1" hangingPunct="1">
              <a:lnSpc>
                <a:spcPct val="80000"/>
              </a:lnSpc>
            </a:pPr>
            <a:r>
              <a:rPr lang="it-IT" altLang="en-US" sz="2000" dirty="0"/>
              <a:t>Secondo </a:t>
            </a:r>
            <a:r>
              <a:rPr lang="it-IT" altLang="en-US" sz="2000" dirty="0" err="1"/>
              <a:t>Demsetz</a:t>
            </a:r>
            <a:r>
              <a:rPr lang="it-IT" altLang="en-US" sz="2000" dirty="0"/>
              <a:t> (1967) istituire un </a:t>
            </a:r>
            <a:r>
              <a:rPr lang="it-IT" altLang="en-US" sz="2000" dirty="0" err="1"/>
              <a:t>DdP</a:t>
            </a:r>
            <a:r>
              <a:rPr lang="it-IT" altLang="en-US" sz="2000" dirty="0"/>
              <a:t> è la soluzione al problema dell’eccessivo sfruttamento delle risorse comuni → il </a:t>
            </a:r>
            <a:r>
              <a:rPr lang="it-IT" altLang="en-US" sz="2000" dirty="0" err="1"/>
              <a:t>DdP</a:t>
            </a:r>
            <a:r>
              <a:rPr lang="it-IT" altLang="en-US" sz="2000" dirty="0"/>
              <a:t> rende escludibile la risorsa comune trasformandola in un bene privato.</a:t>
            </a:r>
          </a:p>
          <a:p>
            <a:pPr eaLnBrk="1" hangingPunct="1">
              <a:lnSpc>
                <a:spcPct val="80000"/>
              </a:lnSpc>
            </a:pPr>
            <a:r>
              <a:rPr lang="it-IT" altLang="en-US" sz="2000" dirty="0"/>
              <a:t>Quindi: </a:t>
            </a:r>
            <a:r>
              <a:rPr lang="it-IT" altLang="en-US" sz="2000" i="1" dirty="0"/>
              <a:t>la proprietà esiste per risolvere il problema delle risorse comuni</a:t>
            </a:r>
            <a:r>
              <a:rPr lang="it-IT" altLang="en-US" sz="2000" dirty="0"/>
              <a:t>. </a:t>
            </a:r>
          </a:p>
          <a:p>
            <a:pPr eaLnBrk="1" hangingPunct="1">
              <a:lnSpc>
                <a:spcPct val="80000"/>
              </a:lnSpc>
            </a:pPr>
            <a:r>
              <a:rPr lang="it-IT" altLang="en-US" sz="2000" dirty="0"/>
              <a:t>Tre osservazioni:</a:t>
            </a:r>
          </a:p>
          <a:p>
            <a:pPr lvl="1" eaLnBrk="1" hangingPunct="1">
              <a:lnSpc>
                <a:spcPct val="80000"/>
              </a:lnSpc>
            </a:pPr>
            <a:r>
              <a:rPr lang="it-IT" altLang="en-US" sz="2000" dirty="0"/>
              <a:t>È l’escludibilità che crea la proprietà privata, ma è la rivalità nell’utilizzo del bene che ne giustifica la creazione.</a:t>
            </a:r>
          </a:p>
          <a:p>
            <a:pPr lvl="1" eaLnBrk="1" hangingPunct="1">
              <a:lnSpc>
                <a:spcPct val="80000"/>
              </a:lnSpc>
            </a:pPr>
            <a:r>
              <a:rPr lang="it-IT" altLang="en-US" sz="2000" dirty="0"/>
              <a:t>Esiste una soluzione alternativa alla proprietà privata: la proprietà pubblica della risorsa comune con regolamentazione del suo utilizzo. </a:t>
            </a:r>
          </a:p>
          <a:p>
            <a:pPr lvl="1" eaLnBrk="1" hangingPunct="1">
              <a:lnSpc>
                <a:spcPct val="80000"/>
              </a:lnSpc>
            </a:pPr>
            <a:r>
              <a:rPr lang="it-IT" altLang="en-US" sz="2000" dirty="0"/>
              <a:t>Le risorse comuni soffrono di un altro problema: </a:t>
            </a:r>
            <a:r>
              <a:rPr lang="it-IT" altLang="en-US" sz="2000" u="sng" dirty="0"/>
              <a:t>l’assenza di adeguati incentivi all’investimento</a:t>
            </a:r>
            <a:r>
              <a:rPr lang="it-IT" altLang="en-US" sz="2000" dirty="0"/>
              <a:t> per migliorare il bene a causa della non </a:t>
            </a:r>
            <a:r>
              <a:rPr lang="it-IT" altLang="en-US" sz="2000" dirty="0" err="1"/>
              <a:t>appropriabilità</a:t>
            </a:r>
            <a:r>
              <a:rPr lang="it-IT" altLang="en-US" sz="2000" dirty="0"/>
              <a:t> dei relativi benefici. Tale problema spiega perché possa essere socialmente efficiente rendere escludibili anche beni non rivali.</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6627">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6627">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6627">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6627">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6627">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6627">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6627">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6627">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86" name="Group 38"/>
          <p:cNvGraphicFramePr>
            <a:graphicFrameLocks noGrp="1"/>
          </p:cNvGraphicFramePr>
          <p:nvPr>
            <p:ph/>
          </p:nvPr>
        </p:nvGraphicFramePr>
        <p:xfrm>
          <a:off x="1476375" y="1052513"/>
          <a:ext cx="6202363" cy="5194303"/>
        </p:xfrm>
        <a:graphic>
          <a:graphicData uri="http://schemas.openxmlformats.org/drawingml/2006/table">
            <a:tbl>
              <a:tblPr/>
              <a:tblGrid>
                <a:gridCol w="2062163">
                  <a:extLst>
                    <a:ext uri="{9D8B030D-6E8A-4147-A177-3AD203B41FA5}">
                      <a16:colId xmlns:a16="http://schemas.microsoft.com/office/drawing/2014/main" val="20000"/>
                    </a:ext>
                  </a:extLst>
                </a:gridCol>
                <a:gridCol w="2070100">
                  <a:extLst>
                    <a:ext uri="{9D8B030D-6E8A-4147-A177-3AD203B41FA5}">
                      <a16:colId xmlns:a16="http://schemas.microsoft.com/office/drawing/2014/main" val="20001"/>
                    </a:ext>
                  </a:extLst>
                </a:gridCol>
                <a:gridCol w="2070100">
                  <a:extLst>
                    <a:ext uri="{9D8B030D-6E8A-4147-A177-3AD203B41FA5}">
                      <a16:colId xmlns:a16="http://schemas.microsoft.com/office/drawing/2014/main" val="20002"/>
                    </a:ext>
                  </a:extLst>
                </a:gridCol>
              </a:tblGrid>
              <a:tr h="1890338">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rPr>
                        <a:t>Player red </a:t>
                      </a:r>
                      <a:r>
                        <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sym typeface="Symbol" panose="05050102010706020507" pitchFamily="18" charset="2"/>
                        </a:rPr>
                        <a:t></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rPr>
                        <a:t>Player blue </a:t>
                      </a:r>
                      <a:r>
                        <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sym typeface="Symbol" panose="05050102010706020507" pitchFamily="18" charset="2"/>
                        </a:rPr>
                        <a:t></a:t>
                      </a:r>
                    </a:p>
                  </a:txBody>
                  <a:tcPr marT="45711" marB="4571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rPr>
                        <a:t>Don’t occupy</a:t>
                      </a: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rPr>
                        <a:t>Occupy</a:t>
                      </a:r>
                    </a:p>
                  </a:txBody>
                  <a:tcPr marT="45711" marB="4571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530047">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rPr>
                        <a:t>Don’t occupy</a:t>
                      </a:r>
                    </a:p>
                  </a:txBody>
                  <a:tcPr marT="45711" marB="4571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rPr>
                        <a:t>0 </a:t>
                      </a:r>
                      <a:r>
                        <a:rPr kumimoji="0" lang="en-US" altLang="it-IT" sz="24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a:t>
                      </a:r>
                      <a:r>
                        <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rPr>
                        <a:t> </a:t>
                      </a:r>
                      <a:r>
                        <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rPr>
                        <a:t>0</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rPr>
                        <a:t>Same</a:t>
                      </a:r>
                      <a:r>
                        <a:rPr kumimoji="0" lang="en-US" altLang="it-IT" sz="24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 </a:t>
                      </a:r>
                      <a:r>
                        <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rPr>
                        <a:t>Same</a:t>
                      </a: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rPr>
                        <a:t>-2</a:t>
                      </a:r>
                      <a:r>
                        <a:rPr kumimoji="0" lang="en-US" altLang="it-IT" sz="24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 </a:t>
                      </a:r>
                      <a:r>
                        <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rPr>
                        <a:t>+5</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rPr>
                        <a:t>Labor</a:t>
                      </a:r>
                      <a:r>
                        <a:rPr kumimoji="0" lang="en-US" altLang="it-IT" sz="24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a:t>
                      </a:r>
                      <a:r>
                        <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rPr>
                        <a:t>Owner</a:t>
                      </a:r>
                    </a:p>
                  </a:txBody>
                  <a:tcPr marT="45711" marB="4571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773915">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rPr>
                        <a:t>Occupy</a:t>
                      </a:r>
                    </a:p>
                  </a:txBody>
                  <a:tcPr marT="45711" marB="4571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rPr>
                        <a:t>+5</a:t>
                      </a:r>
                      <a:r>
                        <a:rPr kumimoji="0" lang="en-US" altLang="it-IT" sz="24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 </a:t>
                      </a:r>
                      <a:r>
                        <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rPr>
                        <a:t>-2</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rPr>
                        <a:t>Owner</a:t>
                      </a:r>
                      <a:r>
                        <a:rPr kumimoji="0" lang="en-US" altLang="it-IT" sz="24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a:t>
                      </a:r>
                      <a:r>
                        <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rPr>
                        <a:t>Labor</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rPr>
                        <a:t>-10</a:t>
                      </a:r>
                      <a:r>
                        <a:rPr kumimoji="0" lang="en-US" altLang="it-IT" sz="24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 </a:t>
                      </a:r>
                      <a:r>
                        <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rPr>
                        <a:t>-10</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rPr>
                        <a:t>Poor</a:t>
                      </a:r>
                      <a:r>
                        <a:rPr kumimoji="0" lang="en-US" altLang="it-IT" sz="24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 </a:t>
                      </a:r>
                      <a:r>
                        <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rPr>
                        <a:t>Poor</a:t>
                      </a:r>
                    </a:p>
                  </a:txBody>
                  <a:tcPr marT="45711" marB="4571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109588" name="Text Box 39"/>
          <p:cNvSpPr txBox="1">
            <a:spLocks noChangeArrowheads="1"/>
          </p:cNvSpPr>
          <p:nvPr/>
        </p:nvSpPr>
        <p:spPr bwMode="auto">
          <a:xfrm>
            <a:off x="1933575" y="115888"/>
            <a:ext cx="5745163"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fontAlgn="auto" hangingPunct="1">
              <a:spcBef>
                <a:spcPct val="0"/>
              </a:spcBef>
              <a:spcAft>
                <a:spcPts val="0"/>
              </a:spcAft>
              <a:buFontTx/>
              <a:buNone/>
              <a:defRPr/>
            </a:pPr>
            <a:r>
              <a:rPr lang="en-US" altLang="it-IT" sz="4000" kern="0" dirty="0">
                <a:solidFill>
                  <a:srgbClr val="000000"/>
                </a:solidFill>
              </a:rPr>
              <a:t>Il </a:t>
            </a:r>
            <a:r>
              <a:rPr lang="en-US" altLang="it-IT" sz="4000" kern="0" dirty="0" err="1">
                <a:solidFill>
                  <a:srgbClr val="000000"/>
                </a:solidFill>
              </a:rPr>
              <a:t>gioco</a:t>
            </a:r>
            <a:r>
              <a:rPr lang="en-US" altLang="it-IT" sz="4000" kern="0" dirty="0">
                <a:solidFill>
                  <a:srgbClr val="000000"/>
                </a:solidFill>
              </a:rPr>
              <a:t> </a:t>
            </a:r>
            <a:r>
              <a:rPr lang="en-US" altLang="it-IT" sz="4000" kern="0" dirty="0" err="1">
                <a:solidFill>
                  <a:srgbClr val="000000"/>
                </a:solidFill>
              </a:rPr>
              <a:t>dell’occupazione</a:t>
            </a:r>
            <a:endParaRPr lang="en-US" altLang="it-IT" sz="4000" kern="0" dirty="0">
              <a:solidFill>
                <a:srgbClr val="000000"/>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egnaposto contenuto 3"/>
          <p:cNvSpPr>
            <a:spLocks noGrp="1"/>
          </p:cNvSpPr>
          <p:nvPr>
            <p:ph idx="1"/>
          </p:nvPr>
        </p:nvSpPr>
        <p:spPr>
          <a:xfrm>
            <a:off x="0" y="333375"/>
            <a:ext cx="9144000" cy="6011863"/>
          </a:xfrm>
        </p:spPr>
        <p:txBody>
          <a:bodyPr/>
          <a:lstStyle/>
          <a:p>
            <a:r>
              <a:rPr lang="it-IT" altLang="it-IT" dirty="0"/>
              <a:t>La «corsa ai terreni» (= occupazione) è un caso di chicken game.</a:t>
            </a:r>
          </a:p>
          <a:p>
            <a:r>
              <a:rPr lang="it-IT" altLang="it-IT" dirty="0"/>
              <a:t>Quattro esiti possibili:</a:t>
            </a:r>
          </a:p>
          <a:p>
            <a:pPr lvl="1"/>
            <a:r>
              <a:rPr lang="it-IT" altLang="it-IT" dirty="0"/>
              <a:t>Red &amp; Blue non partecipano alla corsa e rimangono a condurre la solita vita (= SAME).</a:t>
            </a:r>
          </a:p>
          <a:p>
            <a:pPr lvl="1"/>
            <a:r>
              <a:rPr lang="it-IT" altLang="it-IT" dirty="0"/>
              <a:t>Entrambi si contendono la risorsa fino a provocarne la distruzione, impoverendosi (= POOR).</a:t>
            </a:r>
          </a:p>
          <a:p>
            <a:pPr lvl="1"/>
            <a:r>
              <a:rPr lang="it-IT" altLang="it-IT" dirty="0"/>
              <a:t>Blue vince e diventa proprietario (= OWNER) e Red diventa suo lavoratore (= LABOR).</a:t>
            </a:r>
          </a:p>
          <a:p>
            <a:pPr lvl="1"/>
            <a:r>
              <a:rPr lang="it-IT" altLang="it-IT" dirty="0"/>
              <a:t>Red vince e diventa proprietario (= OWNER) e Blue diventa suo lavoratore (= LABOR).</a:t>
            </a:r>
          </a:p>
          <a:p>
            <a:r>
              <a:rPr lang="it-IT" altLang="it-IT" dirty="0"/>
              <a:t>Quale esito si otterrà?</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7890">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7890">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7890">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7890">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7890">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7890">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olo 1"/>
          <p:cNvSpPr>
            <a:spLocks noGrp="1"/>
          </p:cNvSpPr>
          <p:nvPr>
            <p:ph type="title"/>
          </p:nvPr>
        </p:nvSpPr>
        <p:spPr>
          <a:xfrm>
            <a:off x="519112" y="125760"/>
            <a:ext cx="8229600" cy="1143000"/>
          </a:xfrm>
        </p:spPr>
        <p:txBody>
          <a:bodyPr/>
          <a:lstStyle/>
          <a:p>
            <a:r>
              <a:rPr lang="it-IT" altLang="it-IT" sz="4000" dirty="0"/>
              <a:t>Assegnazione per occupazione</a:t>
            </a:r>
          </a:p>
        </p:txBody>
      </p:sp>
      <p:sp>
        <p:nvSpPr>
          <p:cNvPr id="38915" name="Segnaposto contenuto 2"/>
          <p:cNvSpPr>
            <a:spLocks noGrp="1"/>
          </p:cNvSpPr>
          <p:nvPr>
            <p:ph idx="1"/>
          </p:nvPr>
        </p:nvSpPr>
        <p:spPr>
          <a:xfrm>
            <a:off x="0" y="1268760"/>
            <a:ext cx="9143999" cy="5179714"/>
          </a:xfrm>
        </p:spPr>
        <p:txBody>
          <a:bodyPr/>
          <a:lstStyle/>
          <a:p>
            <a:r>
              <a:rPr lang="it-IT" altLang="it-IT" dirty="0"/>
              <a:t>L’assegnazione per occupazione attribuisce la risorsa a chi vince la corsa.</a:t>
            </a:r>
          </a:p>
          <a:p>
            <a:r>
              <a:rPr lang="it-IT" altLang="it-IT" dirty="0" err="1"/>
              <a:t>Hp</a:t>
            </a:r>
            <a:r>
              <a:rPr lang="it-IT" altLang="it-IT" dirty="0"/>
              <a:t>: </a:t>
            </a:r>
            <a:r>
              <a:rPr lang="it-IT" altLang="it-IT" i="1" dirty="0"/>
              <a:t>chi vince la corsa è chi valuta di più la risorsa </a:t>
            </a:r>
            <a:r>
              <a:rPr lang="it-IT" altLang="it-IT" dirty="0"/>
              <a:t>(+9, invece che +5) e quindi si impegna di più per ottenerla (= «corre più veloce»).</a:t>
            </a:r>
          </a:p>
          <a:p>
            <a:r>
              <a:rPr lang="it-IT" altLang="it-IT" dirty="0"/>
              <a:t>Sulla base di questa ipotesi, la legge riconosce il diritto di chi vince la corsa a difendere il possesso della risorsa.</a:t>
            </a:r>
          </a:p>
          <a:p>
            <a:pPr lvl="1"/>
            <a:r>
              <a:rPr lang="it-IT" altLang="it-IT" dirty="0"/>
              <a:t>Questa soluzione garantisce infatti il massimo benessere sociale: +9 + (–2) = +7</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891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8915">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891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86" name="Group 38"/>
          <p:cNvGraphicFramePr>
            <a:graphicFrameLocks noGrp="1"/>
          </p:cNvGraphicFramePr>
          <p:nvPr>
            <p:ph/>
          </p:nvPr>
        </p:nvGraphicFramePr>
        <p:xfrm>
          <a:off x="1476375" y="1052513"/>
          <a:ext cx="6202363" cy="5194308"/>
        </p:xfrm>
        <a:graphic>
          <a:graphicData uri="http://schemas.openxmlformats.org/drawingml/2006/table">
            <a:tbl>
              <a:tblPr/>
              <a:tblGrid>
                <a:gridCol w="2062163">
                  <a:extLst>
                    <a:ext uri="{9D8B030D-6E8A-4147-A177-3AD203B41FA5}">
                      <a16:colId xmlns:a16="http://schemas.microsoft.com/office/drawing/2014/main" val="20000"/>
                    </a:ext>
                  </a:extLst>
                </a:gridCol>
                <a:gridCol w="2070100">
                  <a:extLst>
                    <a:ext uri="{9D8B030D-6E8A-4147-A177-3AD203B41FA5}">
                      <a16:colId xmlns:a16="http://schemas.microsoft.com/office/drawing/2014/main" val="20001"/>
                    </a:ext>
                  </a:extLst>
                </a:gridCol>
                <a:gridCol w="2070100">
                  <a:extLst>
                    <a:ext uri="{9D8B030D-6E8A-4147-A177-3AD203B41FA5}">
                      <a16:colId xmlns:a16="http://schemas.microsoft.com/office/drawing/2014/main" val="20002"/>
                    </a:ext>
                  </a:extLst>
                </a:gridCol>
              </a:tblGrid>
              <a:tr h="1890341">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rPr>
                        <a:t>Player red </a:t>
                      </a:r>
                      <a:r>
                        <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sym typeface="Symbol" panose="05050102010706020507" pitchFamily="18" charset="2"/>
                        </a:rPr>
                        <a:t></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rPr>
                        <a:t>Player blue </a:t>
                      </a:r>
                      <a:r>
                        <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sym typeface="Symbol" panose="05050102010706020507" pitchFamily="18" charset="2"/>
                        </a:rPr>
                        <a:t></a:t>
                      </a:r>
                    </a:p>
                  </a:txBody>
                  <a:tcPr marT="45711" marB="4571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rPr>
                        <a:t>Don’t occupy</a:t>
                      </a: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rPr>
                        <a:t>Occupy</a:t>
                      </a:r>
                    </a:p>
                  </a:txBody>
                  <a:tcPr marT="45711" marB="4571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530049">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rPr>
                        <a:t>Don’t occupy</a:t>
                      </a:r>
                    </a:p>
                  </a:txBody>
                  <a:tcPr marT="45711" marB="4571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rPr>
                        <a:t>0 </a:t>
                      </a:r>
                      <a:r>
                        <a:rPr kumimoji="0" lang="en-US" altLang="it-IT" sz="24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a:t>
                      </a:r>
                      <a:r>
                        <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rPr>
                        <a:t> </a:t>
                      </a:r>
                      <a:r>
                        <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rPr>
                        <a:t>0</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rPr>
                        <a:t>Same</a:t>
                      </a:r>
                      <a:r>
                        <a:rPr kumimoji="0" lang="en-US" altLang="it-IT" sz="24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 </a:t>
                      </a:r>
                      <a:r>
                        <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rPr>
                        <a:t>Same</a:t>
                      </a: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rPr>
                        <a:t>-2</a:t>
                      </a:r>
                      <a:r>
                        <a:rPr kumimoji="0" lang="en-US" altLang="it-IT" sz="24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 </a:t>
                      </a:r>
                      <a:r>
                        <a:rPr kumimoji="0" lang="en-US" altLang="it-IT" sz="2400" b="0" i="0" u="none" strike="noStrike" cap="none" normalizeH="0" baseline="0" dirty="0">
                          <a:ln>
                            <a:noFill/>
                          </a:ln>
                          <a:solidFill>
                            <a:srgbClr val="FF0066"/>
                          </a:solidFill>
                          <a:effectLst/>
                          <a:highlight>
                            <a:srgbClr val="FFFF00"/>
                          </a:highlight>
                          <a:latin typeface="Arial" panose="020B0604020202020204" pitchFamily="34" charset="0"/>
                          <a:cs typeface="Arial" panose="020B0604020202020204" pitchFamily="34" charset="0"/>
                        </a:rPr>
                        <a:t>+9</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rPr>
                        <a:t>Labor</a:t>
                      </a:r>
                      <a:r>
                        <a:rPr kumimoji="0" lang="en-US" altLang="it-IT" sz="24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a:t>
                      </a:r>
                      <a:r>
                        <a:rPr kumimoji="0" lang="en-US" altLang="it-IT" sz="2400" b="0" i="0" u="none" strike="noStrike" cap="none" normalizeH="0" baseline="0" dirty="0">
                          <a:ln>
                            <a:noFill/>
                          </a:ln>
                          <a:solidFill>
                            <a:srgbClr val="FF0066"/>
                          </a:solidFill>
                          <a:effectLst/>
                          <a:highlight>
                            <a:srgbClr val="FFFF00"/>
                          </a:highlight>
                          <a:latin typeface="Arial" panose="020B0604020202020204" pitchFamily="34" charset="0"/>
                          <a:cs typeface="Arial" panose="020B0604020202020204" pitchFamily="34" charset="0"/>
                        </a:rPr>
                        <a:t>Owner</a:t>
                      </a:r>
                    </a:p>
                  </a:txBody>
                  <a:tcPr marT="45711" marB="4571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773910">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rPr>
                        <a:t>Occupy</a:t>
                      </a:r>
                    </a:p>
                  </a:txBody>
                  <a:tcPr marT="45711" marB="4571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rPr>
                        <a:t>+5</a:t>
                      </a:r>
                      <a:r>
                        <a:rPr kumimoji="0" lang="en-US" altLang="it-IT" sz="24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 </a:t>
                      </a:r>
                      <a:r>
                        <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rPr>
                        <a:t>-2</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rPr>
                        <a:t>Owner</a:t>
                      </a:r>
                      <a:r>
                        <a:rPr kumimoji="0" lang="en-US" altLang="it-IT" sz="24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a:t>
                      </a:r>
                      <a:r>
                        <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rPr>
                        <a:t>Labor</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rPr>
                        <a:t>-10</a:t>
                      </a:r>
                      <a:r>
                        <a:rPr kumimoji="0" lang="en-US" altLang="it-IT" sz="24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 </a:t>
                      </a:r>
                      <a:r>
                        <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rPr>
                        <a:t>-10</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rPr>
                        <a:t>Poor</a:t>
                      </a:r>
                      <a:r>
                        <a:rPr kumimoji="0" lang="en-US" altLang="it-IT" sz="24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 </a:t>
                      </a:r>
                      <a:r>
                        <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rPr>
                        <a:t>Poor</a:t>
                      </a:r>
                    </a:p>
                  </a:txBody>
                  <a:tcPr marT="45711" marB="4571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109588" name="Text Box 39"/>
          <p:cNvSpPr txBox="1">
            <a:spLocks noChangeArrowheads="1"/>
          </p:cNvSpPr>
          <p:nvPr/>
        </p:nvSpPr>
        <p:spPr bwMode="auto">
          <a:xfrm>
            <a:off x="0" y="115888"/>
            <a:ext cx="9163050"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fontAlgn="auto" hangingPunct="1">
              <a:spcBef>
                <a:spcPct val="0"/>
              </a:spcBef>
              <a:spcAft>
                <a:spcPts val="0"/>
              </a:spcAft>
              <a:buFontTx/>
              <a:buNone/>
              <a:defRPr/>
            </a:pPr>
            <a:r>
              <a:rPr lang="en-US" altLang="it-IT" sz="4000" kern="0" dirty="0">
                <a:solidFill>
                  <a:srgbClr val="000000"/>
                </a:solidFill>
              </a:rPr>
              <a:t>Chi </a:t>
            </a:r>
            <a:r>
              <a:rPr lang="en-US" altLang="it-IT" sz="4000" kern="0" dirty="0" err="1">
                <a:solidFill>
                  <a:srgbClr val="000000"/>
                </a:solidFill>
              </a:rPr>
              <a:t>vince</a:t>
            </a:r>
            <a:r>
              <a:rPr lang="en-US" altLang="it-IT" sz="4000" kern="0" dirty="0">
                <a:solidFill>
                  <a:srgbClr val="000000"/>
                </a:solidFill>
              </a:rPr>
              <a:t> ha </a:t>
            </a:r>
            <a:r>
              <a:rPr lang="en-US" altLang="it-IT" sz="4000" kern="0" dirty="0" err="1">
                <a:solidFill>
                  <a:srgbClr val="000000"/>
                </a:solidFill>
              </a:rPr>
              <a:t>sempre</a:t>
            </a:r>
            <a:r>
              <a:rPr lang="en-US" altLang="it-IT" sz="4000" kern="0" dirty="0">
                <a:solidFill>
                  <a:srgbClr val="000000"/>
                </a:solidFill>
              </a:rPr>
              <a:t> </a:t>
            </a:r>
            <a:r>
              <a:rPr lang="en-US" altLang="it-IT" sz="4000" kern="0" dirty="0" err="1">
                <a:solidFill>
                  <a:srgbClr val="000000"/>
                </a:solidFill>
              </a:rPr>
              <a:t>ragione</a:t>
            </a:r>
            <a:r>
              <a:rPr lang="en-US" altLang="it-IT" sz="4000" kern="0" dirty="0">
                <a:solidFill>
                  <a:srgbClr val="000000"/>
                </a:solidFill>
              </a:rPr>
              <a: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684213" y="0"/>
            <a:ext cx="7772400" cy="896938"/>
          </a:xfrm>
        </p:spPr>
        <p:txBody>
          <a:bodyPr/>
          <a:lstStyle/>
          <a:p>
            <a:pPr eaLnBrk="1" hangingPunct="1"/>
            <a:r>
              <a:rPr lang="it-IT" altLang="en-US"/>
              <a:t>Diritti di proprietà</a:t>
            </a:r>
          </a:p>
        </p:txBody>
      </p:sp>
      <p:sp>
        <p:nvSpPr>
          <p:cNvPr id="20483" name="Rectangle 3"/>
          <p:cNvSpPr>
            <a:spLocks noGrp="1" noChangeArrowheads="1"/>
          </p:cNvSpPr>
          <p:nvPr>
            <p:ph type="body" idx="1"/>
          </p:nvPr>
        </p:nvSpPr>
        <p:spPr>
          <a:xfrm>
            <a:off x="179388" y="836613"/>
            <a:ext cx="8686800" cy="5761037"/>
          </a:xfrm>
        </p:spPr>
        <p:txBody>
          <a:bodyPr/>
          <a:lstStyle/>
          <a:p>
            <a:pPr eaLnBrk="1" hangingPunct="1">
              <a:lnSpc>
                <a:spcPct val="80000"/>
              </a:lnSpc>
            </a:pPr>
            <a:r>
              <a:rPr lang="it-IT" altLang="en-US" sz="2400" dirty="0"/>
              <a:t>Proprietà come </a:t>
            </a:r>
            <a:r>
              <a:rPr lang="it-IT" altLang="en-US" sz="2400" u="sng" dirty="0"/>
              <a:t>fascio di poteri</a:t>
            </a:r>
            <a:r>
              <a:rPr lang="it-IT" altLang="en-US" sz="2400" dirty="0"/>
              <a:t> accompagnati da limiti.</a:t>
            </a:r>
          </a:p>
          <a:p>
            <a:pPr eaLnBrk="1" hangingPunct="1">
              <a:lnSpc>
                <a:spcPct val="80000"/>
              </a:lnSpc>
            </a:pPr>
            <a:r>
              <a:rPr lang="it-IT" altLang="en-US" sz="2400" dirty="0"/>
              <a:t>In generale, definiamo un diritto di proprietà (</a:t>
            </a:r>
            <a:r>
              <a:rPr lang="it-IT" altLang="en-US" sz="2400" dirty="0" err="1"/>
              <a:t>DdP</a:t>
            </a:r>
            <a:r>
              <a:rPr lang="it-IT" altLang="en-US" sz="2400" dirty="0"/>
              <a:t>) come l’attribuzione ad un agente del potere di utilizzare liberamente (= entro i limiti consentiti dalla legge) un certo bene o servizio.</a:t>
            </a:r>
          </a:p>
          <a:p>
            <a:pPr eaLnBrk="1" hangingPunct="1">
              <a:lnSpc>
                <a:spcPct val="80000"/>
              </a:lnSpc>
            </a:pPr>
            <a:r>
              <a:rPr lang="it-IT" altLang="en-US" sz="2400" dirty="0"/>
              <a:t>Esistono due tipi essenziali di </a:t>
            </a:r>
            <a:r>
              <a:rPr lang="it-IT" altLang="en-US" sz="2400" dirty="0" err="1"/>
              <a:t>DdP</a:t>
            </a:r>
            <a:r>
              <a:rPr lang="it-IT" altLang="en-US" sz="2400" dirty="0"/>
              <a:t>: il diritto di </a:t>
            </a:r>
            <a:r>
              <a:rPr lang="it-IT" altLang="en-US" sz="2400" u="sng" dirty="0"/>
              <a:t>possesso</a:t>
            </a:r>
            <a:r>
              <a:rPr lang="it-IT" altLang="en-US" sz="2400" dirty="0"/>
              <a:t> ed il diritto di </a:t>
            </a:r>
            <a:r>
              <a:rPr lang="it-IT" altLang="en-US" sz="2400" u="sng" dirty="0"/>
              <a:t>trasferimento</a:t>
            </a:r>
            <a:r>
              <a:rPr lang="it-IT" altLang="en-US" sz="2400" dirty="0"/>
              <a:t>.</a:t>
            </a:r>
          </a:p>
          <a:p>
            <a:pPr lvl="1" eaLnBrk="1" hangingPunct="1">
              <a:lnSpc>
                <a:spcPct val="80000"/>
              </a:lnSpc>
            </a:pPr>
            <a:r>
              <a:rPr lang="it-IT" altLang="en-US" sz="2000" dirty="0" err="1"/>
              <a:t>N.b.</a:t>
            </a:r>
            <a:r>
              <a:rPr lang="it-IT" altLang="en-US" sz="2000" dirty="0"/>
              <a:t>: i due diritti possono essere separati: un individuo può avere diritto di trasferire la proprietà anche se non può godere del suo possesso (p.e. nel caso della tutela di un minore).</a:t>
            </a:r>
            <a:endParaRPr lang="it-IT" altLang="en-US" sz="2000" u="sng" dirty="0"/>
          </a:p>
          <a:p>
            <a:pPr eaLnBrk="1" hangingPunct="1">
              <a:lnSpc>
                <a:spcPct val="80000"/>
              </a:lnSpc>
            </a:pPr>
            <a:r>
              <a:rPr lang="it-IT" altLang="en-US" sz="2400" dirty="0"/>
              <a:t>Godere di un diritto di possesso garantisce la protezione “fisica” (non economica!) contro l’interferenza altrui nell’uso dei propri beni e servizi.</a:t>
            </a:r>
          </a:p>
          <a:p>
            <a:pPr eaLnBrk="1" hangingPunct="1">
              <a:lnSpc>
                <a:spcPct val="80000"/>
              </a:lnSpc>
            </a:pPr>
            <a:r>
              <a:rPr lang="it-IT" altLang="en-US" sz="2400" dirty="0"/>
              <a:t>In generale, i </a:t>
            </a:r>
            <a:r>
              <a:rPr lang="it-IT" altLang="en-US" sz="2400" dirty="0" err="1"/>
              <a:t>DdP</a:t>
            </a:r>
            <a:r>
              <a:rPr lang="it-IT" altLang="en-US" sz="2400" dirty="0"/>
              <a:t> sono suddivisibili e, appunto, trasferibili (mercato dei </a:t>
            </a:r>
            <a:r>
              <a:rPr lang="it-IT" altLang="en-US" sz="2400" dirty="0" err="1"/>
              <a:t>DdP</a:t>
            </a:r>
            <a:r>
              <a:rPr lang="it-IT" altLang="en-US" sz="2400" dirty="0"/>
              <a:t>)…</a:t>
            </a:r>
          </a:p>
          <a:p>
            <a:pPr eaLnBrk="1" hangingPunct="1">
              <a:lnSpc>
                <a:spcPct val="80000"/>
              </a:lnSpc>
            </a:pPr>
            <a:r>
              <a:rPr lang="it-IT" altLang="en-US" sz="2400" dirty="0"/>
              <a:t>… a condizione però che essi siano </a:t>
            </a:r>
            <a:r>
              <a:rPr lang="it-IT" altLang="en-US" sz="2400" u="sng" dirty="0"/>
              <a:t>ben definiti</a:t>
            </a:r>
            <a:r>
              <a:rPr lang="it-IT" altLang="en-US" sz="2400" dirty="0"/>
              <a:t>.</a:t>
            </a:r>
          </a:p>
          <a:p>
            <a:pPr eaLnBrk="1" hangingPunct="1">
              <a:lnSpc>
                <a:spcPct val="80000"/>
              </a:lnSpc>
            </a:pPr>
            <a:r>
              <a:rPr lang="it-IT" altLang="en-US" sz="2400" dirty="0"/>
              <a:t>L’assenza di </a:t>
            </a:r>
            <a:r>
              <a:rPr lang="it-IT" altLang="en-US" sz="2400" dirty="0" err="1"/>
              <a:t>DdP</a:t>
            </a:r>
            <a:r>
              <a:rPr lang="it-IT" altLang="en-US" sz="2400" dirty="0"/>
              <a:t> ben definiti è causa del fallimento del mercato (c.d. </a:t>
            </a:r>
            <a:r>
              <a:rPr lang="it-IT" altLang="en-US" sz="2400" u="sng" dirty="0"/>
              <a:t>approccio </a:t>
            </a:r>
            <a:r>
              <a:rPr lang="it-IT" altLang="en-US" sz="2400" u="sng" dirty="0" err="1"/>
              <a:t>DdP</a:t>
            </a:r>
            <a:r>
              <a:rPr lang="it-IT" altLang="en-US" sz="2400" dirty="0"/>
              <a:t> ai </a:t>
            </a:r>
            <a:r>
              <a:rPr lang="it-IT" altLang="en-US" sz="2400" i="1" dirty="0"/>
              <a:t>market </a:t>
            </a:r>
            <a:r>
              <a:rPr lang="it-IT" altLang="en-US" sz="2400" i="1" dirty="0" err="1"/>
              <a:t>failures</a:t>
            </a:r>
            <a:r>
              <a:rPr lang="it-IT" altLang="en-US" sz="2400"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8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048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048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483">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0483">
                                            <p:txEl>
                                              <p:pRg st="6" end="6"/>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048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86" name="Group 38"/>
          <p:cNvGraphicFramePr>
            <a:graphicFrameLocks noGrp="1"/>
          </p:cNvGraphicFramePr>
          <p:nvPr>
            <p:ph/>
          </p:nvPr>
        </p:nvGraphicFramePr>
        <p:xfrm>
          <a:off x="1476375" y="1052513"/>
          <a:ext cx="6202363" cy="5194308"/>
        </p:xfrm>
        <a:graphic>
          <a:graphicData uri="http://schemas.openxmlformats.org/drawingml/2006/table">
            <a:tbl>
              <a:tblPr/>
              <a:tblGrid>
                <a:gridCol w="2062163">
                  <a:extLst>
                    <a:ext uri="{9D8B030D-6E8A-4147-A177-3AD203B41FA5}">
                      <a16:colId xmlns:a16="http://schemas.microsoft.com/office/drawing/2014/main" val="20000"/>
                    </a:ext>
                  </a:extLst>
                </a:gridCol>
                <a:gridCol w="2070100">
                  <a:extLst>
                    <a:ext uri="{9D8B030D-6E8A-4147-A177-3AD203B41FA5}">
                      <a16:colId xmlns:a16="http://schemas.microsoft.com/office/drawing/2014/main" val="20001"/>
                    </a:ext>
                  </a:extLst>
                </a:gridCol>
                <a:gridCol w="2070100">
                  <a:extLst>
                    <a:ext uri="{9D8B030D-6E8A-4147-A177-3AD203B41FA5}">
                      <a16:colId xmlns:a16="http://schemas.microsoft.com/office/drawing/2014/main" val="20002"/>
                    </a:ext>
                  </a:extLst>
                </a:gridCol>
              </a:tblGrid>
              <a:tr h="1890341">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rPr>
                        <a:t>Player red </a:t>
                      </a:r>
                      <a:r>
                        <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sym typeface="Symbol" panose="05050102010706020507" pitchFamily="18" charset="2"/>
                        </a:rPr>
                        <a:t></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rPr>
                        <a:t>Player blue </a:t>
                      </a:r>
                      <a:r>
                        <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sym typeface="Symbol" panose="05050102010706020507" pitchFamily="18" charset="2"/>
                        </a:rPr>
                        <a:t></a:t>
                      </a:r>
                    </a:p>
                  </a:txBody>
                  <a:tcPr marT="45711" marB="4571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rPr>
                        <a:t>Don’t occupy</a:t>
                      </a: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rPr>
                        <a:t>Occupy</a:t>
                      </a:r>
                    </a:p>
                  </a:txBody>
                  <a:tcPr marT="45711" marB="4571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530049">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rPr>
                        <a:t>Don’t occupy</a:t>
                      </a:r>
                    </a:p>
                  </a:txBody>
                  <a:tcPr marT="45711" marB="4571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rPr>
                        <a:t>0 </a:t>
                      </a:r>
                      <a:r>
                        <a:rPr kumimoji="0" lang="en-US" altLang="it-IT" sz="24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a:t>
                      </a:r>
                      <a:r>
                        <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rPr>
                        <a:t> </a:t>
                      </a:r>
                      <a:r>
                        <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rPr>
                        <a:t>0</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rPr>
                        <a:t>Same</a:t>
                      </a:r>
                      <a:r>
                        <a:rPr kumimoji="0" lang="en-US" altLang="it-IT" sz="24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 </a:t>
                      </a:r>
                      <a:r>
                        <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rPr>
                        <a:t>Same</a:t>
                      </a: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rPr>
                        <a:t>-2</a:t>
                      </a:r>
                      <a:r>
                        <a:rPr kumimoji="0" lang="en-US" altLang="it-IT" sz="24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 </a:t>
                      </a:r>
                      <a:r>
                        <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rPr>
                        <a:t>+5</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rPr>
                        <a:t>Labor</a:t>
                      </a:r>
                      <a:r>
                        <a:rPr kumimoji="0" lang="en-US" altLang="it-IT" sz="24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a:t>
                      </a:r>
                      <a:r>
                        <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rPr>
                        <a:t>Owner</a:t>
                      </a:r>
                    </a:p>
                  </a:txBody>
                  <a:tcPr marT="45711" marB="4571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773910">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rPr>
                        <a:t>Occupy</a:t>
                      </a:r>
                    </a:p>
                  </a:txBody>
                  <a:tcPr marT="45711" marB="4571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dirty="0">
                          <a:ln>
                            <a:noFill/>
                          </a:ln>
                          <a:solidFill>
                            <a:schemeClr val="hlink"/>
                          </a:solidFill>
                          <a:effectLst/>
                          <a:highlight>
                            <a:srgbClr val="FFFF00"/>
                          </a:highlight>
                          <a:latin typeface="Arial" panose="020B0604020202020204" pitchFamily="34" charset="0"/>
                          <a:cs typeface="Arial" panose="020B0604020202020204" pitchFamily="34" charset="0"/>
                        </a:rPr>
                        <a:t>+9</a:t>
                      </a:r>
                      <a:r>
                        <a:rPr kumimoji="0" lang="en-US" altLang="it-IT" sz="24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 </a:t>
                      </a:r>
                      <a:r>
                        <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rPr>
                        <a:t>-2</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dirty="0">
                          <a:ln>
                            <a:noFill/>
                          </a:ln>
                          <a:solidFill>
                            <a:schemeClr val="hlink"/>
                          </a:solidFill>
                          <a:effectLst/>
                          <a:highlight>
                            <a:srgbClr val="FFFF00"/>
                          </a:highlight>
                          <a:latin typeface="Arial" panose="020B0604020202020204" pitchFamily="34" charset="0"/>
                          <a:cs typeface="Arial" panose="020B0604020202020204" pitchFamily="34" charset="0"/>
                        </a:rPr>
                        <a:t>Owner</a:t>
                      </a:r>
                      <a:r>
                        <a:rPr kumimoji="0" lang="en-US" altLang="it-IT" sz="24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a:t>
                      </a:r>
                      <a:r>
                        <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rPr>
                        <a:t>Labor</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rPr>
                        <a:t>-10</a:t>
                      </a:r>
                      <a:r>
                        <a:rPr kumimoji="0" lang="en-US" altLang="it-IT" sz="24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 </a:t>
                      </a:r>
                      <a:r>
                        <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rPr>
                        <a:t>-10</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rPr>
                        <a:t>Poor</a:t>
                      </a:r>
                      <a:r>
                        <a:rPr kumimoji="0" lang="en-US" altLang="it-IT" sz="24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 </a:t>
                      </a:r>
                      <a:r>
                        <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rPr>
                        <a:t>Poor</a:t>
                      </a:r>
                    </a:p>
                  </a:txBody>
                  <a:tcPr marT="45711" marB="4571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109588" name="Text Box 39"/>
          <p:cNvSpPr txBox="1">
            <a:spLocks noChangeArrowheads="1"/>
          </p:cNvSpPr>
          <p:nvPr/>
        </p:nvSpPr>
        <p:spPr bwMode="auto">
          <a:xfrm>
            <a:off x="0" y="115888"/>
            <a:ext cx="9163050"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fontAlgn="auto" hangingPunct="1">
              <a:spcBef>
                <a:spcPct val="0"/>
              </a:spcBef>
              <a:spcAft>
                <a:spcPts val="0"/>
              </a:spcAft>
              <a:buFontTx/>
              <a:buNone/>
              <a:defRPr/>
            </a:pPr>
            <a:r>
              <a:rPr lang="en-US" altLang="it-IT" sz="4000" kern="0" dirty="0">
                <a:solidFill>
                  <a:srgbClr val="000000"/>
                </a:solidFill>
              </a:rPr>
              <a:t>Chi </a:t>
            </a:r>
            <a:r>
              <a:rPr lang="en-US" altLang="it-IT" sz="4000" kern="0" dirty="0" err="1">
                <a:solidFill>
                  <a:srgbClr val="000000"/>
                </a:solidFill>
              </a:rPr>
              <a:t>vince</a:t>
            </a:r>
            <a:r>
              <a:rPr lang="en-US" altLang="it-IT" sz="4000" kern="0" dirty="0">
                <a:solidFill>
                  <a:srgbClr val="000000"/>
                </a:solidFill>
              </a:rPr>
              <a:t> ha </a:t>
            </a:r>
            <a:r>
              <a:rPr lang="en-US" altLang="it-IT" sz="4000" kern="0" dirty="0" err="1">
                <a:solidFill>
                  <a:srgbClr val="000000"/>
                </a:solidFill>
              </a:rPr>
              <a:t>sempre</a:t>
            </a:r>
            <a:r>
              <a:rPr lang="en-US" altLang="it-IT" sz="4000" kern="0" dirty="0">
                <a:solidFill>
                  <a:srgbClr val="000000"/>
                </a:solidFill>
              </a:rPr>
              <a:t> </a:t>
            </a:r>
            <a:r>
              <a:rPr lang="en-US" altLang="it-IT" sz="4000" kern="0" dirty="0" err="1">
                <a:solidFill>
                  <a:srgbClr val="000000"/>
                </a:solidFill>
              </a:rPr>
              <a:t>ragione</a:t>
            </a:r>
            <a:r>
              <a:rPr lang="en-US" altLang="it-IT" sz="4000" kern="0" dirty="0">
                <a:solidFill>
                  <a:srgbClr val="000000"/>
                </a:solidFill>
              </a:rPr>
              <a:t>…</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olo 1"/>
          <p:cNvSpPr>
            <a:spLocks noGrp="1"/>
          </p:cNvSpPr>
          <p:nvPr>
            <p:ph type="title"/>
          </p:nvPr>
        </p:nvSpPr>
        <p:spPr>
          <a:xfrm>
            <a:off x="457200" y="88900"/>
            <a:ext cx="8229600" cy="1143000"/>
          </a:xfrm>
        </p:spPr>
        <p:txBody>
          <a:bodyPr/>
          <a:lstStyle/>
          <a:p>
            <a:r>
              <a:rPr lang="it-IT" altLang="it-IT"/>
              <a:t>Lo spreco di risorse</a:t>
            </a:r>
          </a:p>
        </p:txBody>
      </p:sp>
      <p:sp>
        <p:nvSpPr>
          <p:cNvPr id="44035" name="Segnaposto contenuto 2"/>
          <p:cNvSpPr>
            <a:spLocks noGrp="1"/>
          </p:cNvSpPr>
          <p:nvPr>
            <p:ph idx="1"/>
          </p:nvPr>
        </p:nvSpPr>
        <p:spPr>
          <a:xfrm>
            <a:off x="179388" y="981075"/>
            <a:ext cx="8785225" cy="5414963"/>
          </a:xfrm>
        </p:spPr>
        <p:txBody>
          <a:bodyPr/>
          <a:lstStyle/>
          <a:p>
            <a:r>
              <a:rPr lang="it-IT" altLang="it-IT" dirty="0"/>
              <a:t>Partecipare alla corsa però costa: si devono investire risorse per vincere (= «comprare il cavallo più veloce»).</a:t>
            </a:r>
          </a:p>
          <a:p>
            <a:r>
              <a:rPr lang="it-IT" altLang="it-IT" dirty="0"/>
              <a:t>Sia chi vince, sia chi perde dovrà spendere risorse. Per il vincitore sarà un investimento produttivo, per il perdente un mero spreco.</a:t>
            </a:r>
          </a:p>
          <a:p>
            <a:r>
              <a:rPr lang="it-IT" altLang="it-IT" dirty="0"/>
              <a:t>Quindi il beneficio netto sociale dell’assegnazione per occupazione è minore.</a:t>
            </a:r>
          </a:p>
          <a:p>
            <a:r>
              <a:rPr lang="it-IT" altLang="it-IT" dirty="0"/>
              <a:t>Siamo sicuri che «la corsa» sia il modo più efficiente di assegnare la risorsa?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403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403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86" name="Group 38"/>
          <p:cNvGraphicFramePr>
            <a:graphicFrameLocks noGrp="1"/>
          </p:cNvGraphicFramePr>
          <p:nvPr>
            <p:ph/>
          </p:nvPr>
        </p:nvGraphicFramePr>
        <p:xfrm>
          <a:off x="1476375" y="1052513"/>
          <a:ext cx="6202363" cy="5194303"/>
        </p:xfrm>
        <a:graphic>
          <a:graphicData uri="http://schemas.openxmlformats.org/drawingml/2006/table">
            <a:tbl>
              <a:tblPr/>
              <a:tblGrid>
                <a:gridCol w="2062163">
                  <a:extLst>
                    <a:ext uri="{9D8B030D-6E8A-4147-A177-3AD203B41FA5}">
                      <a16:colId xmlns:a16="http://schemas.microsoft.com/office/drawing/2014/main" val="20000"/>
                    </a:ext>
                  </a:extLst>
                </a:gridCol>
                <a:gridCol w="2070100">
                  <a:extLst>
                    <a:ext uri="{9D8B030D-6E8A-4147-A177-3AD203B41FA5}">
                      <a16:colId xmlns:a16="http://schemas.microsoft.com/office/drawing/2014/main" val="20001"/>
                    </a:ext>
                  </a:extLst>
                </a:gridCol>
                <a:gridCol w="2070100">
                  <a:extLst>
                    <a:ext uri="{9D8B030D-6E8A-4147-A177-3AD203B41FA5}">
                      <a16:colId xmlns:a16="http://schemas.microsoft.com/office/drawing/2014/main" val="20002"/>
                    </a:ext>
                  </a:extLst>
                </a:gridCol>
              </a:tblGrid>
              <a:tr h="1890338">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rPr>
                        <a:t>Player red </a:t>
                      </a:r>
                      <a:r>
                        <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sym typeface="Symbol" panose="05050102010706020507" pitchFamily="18" charset="2"/>
                        </a:rPr>
                        <a:t></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rPr>
                        <a:t>Player blue </a:t>
                      </a:r>
                      <a:r>
                        <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sym typeface="Symbol" panose="05050102010706020507" pitchFamily="18" charset="2"/>
                        </a:rPr>
                        <a:t></a:t>
                      </a:r>
                    </a:p>
                  </a:txBody>
                  <a:tcPr marT="45711" marB="4571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rPr>
                        <a:t>Don’t occupy</a:t>
                      </a: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rPr>
                        <a:t>Occupy</a:t>
                      </a:r>
                    </a:p>
                  </a:txBody>
                  <a:tcPr marT="45711" marB="4571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530047">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rPr>
                        <a:t>Don’t occupy</a:t>
                      </a:r>
                    </a:p>
                  </a:txBody>
                  <a:tcPr marT="45711" marB="4571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rPr>
                        <a:t>0 </a:t>
                      </a:r>
                      <a:r>
                        <a:rPr kumimoji="0" lang="en-US" altLang="it-IT" sz="24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a:t>
                      </a:r>
                      <a:r>
                        <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rPr>
                        <a:t> </a:t>
                      </a:r>
                      <a:r>
                        <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rPr>
                        <a:t>0</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rPr>
                        <a:t>Same</a:t>
                      </a:r>
                      <a:r>
                        <a:rPr kumimoji="0" lang="en-US" altLang="it-IT" sz="24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 </a:t>
                      </a:r>
                      <a:r>
                        <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rPr>
                        <a:t>Same</a:t>
                      </a: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rPr>
                        <a:t>-2</a:t>
                      </a:r>
                      <a:r>
                        <a:rPr kumimoji="0" lang="en-US" altLang="it-IT" sz="24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 </a:t>
                      </a:r>
                      <a:r>
                        <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rPr>
                        <a:t>+9</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rPr>
                        <a:t>Labor</a:t>
                      </a:r>
                      <a:r>
                        <a:rPr kumimoji="0" lang="en-US" altLang="it-IT" sz="24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a:t>
                      </a:r>
                      <a:r>
                        <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rPr>
                        <a:t>Owner</a:t>
                      </a:r>
                    </a:p>
                  </a:txBody>
                  <a:tcPr marT="45711" marB="4571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773915">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rPr>
                        <a:t>Occupy</a:t>
                      </a:r>
                    </a:p>
                  </a:txBody>
                  <a:tcPr marT="45711" marB="4571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rPr>
                        <a:t>+5</a:t>
                      </a:r>
                      <a:r>
                        <a:rPr kumimoji="0" lang="en-US" altLang="it-IT" sz="24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 </a:t>
                      </a:r>
                      <a:r>
                        <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rPr>
                        <a:t>-2</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rPr>
                        <a:t>Owner</a:t>
                      </a:r>
                      <a:r>
                        <a:rPr kumimoji="0" lang="en-US" altLang="it-IT" sz="24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a:t>
                      </a:r>
                      <a:r>
                        <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rPr>
                        <a:t>Labor</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rPr>
                        <a:t>-10</a:t>
                      </a:r>
                      <a:r>
                        <a:rPr kumimoji="0" lang="en-US" altLang="it-IT" sz="24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 </a:t>
                      </a:r>
                      <a:r>
                        <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rPr>
                        <a:t>-10</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rPr>
                        <a:t>Poor</a:t>
                      </a:r>
                      <a:r>
                        <a:rPr kumimoji="0" lang="en-US" altLang="it-IT" sz="24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 </a:t>
                      </a:r>
                      <a:r>
                        <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rPr>
                        <a:t>Poor</a:t>
                      </a:r>
                    </a:p>
                  </a:txBody>
                  <a:tcPr marT="45711" marB="4571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109588" name="Text Box 39"/>
          <p:cNvSpPr txBox="1">
            <a:spLocks noChangeArrowheads="1"/>
          </p:cNvSpPr>
          <p:nvPr/>
        </p:nvSpPr>
        <p:spPr bwMode="auto">
          <a:xfrm>
            <a:off x="0" y="115888"/>
            <a:ext cx="9163050"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fontAlgn="auto" hangingPunct="1">
              <a:spcBef>
                <a:spcPct val="0"/>
              </a:spcBef>
              <a:spcAft>
                <a:spcPts val="0"/>
              </a:spcAft>
              <a:buFontTx/>
              <a:buNone/>
              <a:defRPr/>
            </a:pPr>
            <a:r>
              <a:rPr lang="en-US" altLang="it-IT" sz="4000" kern="0" dirty="0" err="1">
                <a:solidFill>
                  <a:srgbClr val="000000"/>
                </a:solidFill>
              </a:rPr>
              <a:t>Correre</a:t>
            </a:r>
            <a:r>
              <a:rPr lang="en-US" altLang="it-IT" sz="4000" kern="0" dirty="0">
                <a:solidFill>
                  <a:srgbClr val="000000"/>
                </a:solidFill>
              </a:rPr>
              <a:t> costa…</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86" name="Group 38"/>
          <p:cNvGraphicFramePr>
            <a:graphicFrameLocks noGrp="1"/>
          </p:cNvGraphicFramePr>
          <p:nvPr>
            <p:ph/>
            <p:extLst>
              <p:ext uri="{D42A27DB-BD31-4B8C-83A1-F6EECF244321}">
                <p14:modId xmlns:p14="http://schemas.microsoft.com/office/powerpoint/2010/main" val="2320618994"/>
              </p:ext>
            </p:extLst>
          </p:nvPr>
        </p:nvGraphicFramePr>
        <p:xfrm>
          <a:off x="1476375" y="1052513"/>
          <a:ext cx="6202363" cy="5194308"/>
        </p:xfrm>
        <a:graphic>
          <a:graphicData uri="http://schemas.openxmlformats.org/drawingml/2006/table">
            <a:tbl>
              <a:tblPr/>
              <a:tblGrid>
                <a:gridCol w="2062163">
                  <a:extLst>
                    <a:ext uri="{9D8B030D-6E8A-4147-A177-3AD203B41FA5}">
                      <a16:colId xmlns:a16="http://schemas.microsoft.com/office/drawing/2014/main" val="20000"/>
                    </a:ext>
                  </a:extLst>
                </a:gridCol>
                <a:gridCol w="2070100">
                  <a:extLst>
                    <a:ext uri="{9D8B030D-6E8A-4147-A177-3AD203B41FA5}">
                      <a16:colId xmlns:a16="http://schemas.microsoft.com/office/drawing/2014/main" val="20001"/>
                    </a:ext>
                  </a:extLst>
                </a:gridCol>
                <a:gridCol w="2070100">
                  <a:extLst>
                    <a:ext uri="{9D8B030D-6E8A-4147-A177-3AD203B41FA5}">
                      <a16:colId xmlns:a16="http://schemas.microsoft.com/office/drawing/2014/main" val="20002"/>
                    </a:ext>
                  </a:extLst>
                </a:gridCol>
              </a:tblGrid>
              <a:tr h="1890341">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rPr>
                        <a:t>Player red </a:t>
                      </a:r>
                      <a:r>
                        <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sym typeface="Symbol" panose="05050102010706020507" pitchFamily="18" charset="2"/>
                        </a:rPr>
                        <a:t></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rPr>
                        <a:t>Player blue </a:t>
                      </a:r>
                      <a:r>
                        <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sym typeface="Symbol" panose="05050102010706020507" pitchFamily="18" charset="2"/>
                        </a:rPr>
                        <a:t></a:t>
                      </a:r>
                    </a:p>
                  </a:txBody>
                  <a:tcPr marT="45711" marB="4571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rPr>
                        <a:t>Don’t occupy</a:t>
                      </a: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rPr>
                        <a:t>Occupy</a:t>
                      </a:r>
                    </a:p>
                  </a:txBody>
                  <a:tcPr marT="45711" marB="4571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530049">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rPr>
                        <a:t>Don’t occupy</a:t>
                      </a:r>
                    </a:p>
                  </a:txBody>
                  <a:tcPr marT="45711" marB="4571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rPr>
                        <a:t>0 </a:t>
                      </a:r>
                      <a:r>
                        <a:rPr kumimoji="0" lang="en-US" altLang="it-IT" sz="24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a:t>
                      </a:r>
                      <a:r>
                        <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rPr>
                        <a:t> </a:t>
                      </a:r>
                      <a:r>
                        <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rPr>
                        <a:t>0</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rPr>
                        <a:t>Same</a:t>
                      </a:r>
                      <a:r>
                        <a:rPr kumimoji="0" lang="en-US" altLang="it-IT" sz="24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 </a:t>
                      </a:r>
                      <a:r>
                        <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rPr>
                        <a:t>Same</a:t>
                      </a: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1" i="0" u="none" strike="noStrike" cap="none" normalizeH="0" baseline="0" dirty="0">
                          <a:ln>
                            <a:noFill/>
                          </a:ln>
                          <a:solidFill>
                            <a:schemeClr val="hlink"/>
                          </a:solidFill>
                          <a:effectLst/>
                          <a:highlight>
                            <a:srgbClr val="FFFFCC"/>
                          </a:highlight>
                          <a:latin typeface="Arial" panose="020B0604020202020204" pitchFamily="34" charset="0"/>
                          <a:cs typeface="Arial" panose="020B0604020202020204" pitchFamily="34" charset="0"/>
                        </a:rPr>
                        <a:t>-3</a:t>
                      </a:r>
                      <a:r>
                        <a:rPr kumimoji="0" lang="en-US" altLang="it-IT" sz="2400" b="0" i="0" u="none" strike="noStrike" cap="none" normalizeH="0" baseline="0" dirty="0">
                          <a:ln>
                            <a:noFill/>
                          </a:ln>
                          <a:solidFill>
                            <a:schemeClr val="tx1"/>
                          </a:solidFill>
                          <a:effectLst/>
                          <a:highlight>
                            <a:srgbClr val="FFFFCC"/>
                          </a:highlight>
                          <a:latin typeface="Arial" panose="020B0604020202020204" pitchFamily="34" charset="0"/>
                          <a:cs typeface="Arial" panose="020B0604020202020204" pitchFamily="34" charset="0"/>
                        </a:rPr>
                        <a:t> ; </a:t>
                      </a:r>
                      <a:r>
                        <a:rPr kumimoji="0" lang="en-US" altLang="it-IT" sz="2400" b="1" i="0" u="none" strike="noStrike" cap="none" normalizeH="0" baseline="0" dirty="0">
                          <a:ln>
                            <a:noFill/>
                          </a:ln>
                          <a:solidFill>
                            <a:srgbClr val="FF0066"/>
                          </a:solidFill>
                          <a:effectLst/>
                          <a:highlight>
                            <a:srgbClr val="FFFFCC"/>
                          </a:highlight>
                          <a:latin typeface="Arial" panose="020B0604020202020204" pitchFamily="34" charset="0"/>
                          <a:cs typeface="Arial" panose="020B0604020202020204" pitchFamily="34" charset="0"/>
                        </a:rPr>
                        <a:t>+8</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rPr>
                        <a:t>Labor</a:t>
                      </a:r>
                      <a:r>
                        <a:rPr kumimoji="0" lang="en-US" altLang="it-IT" sz="24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a:t>
                      </a:r>
                      <a:r>
                        <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rPr>
                        <a:t>Owner</a:t>
                      </a:r>
                    </a:p>
                  </a:txBody>
                  <a:tcPr marT="45711" marB="4571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773910">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rPr>
                        <a:t>Occupy</a:t>
                      </a:r>
                    </a:p>
                  </a:txBody>
                  <a:tcPr marT="45711" marB="4571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1" i="0" u="none" strike="noStrike" cap="none" normalizeH="0" baseline="0" dirty="0">
                          <a:ln>
                            <a:noFill/>
                          </a:ln>
                          <a:solidFill>
                            <a:schemeClr val="hlink"/>
                          </a:solidFill>
                          <a:effectLst/>
                          <a:highlight>
                            <a:srgbClr val="FFFFCC"/>
                          </a:highlight>
                          <a:latin typeface="Arial" panose="020B0604020202020204" pitchFamily="34" charset="0"/>
                          <a:cs typeface="Arial" panose="020B0604020202020204" pitchFamily="34" charset="0"/>
                        </a:rPr>
                        <a:t>+4</a:t>
                      </a:r>
                      <a:r>
                        <a:rPr kumimoji="0" lang="en-US" altLang="it-IT" sz="2400" b="0" i="0" u="none" strike="noStrike" cap="none" normalizeH="0" baseline="0" dirty="0">
                          <a:ln>
                            <a:noFill/>
                          </a:ln>
                          <a:solidFill>
                            <a:schemeClr val="tx1"/>
                          </a:solidFill>
                          <a:effectLst/>
                          <a:highlight>
                            <a:srgbClr val="FFFFCC"/>
                          </a:highlight>
                          <a:latin typeface="Arial" panose="020B0604020202020204" pitchFamily="34" charset="0"/>
                          <a:cs typeface="Arial" panose="020B0604020202020204" pitchFamily="34" charset="0"/>
                        </a:rPr>
                        <a:t> ; </a:t>
                      </a:r>
                      <a:r>
                        <a:rPr kumimoji="0" lang="en-US" altLang="it-IT" sz="2400" b="1" i="0" u="none" strike="noStrike" cap="none" normalizeH="0" baseline="0" dirty="0">
                          <a:ln>
                            <a:noFill/>
                          </a:ln>
                          <a:solidFill>
                            <a:srgbClr val="FF0066"/>
                          </a:solidFill>
                          <a:effectLst/>
                          <a:highlight>
                            <a:srgbClr val="FFFFCC"/>
                          </a:highlight>
                          <a:latin typeface="Arial" panose="020B0604020202020204" pitchFamily="34" charset="0"/>
                          <a:cs typeface="Arial" panose="020B0604020202020204" pitchFamily="34" charset="0"/>
                        </a:rPr>
                        <a:t>-3</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rPr>
                        <a:t>Owner</a:t>
                      </a:r>
                      <a:r>
                        <a:rPr kumimoji="0" lang="en-US" altLang="it-IT" sz="24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a:t>
                      </a:r>
                      <a:r>
                        <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rPr>
                        <a:t>Labor</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rPr>
                        <a:t>-10</a:t>
                      </a:r>
                      <a:r>
                        <a:rPr kumimoji="0" lang="en-US" altLang="it-IT" sz="24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 </a:t>
                      </a:r>
                      <a:r>
                        <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rPr>
                        <a:t>-10</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rPr>
                        <a:t>Poor</a:t>
                      </a:r>
                      <a:r>
                        <a:rPr kumimoji="0" lang="en-US" altLang="it-IT" sz="24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 </a:t>
                      </a:r>
                      <a:r>
                        <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rPr>
                        <a:t>Poor</a:t>
                      </a:r>
                    </a:p>
                  </a:txBody>
                  <a:tcPr marT="45711" marB="4571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109588" name="Text Box 39"/>
          <p:cNvSpPr txBox="1">
            <a:spLocks noChangeArrowheads="1"/>
          </p:cNvSpPr>
          <p:nvPr/>
        </p:nvSpPr>
        <p:spPr bwMode="auto">
          <a:xfrm>
            <a:off x="0" y="115888"/>
            <a:ext cx="9163050"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fontAlgn="auto" hangingPunct="1">
              <a:spcBef>
                <a:spcPct val="0"/>
              </a:spcBef>
              <a:spcAft>
                <a:spcPts val="0"/>
              </a:spcAft>
              <a:buFontTx/>
              <a:buNone/>
              <a:defRPr/>
            </a:pPr>
            <a:r>
              <a:rPr lang="en-US" altLang="it-IT" sz="4000" kern="0" dirty="0" err="1">
                <a:solidFill>
                  <a:srgbClr val="000000"/>
                </a:solidFill>
              </a:rPr>
              <a:t>Correre</a:t>
            </a:r>
            <a:r>
              <a:rPr lang="en-US" altLang="it-IT" sz="4000" kern="0" dirty="0">
                <a:solidFill>
                  <a:srgbClr val="000000"/>
                </a:solidFill>
              </a:rPr>
              <a:t> costa…</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olo 1"/>
          <p:cNvSpPr>
            <a:spLocks noGrp="1"/>
          </p:cNvSpPr>
          <p:nvPr>
            <p:ph type="title"/>
          </p:nvPr>
        </p:nvSpPr>
        <p:spPr>
          <a:xfrm>
            <a:off x="457200" y="274638"/>
            <a:ext cx="8229600" cy="850900"/>
          </a:xfrm>
        </p:spPr>
        <p:txBody>
          <a:bodyPr/>
          <a:lstStyle/>
          <a:p>
            <a:r>
              <a:rPr lang="it-IT" altLang="it-IT"/>
              <a:t>Assegnazione diretta</a:t>
            </a:r>
          </a:p>
        </p:txBody>
      </p:sp>
      <p:sp>
        <p:nvSpPr>
          <p:cNvPr id="49155" name="Segnaposto contenuto 2"/>
          <p:cNvSpPr>
            <a:spLocks noGrp="1"/>
          </p:cNvSpPr>
          <p:nvPr>
            <p:ph idx="1"/>
          </p:nvPr>
        </p:nvSpPr>
        <p:spPr>
          <a:xfrm>
            <a:off x="250825" y="1125538"/>
            <a:ext cx="8642350" cy="5140325"/>
          </a:xfrm>
        </p:spPr>
        <p:txBody>
          <a:bodyPr/>
          <a:lstStyle/>
          <a:p>
            <a:r>
              <a:rPr lang="it-IT" altLang="it-IT" dirty="0"/>
              <a:t>Lo Stato potrebbe evitare lo spreco di risorse legato alla corsa ed assegnare la risorsa direttamente ad uno dei due.</a:t>
            </a:r>
          </a:p>
          <a:p>
            <a:r>
              <a:rPr lang="it-IT" altLang="it-IT" dirty="0"/>
              <a:t>Ovviamente dovrebbe assegnarla a chi la valuta di più, ma come fa lo Stato a sapere chi dei due ha la valutazione più alta?</a:t>
            </a:r>
          </a:p>
          <a:p>
            <a:pPr lvl="1"/>
            <a:r>
              <a:rPr lang="it-IT" altLang="it-IT" dirty="0"/>
              <a:t>Problema di Hayek &amp; </a:t>
            </a:r>
            <a:r>
              <a:rPr lang="it-IT" altLang="it-IT" dirty="0" err="1"/>
              <a:t>Mises</a:t>
            </a:r>
            <a:r>
              <a:rPr lang="it-IT" altLang="it-IT" dirty="0"/>
              <a:t>.</a:t>
            </a:r>
          </a:p>
          <a:p>
            <a:r>
              <a:rPr lang="it-IT" altLang="it-IT" dirty="0"/>
              <a:t>La corsa serviva proprio a scoprire questo! La legge interveniva solo </a:t>
            </a:r>
            <a:r>
              <a:rPr lang="it-IT" altLang="it-IT" i="1" dirty="0"/>
              <a:t>dopo</a:t>
            </a:r>
            <a:r>
              <a:rPr lang="it-IT" altLang="it-IT" dirty="0"/>
              <a:t> la corsa, per validarne e tutelarne l’esito.</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9155">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9155">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915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olo 1"/>
          <p:cNvSpPr>
            <a:spLocks noGrp="1"/>
          </p:cNvSpPr>
          <p:nvPr>
            <p:ph type="title"/>
          </p:nvPr>
        </p:nvSpPr>
        <p:spPr>
          <a:xfrm>
            <a:off x="107950" y="0"/>
            <a:ext cx="8856663" cy="1143000"/>
          </a:xfrm>
        </p:spPr>
        <p:txBody>
          <a:bodyPr/>
          <a:lstStyle/>
          <a:p>
            <a:r>
              <a:rPr lang="it-IT" altLang="it-IT" dirty="0"/>
              <a:t>Assegnazione casuale e scambio</a:t>
            </a:r>
          </a:p>
        </p:txBody>
      </p:sp>
      <p:sp>
        <p:nvSpPr>
          <p:cNvPr id="50179" name="Segnaposto contenuto 2"/>
          <p:cNvSpPr>
            <a:spLocks noGrp="1"/>
          </p:cNvSpPr>
          <p:nvPr>
            <p:ph idx="1"/>
          </p:nvPr>
        </p:nvSpPr>
        <p:spPr>
          <a:xfrm>
            <a:off x="107950" y="980728"/>
            <a:ext cx="8856663" cy="5548585"/>
          </a:xfrm>
        </p:spPr>
        <p:txBody>
          <a:bodyPr/>
          <a:lstStyle/>
          <a:p>
            <a:r>
              <a:rPr lang="it-IT" altLang="it-IT" sz="2400" dirty="0"/>
              <a:t>Lo Stato potrebbe assegnare la risorsa a caso («lotteria»).</a:t>
            </a:r>
          </a:p>
          <a:p>
            <a:r>
              <a:rPr lang="it-IT" altLang="it-IT" sz="2400" dirty="0"/>
              <a:t>Questo metodo NON garantisce che la risorsa vada a chi la valuta di più. Però garantisce comunque la creazione di un diritto di proprietà sulla risorsa.</a:t>
            </a:r>
          </a:p>
          <a:p>
            <a:r>
              <a:rPr lang="it-IT" altLang="it-IT" sz="2400" i="1" dirty="0"/>
              <a:t>Se questo diritto sarà trasferibile</a:t>
            </a:r>
            <a:r>
              <a:rPr lang="it-IT" altLang="it-IT" sz="2400" dirty="0"/>
              <a:t>, saranno gli agenti a riallocare la risorsa usando il mercato: se chi valuta di più la risorsa non ha vinto la lotteria, sarà comunque disposto a comprarla da chi la valuta di meno.</a:t>
            </a:r>
          </a:p>
          <a:p>
            <a:pPr lvl="1"/>
            <a:r>
              <a:rPr lang="it-IT" altLang="it-IT" sz="2400" dirty="0"/>
              <a:t>P.e. Red potrebbe offrire 7 a Blue per comprare la risorsa. Red diventa proprietario, con un beneficio di 2; Blue diventa lavoratore con beneficio 5. </a:t>
            </a:r>
          </a:p>
          <a:p>
            <a:pPr lvl="1"/>
            <a:r>
              <a:rPr lang="it-IT" altLang="it-IT" sz="2400" dirty="0"/>
              <a:t>Con questa soluzione si raggiunge comunque il massimo benessere sociale. Nel nostro esempio +7 (mentre se la risorsa rimane a Blue il benessere sociale è +3).</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0179">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0179">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017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86" name="Group 38"/>
          <p:cNvGraphicFramePr>
            <a:graphicFrameLocks noGrp="1"/>
          </p:cNvGraphicFramePr>
          <p:nvPr>
            <p:ph/>
          </p:nvPr>
        </p:nvGraphicFramePr>
        <p:xfrm>
          <a:off x="1476375" y="1052513"/>
          <a:ext cx="6202363" cy="5194308"/>
        </p:xfrm>
        <a:graphic>
          <a:graphicData uri="http://schemas.openxmlformats.org/drawingml/2006/table">
            <a:tbl>
              <a:tblPr/>
              <a:tblGrid>
                <a:gridCol w="2062163">
                  <a:extLst>
                    <a:ext uri="{9D8B030D-6E8A-4147-A177-3AD203B41FA5}">
                      <a16:colId xmlns:a16="http://schemas.microsoft.com/office/drawing/2014/main" val="20000"/>
                    </a:ext>
                  </a:extLst>
                </a:gridCol>
                <a:gridCol w="2070100">
                  <a:extLst>
                    <a:ext uri="{9D8B030D-6E8A-4147-A177-3AD203B41FA5}">
                      <a16:colId xmlns:a16="http://schemas.microsoft.com/office/drawing/2014/main" val="20001"/>
                    </a:ext>
                  </a:extLst>
                </a:gridCol>
                <a:gridCol w="2070100">
                  <a:extLst>
                    <a:ext uri="{9D8B030D-6E8A-4147-A177-3AD203B41FA5}">
                      <a16:colId xmlns:a16="http://schemas.microsoft.com/office/drawing/2014/main" val="20002"/>
                    </a:ext>
                  </a:extLst>
                </a:gridCol>
              </a:tblGrid>
              <a:tr h="1890341">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rPr>
                        <a:t>Player red </a:t>
                      </a:r>
                      <a:r>
                        <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sym typeface="Symbol" panose="05050102010706020507" pitchFamily="18" charset="2"/>
                        </a:rPr>
                        <a:t></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rPr>
                        <a:t>Player green </a:t>
                      </a:r>
                      <a:r>
                        <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sym typeface="Symbol" panose="05050102010706020507" pitchFamily="18" charset="2"/>
                        </a:rPr>
                        <a:t></a:t>
                      </a:r>
                    </a:p>
                  </a:txBody>
                  <a:tcPr marT="45711" marB="4571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rPr>
                        <a:t>Don’t occupy</a:t>
                      </a: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rPr>
                        <a:t>Occupy</a:t>
                      </a:r>
                    </a:p>
                  </a:txBody>
                  <a:tcPr marT="45711" marB="4571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530049">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rPr>
                        <a:t>Don’t occupy</a:t>
                      </a:r>
                    </a:p>
                  </a:txBody>
                  <a:tcPr marT="45711" marB="4571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rPr>
                        <a:t>0 </a:t>
                      </a:r>
                      <a:r>
                        <a:rPr kumimoji="0" lang="en-US" altLang="it-IT" sz="24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a:t>
                      </a:r>
                      <a:r>
                        <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rPr>
                        <a:t> </a:t>
                      </a:r>
                      <a:r>
                        <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rPr>
                        <a:t>0</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rPr>
                        <a:t>Same</a:t>
                      </a:r>
                      <a:r>
                        <a:rPr kumimoji="0" lang="en-US" altLang="it-IT" sz="24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 </a:t>
                      </a:r>
                      <a:r>
                        <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rPr>
                        <a:t>Same</a:t>
                      </a: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rPr>
                        <a:t>-2</a:t>
                      </a:r>
                      <a:r>
                        <a:rPr kumimoji="0" lang="en-US" altLang="it-IT" sz="24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 </a:t>
                      </a:r>
                      <a:r>
                        <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rPr>
                        <a:t>+9</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rPr>
                        <a:t>Labor</a:t>
                      </a:r>
                      <a:r>
                        <a:rPr kumimoji="0" lang="en-US" altLang="it-IT" sz="24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a:t>
                      </a:r>
                      <a:r>
                        <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rPr>
                        <a:t>Owner</a:t>
                      </a:r>
                    </a:p>
                  </a:txBody>
                  <a:tcPr marT="45711" marB="4571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773910">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rPr>
                        <a:t>Occupy</a:t>
                      </a:r>
                    </a:p>
                  </a:txBody>
                  <a:tcPr marT="45711" marB="4571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dirty="0">
                          <a:ln>
                            <a:noFill/>
                          </a:ln>
                          <a:solidFill>
                            <a:schemeClr val="hlink"/>
                          </a:solidFill>
                          <a:effectLst/>
                          <a:highlight>
                            <a:srgbClr val="FFFF00"/>
                          </a:highlight>
                          <a:latin typeface="Arial" panose="020B0604020202020204" pitchFamily="34" charset="0"/>
                          <a:cs typeface="Arial" panose="020B0604020202020204" pitchFamily="34" charset="0"/>
                        </a:rPr>
                        <a:t>+5</a:t>
                      </a:r>
                      <a:r>
                        <a:rPr kumimoji="0" lang="en-US" altLang="it-IT" sz="2400" b="0" i="0" u="none" strike="noStrike" cap="none" normalizeH="0" baseline="0" dirty="0">
                          <a:ln>
                            <a:noFill/>
                          </a:ln>
                          <a:solidFill>
                            <a:schemeClr val="tx1"/>
                          </a:solidFill>
                          <a:effectLst/>
                          <a:highlight>
                            <a:srgbClr val="FFFF00"/>
                          </a:highlight>
                          <a:latin typeface="Arial" panose="020B0604020202020204" pitchFamily="34" charset="0"/>
                          <a:cs typeface="Arial" panose="020B0604020202020204" pitchFamily="34" charset="0"/>
                        </a:rPr>
                        <a:t> </a:t>
                      </a:r>
                      <a:r>
                        <a:rPr kumimoji="0" lang="en-US" altLang="it-IT" sz="24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a:t>
                      </a:r>
                      <a:r>
                        <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rPr>
                        <a:t>-2</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dirty="0">
                          <a:ln>
                            <a:noFill/>
                          </a:ln>
                          <a:solidFill>
                            <a:schemeClr val="hlink"/>
                          </a:solidFill>
                          <a:effectLst/>
                          <a:highlight>
                            <a:srgbClr val="FFFF00"/>
                          </a:highlight>
                          <a:latin typeface="Arial" panose="020B0604020202020204" pitchFamily="34" charset="0"/>
                          <a:cs typeface="Arial" panose="020B0604020202020204" pitchFamily="34" charset="0"/>
                        </a:rPr>
                        <a:t>Owner</a:t>
                      </a:r>
                      <a:r>
                        <a:rPr kumimoji="0" lang="en-US" altLang="it-IT" sz="24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a:t>
                      </a:r>
                      <a:r>
                        <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rPr>
                        <a:t>Labor</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rPr>
                        <a:t>-10</a:t>
                      </a:r>
                      <a:r>
                        <a:rPr kumimoji="0" lang="en-US" altLang="it-IT" sz="24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 </a:t>
                      </a:r>
                      <a:r>
                        <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rPr>
                        <a:t>-10</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rPr>
                        <a:t>Poor</a:t>
                      </a:r>
                      <a:r>
                        <a:rPr kumimoji="0" lang="en-US" altLang="it-IT" sz="24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 </a:t>
                      </a:r>
                      <a:r>
                        <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rPr>
                        <a:t>Poor</a:t>
                      </a:r>
                    </a:p>
                  </a:txBody>
                  <a:tcPr marT="45711" marB="4571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109588" name="Text Box 39"/>
          <p:cNvSpPr txBox="1">
            <a:spLocks noChangeArrowheads="1"/>
          </p:cNvSpPr>
          <p:nvPr/>
        </p:nvSpPr>
        <p:spPr bwMode="auto">
          <a:xfrm>
            <a:off x="0" y="115888"/>
            <a:ext cx="9163050"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fontAlgn="auto" hangingPunct="1">
              <a:spcBef>
                <a:spcPct val="0"/>
              </a:spcBef>
              <a:spcAft>
                <a:spcPts val="0"/>
              </a:spcAft>
              <a:buFontTx/>
              <a:buNone/>
              <a:defRPr/>
            </a:pPr>
            <a:r>
              <a:rPr lang="en-US" altLang="it-IT" sz="4000" kern="0" dirty="0" err="1">
                <a:solidFill>
                  <a:srgbClr val="000000"/>
                </a:solidFill>
              </a:rPr>
              <a:t>Assegnazione</a:t>
            </a:r>
            <a:r>
              <a:rPr lang="en-US" altLang="it-IT" sz="4000" kern="0" dirty="0">
                <a:solidFill>
                  <a:srgbClr val="000000"/>
                </a:solidFill>
              </a:rPr>
              <a:t> a </a:t>
            </a:r>
            <a:r>
              <a:rPr lang="en-US" altLang="it-IT" sz="4000" kern="0" dirty="0" err="1">
                <a:solidFill>
                  <a:srgbClr val="000000"/>
                </a:solidFill>
              </a:rPr>
              <a:t>caso</a:t>
            </a:r>
            <a:r>
              <a:rPr lang="en-US" altLang="it-IT" sz="4000" kern="0" dirty="0">
                <a:solidFill>
                  <a:srgbClr val="000000"/>
                </a:solidFill>
              </a:rPr>
              <a:t> e…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86" name="Group 38"/>
          <p:cNvGraphicFramePr>
            <a:graphicFrameLocks noGrp="1"/>
          </p:cNvGraphicFramePr>
          <p:nvPr>
            <p:ph/>
            <p:extLst>
              <p:ext uri="{D42A27DB-BD31-4B8C-83A1-F6EECF244321}">
                <p14:modId xmlns:p14="http://schemas.microsoft.com/office/powerpoint/2010/main" val="673135715"/>
              </p:ext>
            </p:extLst>
          </p:nvPr>
        </p:nvGraphicFramePr>
        <p:xfrm>
          <a:off x="1476375" y="1052513"/>
          <a:ext cx="6202363" cy="5194308"/>
        </p:xfrm>
        <a:graphic>
          <a:graphicData uri="http://schemas.openxmlformats.org/drawingml/2006/table">
            <a:tbl>
              <a:tblPr/>
              <a:tblGrid>
                <a:gridCol w="2062163">
                  <a:extLst>
                    <a:ext uri="{9D8B030D-6E8A-4147-A177-3AD203B41FA5}">
                      <a16:colId xmlns:a16="http://schemas.microsoft.com/office/drawing/2014/main" val="20000"/>
                    </a:ext>
                  </a:extLst>
                </a:gridCol>
                <a:gridCol w="2070100">
                  <a:extLst>
                    <a:ext uri="{9D8B030D-6E8A-4147-A177-3AD203B41FA5}">
                      <a16:colId xmlns:a16="http://schemas.microsoft.com/office/drawing/2014/main" val="20001"/>
                    </a:ext>
                  </a:extLst>
                </a:gridCol>
                <a:gridCol w="2070100">
                  <a:extLst>
                    <a:ext uri="{9D8B030D-6E8A-4147-A177-3AD203B41FA5}">
                      <a16:colId xmlns:a16="http://schemas.microsoft.com/office/drawing/2014/main" val="20002"/>
                    </a:ext>
                  </a:extLst>
                </a:gridCol>
              </a:tblGrid>
              <a:tr h="1890341">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rPr>
                        <a:t>Player red </a:t>
                      </a:r>
                      <a:r>
                        <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sym typeface="Symbol" panose="05050102010706020507" pitchFamily="18" charset="2"/>
                        </a:rPr>
                        <a:t></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rPr>
                        <a:t>Player green </a:t>
                      </a:r>
                      <a:r>
                        <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sym typeface="Symbol" panose="05050102010706020507" pitchFamily="18" charset="2"/>
                        </a:rPr>
                        <a:t></a:t>
                      </a:r>
                    </a:p>
                  </a:txBody>
                  <a:tcPr marT="45711" marB="4571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rPr>
                        <a:t>Don’t occupy</a:t>
                      </a: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rPr>
                        <a:t>Occupy</a:t>
                      </a:r>
                    </a:p>
                  </a:txBody>
                  <a:tcPr marT="45711" marB="4571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530049">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rPr>
                        <a:t>Don’t occupy</a:t>
                      </a:r>
                    </a:p>
                  </a:txBody>
                  <a:tcPr marT="45711" marB="4571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rPr>
                        <a:t>0 </a:t>
                      </a:r>
                      <a:r>
                        <a:rPr kumimoji="0" lang="en-US" altLang="it-IT" sz="24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a:t>
                      </a:r>
                      <a:r>
                        <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rPr>
                        <a:t> </a:t>
                      </a:r>
                      <a:r>
                        <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rPr>
                        <a:t>0</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rPr>
                        <a:t>Same</a:t>
                      </a:r>
                      <a:r>
                        <a:rPr kumimoji="0" lang="en-US" altLang="it-IT" sz="24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 </a:t>
                      </a:r>
                      <a:r>
                        <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rPr>
                        <a:t>Same</a:t>
                      </a: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1" i="0" u="none" strike="noStrike" cap="none" normalizeH="0" baseline="0" dirty="0">
                          <a:ln>
                            <a:noFill/>
                          </a:ln>
                          <a:solidFill>
                            <a:schemeClr val="hlink"/>
                          </a:solidFill>
                          <a:effectLst/>
                          <a:highlight>
                            <a:srgbClr val="FFFF00"/>
                          </a:highlight>
                          <a:latin typeface="Arial" panose="020B0604020202020204" pitchFamily="34" charset="0"/>
                          <a:cs typeface="Arial" panose="020B0604020202020204" pitchFamily="34" charset="0"/>
                        </a:rPr>
                        <a:t>+5</a:t>
                      </a:r>
                      <a:r>
                        <a:rPr kumimoji="0" lang="en-US" altLang="it-IT" sz="2400" b="1" i="0" u="none" strike="noStrike" cap="none" normalizeH="0" baseline="0" dirty="0">
                          <a:ln>
                            <a:noFill/>
                          </a:ln>
                          <a:solidFill>
                            <a:schemeClr val="tx1"/>
                          </a:solidFill>
                          <a:effectLst/>
                          <a:highlight>
                            <a:srgbClr val="FFFF00"/>
                          </a:highlight>
                          <a:latin typeface="Arial" panose="020B0604020202020204" pitchFamily="34" charset="0"/>
                          <a:cs typeface="Arial" panose="020B0604020202020204" pitchFamily="34" charset="0"/>
                        </a:rPr>
                        <a:t> ; </a:t>
                      </a:r>
                      <a:r>
                        <a:rPr kumimoji="0" lang="en-US" altLang="it-IT" sz="2400" b="1" i="0" u="none" strike="noStrike" cap="none" normalizeH="0" baseline="0" dirty="0">
                          <a:ln>
                            <a:noFill/>
                          </a:ln>
                          <a:solidFill>
                            <a:srgbClr val="FF0066"/>
                          </a:solidFill>
                          <a:effectLst/>
                          <a:highlight>
                            <a:srgbClr val="FFFF00"/>
                          </a:highlight>
                          <a:latin typeface="Arial" panose="020B0604020202020204" pitchFamily="34" charset="0"/>
                          <a:cs typeface="Arial" panose="020B0604020202020204" pitchFamily="34" charset="0"/>
                        </a:rPr>
                        <a:t>+2</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dirty="0">
                          <a:ln>
                            <a:noFill/>
                          </a:ln>
                          <a:solidFill>
                            <a:schemeClr val="hlink"/>
                          </a:solidFill>
                          <a:effectLst/>
                          <a:highlight>
                            <a:srgbClr val="FFFF00"/>
                          </a:highlight>
                          <a:latin typeface="Arial" panose="020B0604020202020204" pitchFamily="34" charset="0"/>
                          <a:cs typeface="Arial" panose="020B0604020202020204" pitchFamily="34" charset="0"/>
                        </a:rPr>
                        <a:t>Labor</a:t>
                      </a:r>
                      <a:r>
                        <a:rPr kumimoji="0" lang="en-US" altLang="it-IT" sz="2400" b="0" i="0" u="none" strike="noStrike" cap="none" normalizeH="0" baseline="0" dirty="0">
                          <a:ln>
                            <a:noFill/>
                          </a:ln>
                          <a:solidFill>
                            <a:schemeClr val="tx1"/>
                          </a:solidFill>
                          <a:effectLst/>
                          <a:highlight>
                            <a:srgbClr val="FFFF00"/>
                          </a:highlight>
                          <a:latin typeface="Arial" panose="020B0604020202020204" pitchFamily="34" charset="0"/>
                          <a:cs typeface="Arial" panose="020B0604020202020204" pitchFamily="34" charset="0"/>
                        </a:rPr>
                        <a:t>; </a:t>
                      </a:r>
                      <a:r>
                        <a:rPr kumimoji="0" lang="en-US" altLang="it-IT" sz="2400" b="0" i="0" u="none" strike="noStrike" cap="none" normalizeH="0" baseline="0" dirty="0">
                          <a:ln>
                            <a:noFill/>
                          </a:ln>
                          <a:solidFill>
                            <a:srgbClr val="FF0066"/>
                          </a:solidFill>
                          <a:effectLst/>
                          <a:highlight>
                            <a:srgbClr val="FFFF00"/>
                          </a:highlight>
                          <a:latin typeface="Arial" panose="020B0604020202020204" pitchFamily="34" charset="0"/>
                          <a:cs typeface="Arial" panose="020B0604020202020204" pitchFamily="34" charset="0"/>
                        </a:rPr>
                        <a:t>Owner</a:t>
                      </a:r>
                    </a:p>
                  </a:txBody>
                  <a:tcPr marT="45711" marB="4571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773910">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rPr>
                        <a:t>Occupy</a:t>
                      </a:r>
                    </a:p>
                  </a:txBody>
                  <a:tcPr marT="45711" marB="4571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dirty="0">
                          <a:ln>
                            <a:noFill/>
                          </a:ln>
                          <a:solidFill>
                            <a:schemeClr val="hlink"/>
                          </a:solidFill>
                          <a:effectLst/>
                          <a:highlight>
                            <a:srgbClr val="FFFFCC"/>
                          </a:highlight>
                          <a:latin typeface="Arial" panose="020B0604020202020204" pitchFamily="34" charset="0"/>
                          <a:cs typeface="Arial" panose="020B0604020202020204" pitchFamily="34" charset="0"/>
                        </a:rPr>
                        <a:t>+5</a:t>
                      </a:r>
                      <a:r>
                        <a:rPr kumimoji="0" lang="en-US" altLang="it-IT" sz="2400" b="0" i="0" u="none" strike="noStrike" cap="none" normalizeH="0" baseline="0" dirty="0">
                          <a:ln>
                            <a:noFill/>
                          </a:ln>
                          <a:solidFill>
                            <a:schemeClr val="tx1"/>
                          </a:solidFill>
                          <a:effectLst/>
                          <a:highlight>
                            <a:srgbClr val="FFFFCC"/>
                          </a:highlight>
                          <a:latin typeface="Arial" panose="020B0604020202020204" pitchFamily="34" charset="0"/>
                          <a:cs typeface="Arial" panose="020B0604020202020204" pitchFamily="34" charset="0"/>
                        </a:rPr>
                        <a:t> </a:t>
                      </a:r>
                      <a:r>
                        <a:rPr kumimoji="0" lang="en-US" altLang="it-IT" sz="24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a:t>
                      </a:r>
                      <a:r>
                        <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rPr>
                        <a:t>-2</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dirty="0">
                          <a:ln>
                            <a:noFill/>
                          </a:ln>
                          <a:solidFill>
                            <a:schemeClr val="hlink"/>
                          </a:solidFill>
                          <a:effectLst/>
                          <a:highlight>
                            <a:srgbClr val="FFFFCC"/>
                          </a:highlight>
                          <a:latin typeface="Arial" panose="020B0604020202020204" pitchFamily="34" charset="0"/>
                          <a:cs typeface="Arial" panose="020B0604020202020204" pitchFamily="34" charset="0"/>
                        </a:rPr>
                        <a:t>Owner</a:t>
                      </a:r>
                      <a:r>
                        <a:rPr kumimoji="0" lang="en-US" altLang="it-IT" sz="24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a:t>
                      </a:r>
                      <a:r>
                        <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rPr>
                        <a:t>Labor</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it-IT" sz="2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rPr>
                        <a:t>-10</a:t>
                      </a:r>
                      <a:r>
                        <a:rPr kumimoji="0" lang="en-US" altLang="it-IT" sz="24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 </a:t>
                      </a:r>
                      <a:r>
                        <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rPr>
                        <a:t>-10</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400" b="0" i="0" u="none" strike="noStrike" cap="none" normalizeH="0" baseline="0" dirty="0">
                          <a:ln>
                            <a:noFill/>
                          </a:ln>
                          <a:solidFill>
                            <a:schemeClr val="hlink"/>
                          </a:solidFill>
                          <a:effectLst/>
                          <a:latin typeface="Arial" panose="020B0604020202020204" pitchFamily="34" charset="0"/>
                          <a:cs typeface="Arial" panose="020B0604020202020204" pitchFamily="34" charset="0"/>
                        </a:rPr>
                        <a:t>Poor</a:t>
                      </a:r>
                      <a:r>
                        <a:rPr kumimoji="0" lang="en-US" altLang="it-IT" sz="24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 </a:t>
                      </a:r>
                      <a:r>
                        <a:rPr kumimoji="0" lang="en-US" altLang="it-IT" sz="2400" b="0" i="0" u="none" strike="noStrike" cap="none" normalizeH="0" baseline="0" dirty="0">
                          <a:ln>
                            <a:noFill/>
                          </a:ln>
                          <a:solidFill>
                            <a:srgbClr val="FF0066"/>
                          </a:solidFill>
                          <a:effectLst/>
                          <a:latin typeface="Arial" panose="020B0604020202020204" pitchFamily="34" charset="0"/>
                          <a:cs typeface="Arial" panose="020B0604020202020204" pitchFamily="34" charset="0"/>
                        </a:rPr>
                        <a:t>Poor</a:t>
                      </a:r>
                    </a:p>
                  </a:txBody>
                  <a:tcPr marT="45711" marB="4571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109588" name="Text Box 39"/>
          <p:cNvSpPr txBox="1">
            <a:spLocks noChangeArrowheads="1"/>
          </p:cNvSpPr>
          <p:nvPr/>
        </p:nvSpPr>
        <p:spPr bwMode="auto">
          <a:xfrm>
            <a:off x="0" y="115888"/>
            <a:ext cx="9163050"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fontAlgn="auto" hangingPunct="1">
              <a:spcBef>
                <a:spcPct val="0"/>
              </a:spcBef>
              <a:spcAft>
                <a:spcPts val="0"/>
              </a:spcAft>
              <a:buFontTx/>
              <a:buNone/>
              <a:defRPr/>
            </a:pPr>
            <a:r>
              <a:rPr lang="en-US" altLang="it-IT" sz="4000" kern="0" dirty="0">
                <a:solidFill>
                  <a:srgbClr val="000000"/>
                </a:solidFill>
              </a:rPr>
              <a:t>… e </a:t>
            </a:r>
            <a:r>
              <a:rPr lang="en-US" altLang="it-IT" sz="4000" kern="0" dirty="0" err="1">
                <a:solidFill>
                  <a:srgbClr val="000000"/>
                </a:solidFill>
              </a:rPr>
              <a:t>scambio</a:t>
            </a:r>
            <a:r>
              <a:rPr lang="en-US" altLang="it-IT" sz="4000" kern="0" dirty="0">
                <a:solidFill>
                  <a:srgbClr val="000000"/>
                </a:solidFill>
              </a:rPr>
              <a:t> di </a:t>
            </a:r>
            <a:r>
              <a:rPr lang="en-US" altLang="it-IT" sz="4000" kern="0">
                <a:solidFill>
                  <a:srgbClr val="000000"/>
                </a:solidFill>
              </a:rPr>
              <a:t>mercato</a:t>
            </a:r>
            <a:endParaRPr lang="en-US" altLang="it-IT" sz="4000" kern="0" dirty="0">
              <a:solidFill>
                <a:srgbClr val="000000"/>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olo 1"/>
          <p:cNvSpPr>
            <a:spLocks noGrp="1"/>
          </p:cNvSpPr>
          <p:nvPr>
            <p:ph type="title"/>
          </p:nvPr>
        </p:nvSpPr>
        <p:spPr/>
        <p:txBody>
          <a:bodyPr/>
          <a:lstStyle/>
          <a:p>
            <a:r>
              <a:rPr lang="it-IT" altLang="it-IT" dirty="0"/>
              <a:t>A cosa serve la proprietà</a:t>
            </a:r>
          </a:p>
        </p:txBody>
      </p:sp>
      <p:sp>
        <p:nvSpPr>
          <p:cNvPr id="55299" name="Segnaposto contenuto 2"/>
          <p:cNvSpPr>
            <a:spLocks noGrp="1"/>
          </p:cNvSpPr>
          <p:nvPr>
            <p:ph idx="1"/>
          </p:nvPr>
        </p:nvSpPr>
        <p:spPr>
          <a:xfrm>
            <a:off x="323528" y="1384300"/>
            <a:ext cx="8568952" cy="4926013"/>
          </a:xfrm>
        </p:spPr>
        <p:txBody>
          <a:bodyPr/>
          <a:lstStyle/>
          <a:p>
            <a:r>
              <a:rPr lang="it-IT" altLang="it-IT" sz="2800" dirty="0"/>
              <a:t>Due possibili giustificazioni per la sua esistenza.</a:t>
            </a:r>
          </a:p>
          <a:p>
            <a:r>
              <a:rPr lang="it-IT" altLang="it-IT" sz="2800" dirty="0"/>
              <a:t>La proprietà serve a validare ex post il diritto di esclusione che il vincitore della corsa esercita nei confronti dei perdenti. Questo nel presupposto che chi vince sia colui che valuta di più la risorsa.</a:t>
            </a:r>
          </a:p>
          <a:p>
            <a:r>
              <a:rPr lang="it-IT" altLang="it-IT" sz="2800" dirty="0"/>
              <a:t>Oppure la proprietà serve a creare «qualcosa di trasferibile», consentendo agli agenti di «correggere» l’assegnazione «sbagliata» della risorsa, facendo emergere benessere sociale che altrimenti andrebbe perduto.</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529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529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634082"/>
          </a:xfrm>
        </p:spPr>
        <p:txBody>
          <a:bodyPr/>
          <a:lstStyle/>
          <a:p>
            <a:r>
              <a:rPr lang="it-IT" i="1" dirty="0"/>
              <a:t>In rem </a:t>
            </a:r>
            <a:r>
              <a:rPr lang="it-IT" dirty="0"/>
              <a:t>versus </a:t>
            </a:r>
            <a:r>
              <a:rPr lang="it-IT" i="1" dirty="0"/>
              <a:t>bundle of </a:t>
            </a:r>
            <a:r>
              <a:rPr lang="it-IT" i="1" dirty="0" err="1"/>
              <a:t>rights</a:t>
            </a:r>
            <a:endParaRPr lang="it-IT" dirty="0"/>
          </a:p>
        </p:txBody>
      </p:sp>
      <p:sp>
        <p:nvSpPr>
          <p:cNvPr id="3" name="Segnaposto contenuto 2"/>
          <p:cNvSpPr>
            <a:spLocks noGrp="1"/>
          </p:cNvSpPr>
          <p:nvPr>
            <p:ph idx="1"/>
          </p:nvPr>
        </p:nvSpPr>
        <p:spPr>
          <a:xfrm>
            <a:off x="35860" y="930098"/>
            <a:ext cx="9144000" cy="5307214"/>
          </a:xfrm>
        </p:spPr>
        <p:txBody>
          <a:bodyPr/>
          <a:lstStyle/>
          <a:p>
            <a:r>
              <a:rPr lang="it-IT" sz="2000" dirty="0"/>
              <a:t>Le due giustificazioni per l’esistenza del diritto di proprietà richiamano le due spiegazioni giuridiche della sua natura.</a:t>
            </a:r>
          </a:p>
          <a:p>
            <a:r>
              <a:rPr lang="it-IT" sz="2000" u="sng" dirty="0"/>
              <a:t>Visione </a:t>
            </a:r>
            <a:r>
              <a:rPr lang="it-IT" sz="2000" i="1" u="sng" dirty="0"/>
              <a:t>in rem</a:t>
            </a:r>
            <a:r>
              <a:rPr lang="it-IT" sz="2000" dirty="0"/>
              <a:t>: la proprietà riguarda il possesso di un oggetto ed il dominio di un soggetto sull’oggetto posseduto; il dominio si sostanzia nel divieto per i terzi ad interferire con il godimento dell’oggetto (= diritto di esclusione).</a:t>
            </a:r>
          </a:p>
          <a:p>
            <a:r>
              <a:rPr lang="it-IT" sz="2000" dirty="0"/>
              <a:t>L’approccio in rem richiama il diritto naturale (Locke); l’esclusione degli altri è illimitata (vale </a:t>
            </a:r>
            <a:r>
              <a:rPr lang="it-IT" sz="2000" i="1" dirty="0" err="1"/>
              <a:t>against</a:t>
            </a:r>
            <a:r>
              <a:rPr lang="it-IT" sz="2000" i="1" dirty="0"/>
              <a:t> </a:t>
            </a:r>
            <a:r>
              <a:rPr lang="it-IT" sz="2000" i="1" dirty="0" err="1"/>
              <a:t>all</a:t>
            </a:r>
            <a:r>
              <a:rPr lang="it-IT" sz="2000" i="1" dirty="0"/>
              <a:t> world</a:t>
            </a:r>
            <a:r>
              <a:rPr lang="it-IT" sz="2000" dirty="0"/>
              <a:t>).</a:t>
            </a:r>
          </a:p>
          <a:p>
            <a:r>
              <a:rPr lang="it-IT" sz="2000" u="sng" dirty="0"/>
              <a:t>Visione </a:t>
            </a:r>
            <a:r>
              <a:rPr lang="it-IT" sz="2000" i="1" u="sng" dirty="0"/>
              <a:t>bundle of </a:t>
            </a:r>
            <a:r>
              <a:rPr lang="it-IT" sz="2000" i="1" u="sng" dirty="0" err="1"/>
              <a:t>rights</a:t>
            </a:r>
            <a:r>
              <a:rPr lang="it-IT" sz="2000" i="1" u="sng" dirty="0"/>
              <a:t> </a:t>
            </a:r>
            <a:r>
              <a:rPr lang="it-IT" sz="2000" dirty="0"/>
              <a:t>(</a:t>
            </a:r>
            <a:r>
              <a:rPr lang="it-IT" sz="2000" dirty="0" err="1"/>
              <a:t>BoR</a:t>
            </a:r>
            <a:r>
              <a:rPr lang="it-IT" sz="2000" dirty="0"/>
              <a:t>): la proprietà è un insieme di poteri/diritti assegnati ad un soggetto. Ogni potere/diritto è uno </a:t>
            </a:r>
            <a:r>
              <a:rPr lang="it-IT" sz="2000" i="1" dirty="0" err="1"/>
              <a:t>stick</a:t>
            </a:r>
            <a:r>
              <a:rPr lang="it-IT" sz="2000" dirty="0"/>
              <a:t> nel bundle.</a:t>
            </a:r>
          </a:p>
          <a:p>
            <a:r>
              <a:rPr lang="it-IT" sz="2000" dirty="0"/>
              <a:t>L’idea di bundle presuppone: 1) che qualcuno abbia creato il bundle stesso; 2) che il bundle sia variabile (ma di dimensione finita); 3) che ciascuno dei suoi componenti (</a:t>
            </a:r>
            <a:r>
              <a:rPr lang="it-IT" sz="2000" dirty="0" err="1"/>
              <a:t>stick</a:t>
            </a:r>
            <a:r>
              <a:rPr lang="it-IT" sz="2000" dirty="0"/>
              <a:t>) sia distinto dagli altri.</a:t>
            </a:r>
          </a:p>
          <a:p>
            <a:r>
              <a:rPr lang="it-IT" sz="2000" i="1" dirty="0"/>
              <a:t>Molto</a:t>
            </a:r>
            <a:r>
              <a:rPr lang="it-IT" sz="2000" dirty="0"/>
              <a:t> in generale, la visione in rem è figlia del liberalismo classico (l’interferenza è proibita anche allo Stato), mentre la visione </a:t>
            </a:r>
            <a:r>
              <a:rPr lang="it-IT" sz="2000" dirty="0" err="1"/>
              <a:t>BoR</a:t>
            </a:r>
            <a:r>
              <a:rPr lang="it-IT" sz="2000" dirty="0"/>
              <a:t> è figlia dell’interventismo pubblico del 20° secolo (è lo Stato che definisce ed assegna gli </a:t>
            </a:r>
            <a:r>
              <a:rPr lang="it-IT" sz="2000" dirty="0" err="1"/>
              <a:t>sticks</a:t>
            </a:r>
            <a:r>
              <a:rPr lang="it-IT" sz="2000" dirty="0"/>
              <a:t>, pur rimanendo possibile per gli agenti scambiarli tra loro).</a:t>
            </a:r>
          </a:p>
        </p:txBody>
      </p:sp>
    </p:spTree>
    <p:extLst>
      <p:ext uri="{BB962C8B-B14F-4D97-AF65-F5344CB8AC3E}">
        <p14:creationId xmlns:p14="http://schemas.microsoft.com/office/powerpoint/2010/main" val="36366459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457200" y="274638"/>
            <a:ext cx="8229600" cy="706437"/>
          </a:xfrm>
        </p:spPr>
        <p:txBody>
          <a:bodyPr/>
          <a:lstStyle/>
          <a:p>
            <a:pPr eaLnBrk="1" hangingPunct="1"/>
            <a:r>
              <a:rPr lang="it-IT" altLang="en-US"/>
              <a:t>Due approcci al diritto di proprietà</a:t>
            </a:r>
          </a:p>
        </p:txBody>
      </p:sp>
      <p:sp>
        <p:nvSpPr>
          <p:cNvPr id="24579" name="Rectangle 3"/>
          <p:cNvSpPr>
            <a:spLocks noGrp="1" noChangeArrowheads="1"/>
          </p:cNvSpPr>
          <p:nvPr>
            <p:ph type="body" idx="1"/>
          </p:nvPr>
        </p:nvSpPr>
        <p:spPr>
          <a:xfrm>
            <a:off x="0" y="981075"/>
            <a:ext cx="9144000" cy="5111750"/>
          </a:xfrm>
        </p:spPr>
        <p:txBody>
          <a:bodyPr/>
          <a:lstStyle/>
          <a:p>
            <a:pPr eaLnBrk="1" hangingPunct="1">
              <a:lnSpc>
                <a:spcPct val="80000"/>
              </a:lnSpc>
            </a:pPr>
            <a:endParaRPr lang="it-IT" altLang="en-US" sz="1800" dirty="0"/>
          </a:p>
          <a:p>
            <a:pPr eaLnBrk="1" hangingPunct="1">
              <a:lnSpc>
                <a:spcPct val="80000"/>
              </a:lnSpc>
            </a:pPr>
            <a:r>
              <a:rPr lang="it-IT" altLang="en-US" sz="2400" dirty="0"/>
              <a:t>La AED ha elaborato due giustificazioni economiche per l’esistenza del diritto di proprietà </a:t>
            </a:r>
          </a:p>
          <a:p>
            <a:pPr eaLnBrk="1" hangingPunct="1">
              <a:lnSpc>
                <a:spcPct val="80000"/>
              </a:lnSpc>
            </a:pPr>
            <a:endParaRPr lang="it-IT" altLang="en-US" sz="2400" dirty="0"/>
          </a:p>
          <a:p>
            <a:pPr eaLnBrk="1" hangingPunct="1">
              <a:lnSpc>
                <a:spcPct val="80000"/>
              </a:lnSpc>
            </a:pPr>
            <a:r>
              <a:rPr lang="it-IT" altLang="en-US" sz="2400" dirty="0"/>
              <a:t>Il proprietario è in generale libero di esercitare i suoi poteri/diritti ed i terzi non possono interferire con tale esercizio → </a:t>
            </a:r>
            <a:r>
              <a:rPr lang="it-IT" altLang="en-US" sz="2400" u="sng" dirty="0"/>
              <a:t>diritto di esclusione</a:t>
            </a:r>
            <a:r>
              <a:rPr lang="it-IT" altLang="en-US" sz="2400" dirty="0"/>
              <a:t>.</a:t>
            </a:r>
          </a:p>
          <a:p>
            <a:pPr eaLnBrk="1" hangingPunct="1">
              <a:lnSpc>
                <a:spcPct val="80000"/>
              </a:lnSpc>
            </a:pPr>
            <a:r>
              <a:rPr lang="it-IT" altLang="en-US" sz="2400" dirty="0"/>
              <a:t>Il concetto di </a:t>
            </a:r>
            <a:r>
              <a:rPr lang="it-IT" altLang="en-US" sz="2400" u="sng" dirty="0"/>
              <a:t>esclusione</a:t>
            </a:r>
            <a:r>
              <a:rPr lang="it-IT" altLang="en-US" sz="2400" dirty="0"/>
              <a:t> è dunque la base per una prima spiegazione dell’esistenza del diritto di proprietà.</a:t>
            </a:r>
          </a:p>
          <a:p>
            <a:pPr eaLnBrk="1" hangingPunct="1">
              <a:lnSpc>
                <a:spcPct val="80000"/>
              </a:lnSpc>
              <a:buFontTx/>
              <a:buNone/>
            </a:pPr>
            <a:endParaRPr lang="it-IT" altLang="en-US" sz="2400" dirty="0"/>
          </a:p>
          <a:p>
            <a:pPr eaLnBrk="1" hangingPunct="1">
              <a:lnSpc>
                <a:spcPct val="80000"/>
              </a:lnSpc>
            </a:pPr>
            <a:r>
              <a:rPr lang="it-IT" altLang="en-US" sz="2400" dirty="0"/>
              <a:t>In una situazione di </a:t>
            </a:r>
            <a:r>
              <a:rPr lang="it-IT" altLang="en-US" sz="2400" u="sng" dirty="0"/>
              <a:t>negoziazione</a:t>
            </a:r>
            <a:r>
              <a:rPr lang="it-IT" altLang="en-US" sz="2400" dirty="0"/>
              <a:t> (</a:t>
            </a:r>
            <a:r>
              <a:rPr lang="it-IT" altLang="en-US" sz="2400" i="1" dirty="0" err="1"/>
              <a:t>bargaining</a:t>
            </a:r>
            <a:r>
              <a:rPr lang="it-IT" altLang="en-US" sz="2400" dirty="0"/>
              <a:t>) entrambe le parti beneficiano dal cooperare.</a:t>
            </a:r>
          </a:p>
          <a:p>
            <a:pPr eaLnBrk="1" hangingPunct="1">
              <a:lnSpc>
                <a:spcPct val="80000"/>
              </a:lnSpc>
            </a:pPr>
            <a:r>
              <a:rPr lang="it-IT" altLang="en-US" sz="2400" dirty="0"/>
              <a:t>La volontà delle parti di appropriarsi del, e dividersi il, </a:t>
            </a:r>
            <a:r>
              <a:rPr lang="it-IT" altLang="en-US" sz="2400" u="sng" dirty="0"/>
              <a:t>surplus cooperativo</a:t>
            </a:r>
            <a:r>
              <a:rPr lang="it-IT" altLang="en-US" sz="2400" dirty="0"/>
              <a:t> di una transazione è la base per una seconda spiegazione dell’esistenza del diritto di proprietà.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579">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4579">
                                            <p:txEl>
                                              <p:pRg st="4" end="4"/>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4579">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4579">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a:xfrm>
            <a:off x="468313" y="0"/>
            <a:ext cx="8229600" cy="777875"/>
          </a:xfrm>
        </p:spPr>
        <p:txBody>
          <a:bodyPr/>
          <a:lstStyle/>
          <a:p>
            <a:pPr eaLnBrk="1" hangingPunct="1"/>
            <a:r>
              <a:rPr lang="it-IT" altLang="en-US"/>
              <a:t>Come assegnare i DdP?</a:t>
            </a:r>
          </a:p>
        </p:txBody>
      </p:sp>
      <p:sp>
        <p:nvSpPr>
          <p:cNvPr id="66563" name="Rectangle 3"/>
          <p:cNvSpPr>
            <a:spLocks noGrp="1" noChangeArrowheads="1"/>
          </p:cNvSpPr>
          <p:nvPr>
            <p:ph type="body" idx="1"/>
          </p:nvPr>
        </p:nvSpPr>
        <p:spPr>
          <a:xfrm>
            <a:off x="0" y="738188"/>
            <a:ext cx="9144000" cy="6119812"/>
          </a:xfrm>
        </p:spPr>
        <p:txBody>
          <a:bodyPr/>
          <a:lstStyle/>
          <a:p>
            <a:pPr eaLnBrk="1" hangingPunct="1">
              <a:lnSpc>
                <a:spcPct val="80000"/>
              </a:lnSpc>
            </a:pPr>
            <a:r>
              <a:rPr lang="it-IT" altLang="en-US" sz="2800" dirty="0"/>
              <a:t>Come garantire che l’allocazione dei </a:t>
            </a:r>
            <a:r>
              <a:rPr lang="it-IT" altLang="en-US" sz="2800" dirty="0" err="1"/>
              <a:t>DdP</a:t>
            </a:r>
            <a:r>
              <a:rPr lang="it-IT" altLang="en-US" sz="2800" dirty="0"/>
              <a:t> realizzi il massimo benessere sociale? </a:t>
            </a:r>
          </a:p>
          <a:p>
            <a:pPr eaLnBrk="1" hangingPunct="1">
              <a:lnSpc>
                <a:spcPct val="80000"/>
              </a:lnSpc>
            </a:pPr>
            <a:r>
              <a:rPr lang="it-IT" altLang="en-US" sz="2800" dirty="0"/>
              <a:t>Alternative: soluzione pubblica vs. soluzione privata.</a:t>
            </a:r>
          </a:p>
          <a:p>
            <a:pPr eaLnBrk="1" hangingPunct="1">
              <a:lnSpc>
                <a:spcPct val="80000"/>
              </a:lnSpc>
            </a:pPr>
            <a:r>
              <a:rPr lang="it-IT" altLang="en-US" sz="2800" u="sng" dirty="0"/>
              <a:t>Soluzione pubblica</a:t>
            </a:r>
            <a:r>
              <a:rPr lang="it-IT" altLang="en-US" sz="2800" dirty="0"/>
              <a:t>: l’allocazione efficiente dei </a:t>
            </a:r>
            <a:r>
              <a:rPr lang="it-IT" altLang="en-US" sz="2800" dirty="0" err="1"/>
              <a:t>DdP</a:t>
            </a:r>
            <a:r>
              <a:rPr lang="it-IT" altLang="en-US" sz="2800" dirty="0"/>
              <a:t> è realizzata dal </a:t>
            </a:r>
            <a:r>
              <a:rPr lang="it-IT" altLang="en-US" sz="2800" i="1" dirty="0"/>
              <a:t>policy-maker</a:t>
            </a:r>
            <a:r>
              <a:rPr lang="it-IT" altLang="en-US" sz="2800" dirty="0"/>
              <a:t> che li distribuisce a chi li valuta di più.</a:t>
            </a:r>
          </a:p>
          <a:p>
            <a:pPr lvl="1" eaLnBrk="1" hangingPunct="1">
              <a:lnSpc>
                <a:spcPct val="80000"/>
              </a:lnSpc>
            </a:pPr>
            <a:r>
              <a:rPr lang="it-IT" altLang="en-US" sz="2400" dirty="0"/>
              <a:t>Problema: in assenza del mercato, occorre un meccanismo alternativo che riveli le preferenze degli agenti rispetto ai </a:t>
            </a:r>
            <a:r>
              <a:rPr lang="it-IT" altLang="en-US" sz="2400" dirty="0" err="1"/>
              <a:t>DdP</a:t>
            </a:r>
            <a:r>
              <a:rPr lang="it-IT" altLang="en-US" sz="2400" dirty="0"/>
              <a:t>.</a:t>
            </a:r>
          </a:p>
          <a:p>
            <a:pPr eaLnBrk="1" hangingPunct="1">
              <a:lnSpc>
                <a:spcPct val="80000"/>
              </a:lnSpc>
            </a:pPr>
            <a:r>
              <a:rPr lang="it-IT" altLang="en-US" sz="2800" u="sng" dirty="0"/>
              <a:t>Soluzione privata</a:t>
            </a:r>
            <a:r>
              <a:rPr lang="it-IT" altLang="en-US" sz="2800" dirty="0"/>
              <a:t>: sotto determinate condizioni e purché i </a:t>
            </a:r>
            <a:r>
              <a:rPr lang="it-IT" altLang="en-US" sz="2800" dirty="0" err="1"/>
              <a:t>DdP</a:t>
            </a:r>
            <a:r>
              <a:rPr lang="it-IT" altLang="en-US" sz="2800" dirty="0"/>
              <a:t> siano liberamente negoziabili, l’allocazione iniziale dei </a:t>
            </a:r>
            <a:r>
              <a:rPr lang="it-IT" altLang="en-US" sz="2800" dirty="0" err="1"/>
              <a:t>DdP</a:t>
            </a:r>
            <a:r>
              <a:rPr lang="it-IT" altLang="en-US" sz="2800" dirty="0"/>
              <a:t> non rileva ai fini del benessere sociale; il meccanismo di mercato porterà i </a:t>
            </a:r>
            <a:r>
              <a:rPr lang="it-IT" altLang="en-US" sz="2800" dirty="0" err="1"/>
              <a:t>DdP</a:t>
            </a:r>
            <a:r>
              <a:rPr lang="it-IT" altLang="en-US" sz="2800" dirty="0"/>
              <a:t> nelle mani di coloro che li valutano di più, garantendo l’efficienza.</a:t>
            </a:r>
          </a:p>
          <a:p>
            <a:pPr lvl="1" eaLnBrk="1" hangingPunct="1">
              <a:lnSpc>
                <a:spcPct val="80000"/>
              </a:lnSpc>
            </a:pPr>
            <a:r>
              <a:rPr lang="it-IT" altLang="en-US" sz="2400" dirty="0"/>
              <a:t>E’ la soluzione del teorema di </a:t>
            </a:r>
            <a:r>
              <a:rPr lang="it-IT" altLang="en-US" sz="2400" dirty="0" err="1"/>
              <a:t>Coase</a:t>
            </a:r>
            <a:r>
              <a:rPr lang="it-IT" altLang="en-US" sz="2400"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656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656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656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656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a:xfrm>
            <a:off x="611188" y="188913"/>
            <a:ext cx="7772400" cy="647700"/>
          </a:xfrm>
        </p:spPr>
        <p:txBody>
          <a:bodyPr/>
          <a:lstStyle/>
          <a:p>
            <a:pPr eaLnBrk="1" hangingPunct="1"/>
            <a:r>
              <a:rPr lang="it-IT" altLang="en-US"/>
              <a:t>Esternalità: una definizione</a:t>
            </a:r>
          </a:p>
        </p:txBody>
      </p:sp>
      <p:sp>
        <p:nvSpPr>
          <p:cNvPr id="68611" name="Rectangle 3"/>
          <p:cNvSpPr>
            <a:spLocks noGrp="1" noChangeArrowheads="1"/>
          </p:cNvSpPr>
          <p:nvPr>
            <p:ph type="body" idx="1"/>
          </p:nvPr>
        </p:nvSpPr>
        <p:spPr>
          <a:xfrm>
            <a:off x="0" y="833254"/>
            <a:ext cx="9144000" cy="5949950"/>
          </a:xfrm>
        </p:spPr>
        <p:txBody>
          <a:bodyPr/>
          <a:lstStyle/>
          <a:p>
            <a:pPr eaLnBrk="1" hangingPunct="1">
              <a:lnSpc>
                <a:spcPct val="90000"/>
              </a:lnSpc>
            </a:pPr>
            <a:r>
              <a:rPr lang="it-IT" altLang="en-US" sz="2800" dirty="0"/>
              <a:t>Quando l’esito di una transazione di mercato condiziona il benessere di soggetti </a:t>
            </a:r>
            <a:r>
              <a:rPr lang="it-IT" altLang="en-US" sz="2800" i="1" dirty="0"/>
              <a:t>non coinvolti</a:t>
            </a:r>
            <a:r>
              <a:rPr lang="it-IT" altLang="en-US" sz="2800" dirty="0"/>
              <a:t> (o “terzi”: cioè diversi dal compratore e venditore), tale effetto viene detto </a:t>
            </a:r>
            <a:r>
              <a:rPr lang="it-IT" altLang="en-US" sz="2800" dirty="0">
                <a:solidFill>
                  <a:srgbClr val="FC0128"/>
                </a:solidFill>
              </a:rPr>
              <a:t>esternalità</a:t>
            </a:r>
            <a:r>
              <a:rPr lang="it-IT" altLang="en-US" sz="2800" dirty="0"/>
              <a:t>.</a:t>
            </a:r>
          </a:p>
          <a:p>
            <a:pPr lvl="1" eaLnBrk="1" hangingPunct="1">
              <a:lnSpc>
                <a:spcPct val="90000"/>
              </a:lnSpc>
            </a:pPr>
            <a:r>
              <a:rPr lang="it-IT" altLang="en-US" sz="2400" dirty="0"/>
              <a:t>L’esempio di </a:t>
            </a:r>
            <a:r>
              <a:rPr lang="it-IT" altLang="en-US" sz="2400" dirty="0" err="1"/>
              <a:t>Coase</a:t>
            </a:r>
            <a:r>
              <a:rPr lang="it-IT" altLang="en-US" sz="2400" dirty="0"/>
              <a:t> 1960 (esternalità negativa): il pascolo di una mandria di proprietà di un allevatore distrugge il raccolto di un contadino sconfinando nei suoi terreni</a:t>
            </a:r>
          </a:p>
          <a:p>
            <a:pPr eaLnBrk="1" hangingPunct="1">
              <a:lnSpc>
                <a:spcPct val="90000"/>
              </a:lnSpc>
            </a:pPr>
            <a:r>
              <a:rPr lang="it-IT" altLang="en-US" sz="2800" dirty="0"/>
              <a:t>La presenza di esternalità fa sì che il mercato </a:t>
            </a:r>
            <a:r>
              <a:rPr lang="it-IT" altLang="en-US" sz="2800" u="sng" dirty="0"/>
              <a:t>non</a:t>
            </a:r>
            <a:r>
              <a:rPr lang="it-IT" altLang="en-US" sz="2800" dirty="0"/>
              <a:t> raggiunga l’allocazione efficiente delle risorse.</a:t>
            </a:r>
          </a:p>
          <a:p>
            <a:pPr eaLnBrk="1" hangingPunct="1">
              <a:lnSpc>
                <a:spcPct val="90000"/>
              </a:lnSpc>
            </a:pPr>
            <a:r>
              <a:rPr lang="it-IT" altLang="en-US" sz="2800" dirty="0"/>
              <a:t>Questo perché in presenza di esternalità, dovremmo tenere conto </a:t>
            </a:r>
            <a:r>
              <a:rPr lang="it-IT" altLang="en-US" sz="2800" u="sng" dirty="0"/>
              <a:t>anche</a:t>
            </a:r>
            <a:r>
              <a:rPr lang="it-IT" altLang="en-US" sz="2800" dirty="0"/>
              <a:t> del benessere dei soggetti terzi (ovvero: l’interesse collettivo all’esito del mercato va al di là del benessere dei venditori e compratori direttamente coinvolti), ma la transazione di mercato </a:t>
            </a:r>
            <a:r>
              <a:rPr lang="it-IT" altLang="en-US" sz="2800" u="sng" dirty="0"/>
              <a:t>non</a:t>
            </a:r>
            <a:r>
              <a:rPr lang="it-IT" altLang="en-US" sz="2800" dirty="0"/>
              <a:t> riesce a tenere conto di tale circostanza.</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70659"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70660" name="Rectangle 4"/>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70661" name="Rectangle 5"/>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70662" name="Line 6"/>
          <p:cNvSpPr>
            <a:spLocks noChangeShapeType="1"/>
          </p:cNvSpPr>
          <p:nvPr/>
        </p:nvSpPr>
        <p:spPr bwMode="auto">
          <a:xfrm flipH="1">
            <a:off x="2689225" y="2613025"/>
            <a:ext cx="4105275" cy="2898775"/>
          </a:xfrm>
          <a:prstGeom prst="line">
            <a:avLst/>
          </a:prstGeom>
          <a:noFill/>
          <a:ln w="25400">
            <a:solidFill>
              <a:srgbClr val="40AE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70663" name="Rectangle 7"/>
          <p:cNvSpPr>
            <a:spLocks noChangeArrowheads="1"/>
          </p:cNvSpPr>
          <p:nvPr/>
        </p:nvSpPr>
        <p:spPr bwMode="auto">
          <a:xfrm>
            <a:off x="4724400" y="3733800"/>
            <a:ext cx="119063"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596900">
              <a:defRPr>
                <a:solidFill>
                  <a:schemeClr val="tx1"/>
                </a:solidFill>
                <a:latin typeface="Arial" panose="020B0604020202020204" pitchFamily="34" charset="0"/>
                <a:cs typeface="Arial" panose="020B0604020202020204" pitchFamily="34" charset="0"/>
              </a:defRPr>
            </a:lvl1pPr>
            <a:lvl2pPr marL="742950" indent="-285750" defTabSz="596900">
              <a:defRPr>
                <a:solidFill>
                  <a:schemeClr val="tx1"/>
                </a:solidFill>
                <a:latin typeface="Arial" panose="020B0604020202020204" pitchFamily="34" charset="0"/>
                <a:cs typeface="Arial" panose="020B0604020202020204" pitchFamily="34" charset="0"/>
              </a:defRPr>
            </a:lvl2pPr>
            <a:lvl3pPr marL="1143000" indent="-228600" defTabSz="596900">
              <a:defRPr>
                <a:solidFill>
                  <a:schemeClr val="tx1"/>
                </a:solidFill>
                <a:latin typeface="Arial" panose="020B0604020202020204" pitchFamily="34" charset="0"/>
                <a:cs typeface="Arial" panose="020B0604020202020204" pitchFamily="34" charset="0"/>
              </a:defRPr>
            </a:lvl3pPr>
            <a:lvl4pPr marL="1600200" indent="-228600" defTabSz="596900">
              <a:defRPr>
                <a:solidFill>
                  <a:schemeClr val="tx1"/>
                </a:solidFill>
                <a:latin typeface="Arial" panose="020B0604020202020204" pitchFamily="34" charset="0"/>
                <a:cs typeface="Arial" panose="020B0604020202020204" pitchFamily="34" charset="0"/>
              </a:defRPr>
            </a:lvl4pPr>
            <a:lvl5pPr marL="2057400" indent="-228600" defTabSz="596900">
              <a:defRPr>
                <a:solidFill>
                  <a:schemeClr val="tx1"/>
                </a:solidFill>
                <a:latin typeface="Arial" panose="020B0604020202020204" pitchFamily="34" charset="0"/>
                <a:cs typeface="Arial" panose="020B0604020202020204" pitchFamily="34" charset="0"/>
              </a:defRPr>
            </a:lvl5pPr>
            <a:lvl6pPr marL="2514600" indent="-228600" defTabSz="5969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5969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5969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5969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it-IT" altLang="en-US" sz="1400" b="1">
                <a:solidFill>
                  <a:srgbClr val="000000"/>
                </a:solidFill>
              </a:rPr>
              <a:t>E</a:t>
            </a:r>
          </a:p>
        </p:txBody>
      </p:sp>
      <p:sp>
        <p:nvSpPr>
          <p:cNvPr id="70664" name="Rectangle 8"/>
          <p:cNvSpPr>
            <a:spLocks noChangeArrowheads="1"/>
          </p:cNvSpPr>
          <p:nvPr/>
        </p:nvSpPr>
        <p:spPr bwMode="auto">
          <a:xfrm>
            <a:off x="7159625" y="6230938"/>
            <a:ext cx="1004888"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596900">
              <a:defRPr>
                <a:solidFill>
                  <a:schemeClr val="tx1"/>
                </a:solidFill>
                <a:latin typeface="Arial" panose="020B0604020202020204" pitchFamily="34" charset="0"/>
                <a:cs typeface="Arial" panose="020B0604020202020204" pitchFamily="34" charset="0"/>
              </a:defRPr>
            </a:lvl1pPr>
            <a:lvl2pPr marL="742950" indent="-285750" defTabSz="596900">
              <a:defRPr>
                <a:solidFill>
                  <a:schemeClr val="tx1"/>
                </a:solidFill>
                <a:latin typeface="Arial" panose="020B0604020202020204" pitchFamily="34" charset="0"/>
                <a:cs typeface="Arial" panose="020B0604020202020204" pitchFamily="34" charset="0"/>
              </a:defRPr>
            </a:lvl2pPr>
            <a:lvl3pPr marL="1143000" indent="-228600" defTabSz="596900">
              <a:defRPr>
                <a:solidFill>
                  <a:schemeClr val="tx1"/>
                </a:solidFill>
                <a:latin typeface="Arial" panose="020B0604020202020204" pitchFamily="34" charset="0"/>
                <a:cs typeface="Arial" panose="020B0604020202020204" pitchFamily="34" charset="0"/>
              </a:defRPr>
            </a:lvl3pPr>
            <a:lvl4pPr marL="1600200" indent="-228600" defTabSz="596900">
              <a:defRPr>
                <a:solidFill>
                  <a:schemeClr val="tx1"/>
                </a:solidFill>
                <a:latin typeface="Arial" panose="020B0604020202020204" pitchFamily="34" charset="0"/>
                <a:cs typeface="Arial" panose="020B0604020202020204" pitchFamily="34" charset="0"/>
              </a:defRPr>
            </a:lvl4pPr>
            <a:lvl5pPr marL="2057400" indent="-228600" defTabSz="596900">
              <a:defRPr>
                <a:solidFill>
                  <a:schemeClr val="tx1"/>
                </a:solidFill>
                <a:latin typeface="Arial" panose="020B0604020202020204" pitchFamily="34" charset="0"/>
                <a:cs typeface="Arial" panose="020B0604020202020204" pitchFamily="34" charset="0"/>
              </a:defRPr>
            </a:lvl5pPr>
            <a:lvl6pPr marL="2514600" indent="-228600" defTabSz="5969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5969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5969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5969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it-IT" altLang="en-US" sz="1400" b="1">
                <a:solidFill>
                  <a:srgbClr val="000000"/>
                </a:solidFill>
              </a:rPr>
              <a:t>Dimensione</a:t>
            </a:r>
          </a:p>
        </p:txBody>
      </p:sp>
      <p:sp>
        <p:nvSpPr>
          <p:cNvPr id="70665" name="Rectangle 9"/>
          <p:cNvSpPr>
            <a:spLocks noChangeArrowheads="1"/>
          </p:cNvSpPr>
          <p:nvPr/>
        </p:nvSpPr>
        <p:spPr bwMode="auto">
          <a:xfrm>
            <a:off x="7231063" y="6465888"/>
            <a:ext cx="690562"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596900">
              <a:defRPr>
                <a:solidFill>
                  <a:schemeClr val="tx1"/>
                </a:solidFill>
                <a:latin typeface="Arial" panose="020B0604020202020204" pitchFamily="34" charset="0"/>
                <a:cs typeface="Arial" panose="020B0604020202020204" pitchFamily="34" charset="0"/>
              </a:defRPr>
            </a:lvl1pPr>
            <a:lvl2pPr marL="742950" indent="-285750" defTabSz="596900">
              <a:defRPr>
                <a:solidFill>
                  <a:schemeClr val="tx1"/>
                </a:solidFill>
                <a:latin typeface="Arial" panose="020B0604020202020204" pitchFamily="34" charset="0"/>
                <a:cs typeface="Arial" panose="020B0604020202020204" pitchFamily="34" charset="0"/>
              </a:defRPr>
            </a:lvl2pPr>
            <a:lvl3pPr marL="1143000" indent="-228600" defTabSz="596900">
              <a:defRPr>
                <a:solidFill>
                  <a:schemeClr val="tx1"/>
                </a:solidFill>
                <a:latin typeface="Arial" panose="020B0604020202020204" pitchFamily="34" charset="0"/>
                <a:cs typeface="Arial" panose="020B0604020202020204" pitchFamily="34" charset="0"/>
              </a:defRPr>
            </a:lvl3pPr>
            <a:lvl4pPr marL="1600200" indent="-228600" defTabSz="596900">
              <a:defRPr>
                <a:solidFill>
                  <a:schemeClr val="tx1"/>
                </a:solidFill>
                <a:latin typeface="Arial" panose="020B0604020202020204" pitchFamily="34" charset="0"/>
                <a:cs typeface="Arial" panose="020B0604020202020204" pitchFamily="34" charset="0"/>
              </a:defRPr>
            </a:lvl4pPr>
            <a:lvl5pPr marL="2057400" indent="-228600" defTabSz="596900">
              <a:defRPr>
                <a:solidFill>
                  <a:schemeClr val="tx1"/>
                </a:solidFill>
                <a:latin typeface="Arial" panose="020B0604020202020204" pitchFamily="34" charset="0"/>
                <a:cs typeface="Arial" panose="020B0604020202020204" pitchFamily="34" charset="0"/>
              </a:defRPr>
            </a:lvl5pPr>
            <a:lvl6pPr marL="2514600" indent="-228600" defTabSz="5969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5969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5969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5969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it-IT" altLang="en-US" sz="1400" b="1">
                <a:solidFill>
                  <a:srgbClr val="000000"/>
                </a:solidFill>
              </a:rPr>
              <a:t>mandria</a:t>
            </a:r>
          </a:p>
        </p:txBody>
      </p:sp>
      <p:sp>
        <p:nvSpPr>
          <p:cNvPr id="70666" name="Rectangle 10"/>
          <p:cNvSpPr>
            <a:spLocks noChangeArrowheads="1"/>
          </p:cNvSpPr>
          <p:nvPr/>
        </p:nvSpPr>
        <p:spPr bwMode="auto">
          <a:xfrm>
            <a:off x="1755775" y="6230938"/>
            <a:ext cx="98425"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596900">
              <a:defRPr>
                <a:solidFill>
                  <a:schemeClr val="tx1"/>
                </a:solidFill>
                <a:latin typeface="Arial" panose="020B0604020202020204" pitchFamily="34" charset="0"/>
                <a:cs typeface="Arial" panose="020B0604020202020204" pitchFamily="34" charset="0"/>
              </a:defRPr>
            </a:lvl1pPr>
            <a:lvl2pPr marL="742950" indent="-285750" defTabSz="596900">
              <a:defRPr>
                <a:solidFill>
                  <a:schemeClr val="tx1"/>
                </a:solidFill>
                <a:latin typeface="Arial" panose="020B0604020202020204" pitchFamily="34" charset="0"/>
                <a:cs typeface="Arial" panose="020B0604020202020204" pitchFamily="34" charset="0"/>
              </a:defRPr>
            </a:lvl2pPr>
            <a:lvl3pPr marL="1143000" indent="-228600" defTabSz="596900">
              <a:defRPr>
                <a:solidFill>
                  <a:schemeClr val="tx1"/>
                </a:solidFill>
                <a:latin typeface="Arial" panose="020B0604020202020204" pitchFamily="34" charset="0"/>
                <a:cs typeface="Arial" panose="020B0604020202020204" pitchFamily="34" charset="0"/>
              </a:defRPr>
            </a:lvl3pPr>
            <a:lvl4pPr marL="1600200" indent="-228600" defTabSz="596900">
              <a:defRPr>
                <a:solidFill>
                  <a:schemeClr val="tx1"/>
                </a:solidFill>
                <a:latin typeface="Arial" panose="020B0604020202020204" pitchFamily="34" charset="0"/>
                <a:cs typeface="Arial" panose="020B0604020202020204" pitchFamily="34" charset="0"/>
              </a:defRPr>
            </a:lvl4pPr>
            <a:lvl5pPr marL="2057400" indent="-228600" defTabSz="596900">
              <a:defRPr>
                <a:solidFill>
                  <a:schemeClr val="tx1"/>
                </a:solidFill>
                <a:latin typeface="Arial" panose="020B0604020202020204" pitchFamily="34" charset="0"/>
                <a:cs typeface="Arial" panose="020B0604020202020204" pitchFamily="34" charset="0"/>
              </a:defRPr>
            </a:lvl5pPr>
            <a:lvl6pPr marL="2514600" indent="-228600" defTabSz="5969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5969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5969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5969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it-IT" altLang="en-US" sz="1400" b="1">
                <a:solidFill>
                  <a:srgbClr val="000000"/>
                </a:solidFill>
              </a:rPr>
              <a:t>0</a:t>
            </a:r>
          </a:p>
        </p:txBody>
      </p:sp>
      <p:grpSp>
        <p:nvGrpSpPr>
          <p:cNvPr id="70667" name="Group 11"/>
          <p:cNvGrpSpPr>
            <a:grpSpLocks/>
          </p:cNvGrpSpPr>
          <p:nvPr/>
        </p:nvGrpSpPr>
        <p:grpSpPr bwMode="auto">
          <a:xfrm>
            <a:off x="1042988" y="1844675"/>
            <a:ext cx="798512" cy="447675"/>
            <a:chOff x="636" y="1163"/>
            <a:chExt cx="503" cy="282"/>
          </a:xfrm>
        </p:grpSpPr>
        <p:sp>
          <p:nvSpPr>
            <p:cNvPr id="70688" name="Rectangle 12"/>
            <p:cNvSpPr>
              <a:spLocks noChangeArrowheads="1"/>
            </p:cNvSpPr>
            <p:nvPr/>
          </p:nvSpPr>
          <p:spPr bwMode="auto">
            <a:xfrm>
              <a:off x="778" y="1163"/>
              <a:ext cx="361" cy="1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596900">
                <a:defRPr>
                  <a:solidFill>
                    <a:schemeClr val="tx1"/>
                  </a:solidFill>
                  <a:latin typeface="Arial" panose="020B0604020202020204" pitchFamily="34" charset="0"/>
                  <a:cs typeface="Arial" panose="020B0604020202020204" pitchFamily="34" charset="0"/>
                </a:defRPr>
              </a:lvl1pPr>
              <a:lvl2pPr marL="742950" indent="-285750" defTabSz="596900">
                <a:defRPr>
                  <a:solidFill>
                    <a:schemeClr val="tx1"/>
                  </a:solidFill>
                  <a:latin typeface="Arial" panose="020B0604020202020204" pitchFamily="34" charset="0"/>
                  <a:cs typeface="Arial" panose="020B0604020202020204" pitchFamily="34" charset="0"/>
                </a:defRPr>
              </a:lvl2pPr>
              <a:lvl3pPr marL="1143000" indent="-228600" defTabSz="596900">
                <a:defRPr>
                  <a:solidFill>
                    <a:schemeClr val="tx1"/>
                  </a:solidFill>
                  <a:latin typeface="Arial" panose="020B0604020202020204" pitchFamily="34" charset="0"/>
                  <a:cs typeface="Arial" panose="020B0604020202020204" pitchFamily="34" charset="0"/>
                </a:defRPr>
              </a:lvl3pPr>
              <a:lvl4pPr marL="1600200" indent="-228600" defTabSz="596900">
                <a:defRPr>
                  <a:solidFill>
                    <a:schemeClr val="tx1"/>
                  </a:solidFill>
                  <a:latin typeface="Arial" panose="020B0604020202020204" pitchFamily="34" charset="0"/>
                  <a:cs typeface="Arial" panose="020B0604020202020204" pitchFamily="34" charset="0"/>
                </a:defRPr>
              </a:lvl4pPr>
              <a:lvl5pPr marL="2057400" indent="-228600" defTabSz="596900">
                <a:defRPr>
                  <a:solidFill>
                    <a:schemeClr val="tx1"/>
                  </a:solidFill>
                  <a:latin typeface="Arial" panose="020B0604020202020204" pitchFamily="34" charset="0"/>
                  <a:cs typeface="Arial" panose="020B0604020202020204" pitchFamily="34" charset="0"/>
                </a:defRPr>
              </a:lvl5pPr>
              <a:lvl6pPr marL="2514600" indent="-228600" defTabSz="5969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5969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5969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5969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it-IT" altLang="en-US" sz="1400" b="1">
                  <a:solidFill>
                    <a:srgbClr val="000000"/>
                  </a:solidFill>
                </a:rPr>
                <a:t>Prezzo</a:t>
              </a:r>
            </a:p>
          </p:txBody>
        </p:sp>
        <p:sp>
          <p:nvSpPr>
            <p:cNvPr id="70689" name="Rectangle 13"/>
            <p:cNvSpPr>
              <a:spLocks noChangeArrowheads="1"/>
            </p:cNvSpPr>
            <p:nvPr/>
          </p:nvSpPr>
          <p:spPr bwMode="auto">
            <a:xfrm>
              <a:off x="636" y="1311"/>
              <a:ext cx="435" cy="1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596900">
                <a:defRPr>
                  <a:solidFill>
                    <a:schemeClr val="tx1"/>
                  </a:solidFill>
                  <a:latin typeface="Arial" panose="020B0604020202020204" pitchFamily="34" charset="0"/>
                  <a:cs typeface="Arial" panose="020B0604020202020204" pitchFamily="34" charset="0"/>
                </a:defRPr>
              </a:lvl1pPr>
              <a:lvl2pPr marL="742950" indent="-285750" defTabSz="596900">
                <a:defRPr>
                  <a:solidFill>
                    <a:schemeClr val="tx1"/>
                  </a:solidFill>
                  <a:latin typeface="Arial" panose="020B0604020202020204" pitchFamily="34" charset="0"/>
                  <a:cs typeface="Arial" panose="020B0604020202020204" pitchFamily="34" charset="0"/>
                </a:defRPr>
              </a:lvl2pPr>
              <a:lvl3pPr marL="1143000" indent="-228600" defTabSz="596900">
                <a:defRPr>
                  <a:solidFill>
                    <a:schemeClr val="tx1"/>
                  </a:solidFill>
                  <a:latin typeface="Arial" panose="020B0604020202020204" pitchFamily="34" charset="0"/>
                  <a:cs typeface="Arial" panose="020B0604020202020204" pitchFamily="34" charset="0"/>
                </a:defRPr>
              </a:lvl3pPr>
              <a:lvl4pPr marL="1600200" indent="-228600" defTabSz="596900">
                <a:defRPr>
                  <a:solidFill>
                    <a:schemeClr val="tx1"/>
                  </a:solidFill>
                  <a:latin typeface="Arial" panose="020B0604020202020204" pitchFamily="34" charset="0"/>
                  <a:cs typeface="Arial" panose="020B0604020202020204" pitchFamily="34" charset="0"/>
                </a:defRPr>
              </a:lvl4pPr>
              <a:lvl5pPr marL="2057400" indent="-228600" defTabSz="596900">
                <a:defRPr>
                  <a:solidFill>
                    <a:schemeClr val="tx1"/>
                  </a:solidFill>
                  <a:latin typeface="Arial" panose="020B0604020202020204" pitchFamily="34" charset="0"/>
                  <a:cs typeface="Arial" panose="020B0604020202020204" pitchFamily="34" charset="0"/>
                </a:defRPr>
              </a:lvl5pPr>
              <a:lvl6pPr marL="2514600" indent="-228600" defTabSz="5969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5969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5969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5969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it-IT" altLang="en-US" sz="1400" b="1">
                  <a:solidFill>
                    <a:srgbClr val="000000"/>
                  </a:solidFill>
                </a:rPr>
                <a:t>mandria</a:t>
              </a:r>
            </a:p>
          </p:txBody>
        </p:sp>
      </p:grpSp>
      <p:sp>
        <p:nvSpPr>
          <p:cNvPr id="70668" name="Freeform 14"/>
          <p:cNvSpPr>
            <a:spLocks/>
          </p:cNvSpPr>
          <p:nvPr/>
        </p:nvSpPr>
        <p:spPr bwMode="auto">
          <a:xfrm>
            <a:off x="1947863" y="1889125"/>
            <a:ext cx="6076950" cy="4300538"/>
          </a:xfrm>
          <a:custGeom>
            <a:avLst/>
            <a:gdLst>
              <a:gd name="T0" fmla="*/ 0 w 3828"/>
              <a:gd name="T1" fmla="*/ 0 h 2709"/>
              <a:gd name="T2" fmla="*/ 0 w 3828"/>
              <a:gd name="T3" fmla="*/ 2147483646 h 2709"/>
              <a:gd name="T4" fmla="*/ 2147483646 w 3828"/>
              <a:gd name="T5" fmla="*/ 2147483646 h 2709"/>
              <a:gd name="T6" fmla="*/ 0 60000 65536"/>
              <a:gd name="T7" fmla="*/ 0 60000 65536"/>
              <a:gd name="T8" fmla="*/ 0 60000 65536"/>
            </a:gdLst>
            <a:ahLst/>
            <a:cxnLst>
              <a:cxn ang="T6">
                <a:pos x="T0" y="T1"/>
              </a:cxn>
              <a:cxn ang="T7">
                <a:pos x="T2" y="T3"/>
              </a:cxn>
              <a:cxn ang="T8">
                <a:pos x="T4" y="T5"/>
              </a:cxn>
            </a:cxnLst>
            <a:rect l="0" t="0" r="r" b="b"/>
            <a:pathLst>
              <a:path w="3828" h="2709">
                <a:moveTo>
                  <a:pt x="0" y="0"/>
                </a:moveTo>
                <a:lnTo>
                  <a:pt x="0" y="2708"/>
                </a:lnTo>
                <a:lnTo>
                  <a:pt x="3827" y="2708"/>
                </a:lnTo>
              </a:path>
            </a:pathLst>
          </a:custGeom>
          <a:noFill/>
          <a:ln w="12700" cap="rnd"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70669" name="Line 15"/>
          <p:cNvSpPr>
            <a:spLocks noChangeShapeType="1"/>
          </p:cNvSpPr>
          <p:nvPr/>
        </p:nvSpPr>
        <p:spPr bwMode="auto">
          <a:xfrm flipV="1">
            <a:off x="4775200" y="4046538"/>
            <a:ext cx="0" cy="211455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70670" name="Rectangle 16"/>
          <p:cNvSpPr>
            <a:spLocks noChangeArrowheads="1"/>
          </p:cNvSpPr>
          <p:nvPr/>
        </p:nvSpPr>
        <p:spPr bwMode="auto">
          <a:xfrm>
            <a:off x="4706938" y="6230938"/>
            <a:ext cx="207962"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596900">
              <a:defRPr>
                <a:solidFill>
                  <a:schemeClr val="tx1"/>
                </a:solidFill>
                <a:latin typeface="Arial" panose="020B0604020202020204" pitchFamily="34" charset="0"/>
                <a:cs typeface="Arial" panose="020B0604020202020204" pitchFamily="34" charset="0"/>
              </a:defRPr>
            </a:lvl1pPr>
            <a:lvl2pPr marL="742950" indent="-285750" defTabSz="596900">
              <a:defRPr>
                <a:solidFill>
                  <a:schemeClr val="tx1"/>
                </a:solidFill>
                <a:latin typeface="Arial" panose="020B0604020202020204" pitchFamily="34" charset="0"/>
                <a:cs typeface="Arial" panose="020B0604020202020204" pitchFamily="34" charset="0"/>
              </a:defRPr>
            </a:lvl2pPr>
            <a:lvl3pPr marL="1143000" indent="-228600" defTabSz="596900">
              <a:defRPr>
                <a:solidFill>
                  <a:schemeClr val="tx1"/>
                </a:solidFill>
                <a:latin typeface="Arial" panose="020B0604020202020204" pitchFamily="34" charset="0"/>
                <a:cs typeface="Arial" panose="020B0604020202020204" pitchFamily="34" charset="0"/>
              </a:defRPr>
            </a:lvl3pPr>
            <a:lvl4pPr marL="1600200" indent="-228600" defTabSz="596900">
              <a:defRPr>
                <a:solidFill>
                  <a:schemeClr val="tx1"/>
                </a:solidFill>
                <a:latin typeface="Arial" panose="020B0604020202020204" pitchFamily="34" charset="0"/>
                <a:cs typeface="Arial" panose="020B0604020202020204" pitchFamily="34" charset="0"/>
              </a:defRPr>
            </a:lvl4pPr>
            <a:lvl5pPr marL="2057400" indent="-228600" defTabSz="596900">
              <a:defRPr>
                <a:solidFill>
                  <a:schemeClr val="tx1"/>
                </a:solidFill>
                <a:latin typeface="Arial" panose="020B0604020202020204" pitchFamily="34" charset="0"/>
                <a:cs typeface="Arial" panose="020B0604020202020204" pitchFamily="34" charset="0"/>
              </a:defRPr>
            </a:lvl5pPr>
            <a:lvl6pPr marL="2514600" indent="-228600" defTabSz="5969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5969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5969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5969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it-IT" altLang="en-US" sz="1400" b="1" i="1">
                <a:solidFill>
                  <a:srgbClr val="000000"/>
                </a:solidFill>
              </a:rPr>
              <a:t>Q*</a:t>
            </a:r>
            <a:endParaRPr lang="it-IT" altLang="en-US" sz="1400" b="1" baseline="-25000">
              <a:solidFill>
                <a:srgbClr val="000000"/>
              </a:solidFill>
            </a:endParaRPr>
          </a:p>
        </p:txBody>
      </p:sp>
      <p:sp>
        <p:nvSpPr>
          <p:cNvPr id="70671" name="Rectangle 17"/>
          <p:cNvSpPr>
            <a:spLocks noChangeArrowheads="1"/>
          </p:cNvSpPr>
          <p:nvPr/>
        </p:nvSpPr>
        <p:spPr bwMode="auto">
          <a:xfrm>
            <a:off x="6889750" y="5375275"/>
            <a:ext cx="974725" cy="425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596900">
              <a:defRPr>
                <a:solidFill>
                  <a:schemeClr val="tx1"/>
                </a:solidFill>
                <a:latin typeface="Arial" panose="020B0604020202020204" pitchFamily="34" charset="0"/>
                <a:cs typeface="Arial" panose="020B0604020202020204" pitchFamily="34" charset="0"/>
              </a:defRPr>
            </a:lvl1pPr>
            <a:lvl2pPr marL="742950" indent="-285750" defTabSz="596900">
              <a:defRPr>
                <a:solidFill>
                  <a:schemeClr val="tx1"/>
                </a:solidFill>
                <a:latin typeface="Arial" panose="020B0604020202020204" pitchFamily="34" charset="0"/>
                <a:cs typeface="Arial" panose="020B0604020202020204" pitchFamily="34" charset="0"/>
              </a:defRPr>
            </a:lvl2pPr>
            <a:lvl3pPr marL="1143000" indent="-228600" defTabSz="596900">
              <a:defRPr>
                <a:solidFill>
                  <a:schemeClr val="tx1"/>
                </a:solidFill>
                <a:latin typeface="Arial" panose="020B0604020202020204" pitchFamily="34" charset="0"/>
                <a:cs typeface="Arial" panose="020B0604020202020204" pitchFamily="34" charset="0"/>
              </a:defRPr>
            </a:lvl3pPr>
            <a:lvl4pPr marL="1600200" indent="-228600" defTabSz="596900">
              <a:defRPr>
                <a:solidFill>
                  <a:schemeClr val="tx1"/>
                </a:solidFill>
                <a:latin typeface="Arial" panose="020B0604020202020204" pitchFamily="34" charset="0"/>
                <a:cs typeface="Arial" panose="020B0604020202020204" pitchFamily="34" charset="0"/>
              </a:defRPr>
            </a:lvl4pPr>
            <a:lvl5pPr marL="2057400" indent="-228600" defTabSz="596900">
              <a:defRPr>
                <a:solidFill>
                  <a:schemeClr val="tx1"/>
                </a:solidFill>
                <a:latin typeface="Arial" panose="020B0604020202020204" pitchFamily="34" charset="0"/>
                <a:cs typeface="Arial" panose="020B0604020202020204" pitchFamily="34" charset="0"/>
              </a:defRPr>
            </a:lvl5pPr>
            <a:lvl6pPr marL="2514600" indent="-228600" defTabSz="5969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5969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5969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5969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it-IT" altLang="en-US" sz="1400" b="1">
                <a:solidFill>
                  <a:srgbClr val="000000"/>
                </a:solidFill>
              </a:rPr>
              <a:t>Domanda </a:t>
            </a:r>
          </a:p>
          <a:p>
            <a:r>
              <a:rPr lang="it-IT" altLang="en-US" sz="1400" b="1">
                <a:solidFill>
                  <a:srgbClr val="000000"/>
                </a:solidFill>
              </a:rPr>
              <a:t>di bestiame</a:t>
            </a:r>
          </a:p>
        </p:txBody>
      </p:sp>
      <p:sp>
        <p:nvSpPr>
          <p:cNvPr id="70672" name="Rectangle 18"/>
          <p:cNvSpPr>
            <a:spLocks noChangeArrowheads="1"/>
          </p:cNvSpPr>
          <p:nvPr/>
        </p:nvSpPr>
        <p:spPr bwMode="auto">
          <a:xfrm>
            <a:off x="6805613" y="2573338"/>
            <a:ext cx="1604962"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596900">
              <a:defRPr>
                <a:solidFill>
                  <a:schemeClr val="tx1"/>
                </a:solidFill>
                <a:latin typeface="Arial" panose="020B0604020202020204" pitchFamily="34" charset="0"/>
                <a:cs typeface="Arial" panose="020B0604020202020204" pitchFamily="34" charset="0"/>
              </a:defRPr>
            </a:lvl1pPr>
            <a:lvl2pPr marL="742950" indent="-285750" defTabSz="596900">
              <a:defRPr>
                <a:solidFill>
                  <a:schemeClr val="tx1"/>
                </a:solidFill>
                <a:latin typeface="Arial" panose="020B0604020202020204" pitchFamily="34" charset="0"/>
                <a:cs typeface="Arial" panose="020B0604020202020204" pitchFamily="34" charset="0"/>
              </a:defRPr>
            </a:lvl2pPr>
            <a:lvl3pPr marL="1143000" indent="-228600" defTabSz="596900">
              <a:defRPr>
                <a:solidFill>
                  <a:schemeClr val="tx1"/>
                </a:solidFill>
                <a:latin typeface="Arial" panose="020B0604020202020204" pitchFamily="34" charset="0"/>
                <a:cs typeface="Arial" panose="020B0604020202020204" pitchFamily="34" charset="0"/>
              </a:defRPr>
            </a:lvl3pPr>
            <a:lvl4pPr marL="1600200" indent="-228600" defTabSz="596900">
              <a:defRPr>
                <a:solidFill>
                  <a:schemeClr val="tx1"/>
                </a:solidFill>
                <a:latin typeface="Arial" panose="020B0604020202020204" pitchFamily="34" charset="0"/>
                <a:cs typeface="Arial" panose="020B0604020202020204" pitchFamily="34" charset="0"/>
              </a:defRPr>
            </a:lvl4pPr>
            <a:lvl5pPr marL="2057400" indent="-228600" defTabSz="596900">
              <a:defRPr>
                <a:solidFill>
                  <a:schemeClr val="tx1"/>
                </a:solidFill>
                <a:latin typeface="Arial" panose="020B0604020202020204" pitchFamily="34" charset="0"/>
                <a:cs typeface="Arial" panose="020B0604020202020204" pitchFamily="34" charset="0"/>
              </a:defRPr>
            </a:lvl5pPr>
            <a:lvl6pPr marL="2514600" indent="-228600" defTabSz="5969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5969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5969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5969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it-IT" altLang="en-US" sz="1400" b="1">
                <a:solidFill>
                  <a:srgbClr val="000000"/>
                </a:solidFill>
              </a:rPr>
              <a:t>Offerta di bestiame</a:t>
            </a:r>
          </a:p>
        </p:txBody>
      </p:sp>
      <p:sp>
        <p:nvSpPr>
          <p:cNvPr id="70673" name="Rectangle 19"/>
          <p:cNvSpPr>
            <a:spLocks noChangeArrowheads="1"/>
          </p:cNvSpPr>
          <p:nvPr/>
        </p:nvSpPr>
        <p:spPr bwMode="auto">
          <a:xfrm>
            <a:off x="6546850" y="2808288"/>
            <a:ext cx="2260600"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596900">
              <a:defRPr>
                <a:solidFill>
                  <a:schemeClr val="tx1"/>
                </a:solidFill>
                <a:latin typeface="Arial" panose="020B0604020202020204" pitchFamily="34" charset="0"/>
                <a:cs typeface="Arial" panose="020B0604020202020204" pitchFamily="34" charset="0"/>
              </a:defRPr>
            </a:lvl1pPr>
            <a:lvl2pPr marL="742950" indent="-285750" defTabSz="596900">
              <a:defRPr>
                <a:solidFill>
                  <a:schemeClr val="tx1"/>
                </a:solidFill>
                <a:latin typeface="Arial" panose="020B0604020202020204" pitchFamily="34" charset="0"/>
                <a:cs typeface="Arial" panose="020B0604020202020204" pitchFamily="34" charset="0"/>
              </a:defRPr>
            </a:lvl2pPr>
            <a:lvl3pPr marL="1143000" indent="-228600" defTabSz="596900">
              <a:defRPr>
                <a:solidFill>
                  <a:schemeClr val="tx1"/>
                </a:solidFill>
                <a:latin typeface="Arial" panose="020B0604020202020204" pitchFamily="34" charset="0"/>
                <a:cs typeface="Arial" panose="020B0604020202020204" pitchFamily="34" charset="0"/>
              </a:defRPr>
            </a:lvl3pPr>
            <a:lvl4pPr marL="1600200" indent="-228600" defTabSz="596900">
              <a:defRPr>
                <a:solidFill>
                  <a:schemeClr val="tx1"/>
                </a:solidFill>
                <a:latin typeface="Arial" panose="020B0604020202020204" pitchFamily="34" charset="0"/>
                <a:cs typeface="Arial" panose="020B0604020202020204" pitchFamily="34" charset="0"/>
              </a:defRPr>
            </a:lvl4pPr>
            <a:lvl5pPr marL="2057400" indent="-228600" defTabSz="596900">
              <a:defRPr>
                <a:solidFill>
                  <a:schemeClr val="tx1"/>
                </a:solidFill>
                <a:latin typeface="Arial" panose="020B0604020202020204" pitchFamily="34" charset="0"/>
                <a:cs typeface="Arial" panose="020B0604020202020204" pitchFamily="34" charset="0"/>
              </a:defRPr>
            </a:lvl5pPr>
            <a:lvl6pPr marL="2514600" indent="-228600" defTabSz="5969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5969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5969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5969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it-IT" altLang="en-US" sz="1400" b="1">
                <a:solidFill>
                  <a:srgbClr val="000000"/>
                </a:solidFill>
              </a:rPr>
              <a:t>(costo opportunità privato)</a:t>
            </a:r>
          </a:p>
        </p:txBody>
      </p:sp>
      <p:sp>
        <p:nvSpPr>
          <p:cNvPr id="70674" name="Rectangle 20"/>
          <p:cNvSpPr>
            <a:spLocks noChangeArrowheads="1"/>
          </p:cNvSpPr>
          <p:nvPr/>
        </p:nvSpPr>
        <p:spPr bwMode="auto">
          <a:xfrm>
            <a:off x="6291263" y="2016125"/>
            <a:ext cx="1150937"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596900">
              <a:defRPr>
                <a:solidFill>
                  <a:schemeClr val="tx1"/>
                </a:solidFill>
                <a:latin typeface="Arial" panose="020B0604020202020204" pitchFamily="34" charset="0"/>
                <a:cs typeface="Arial" panose="020B0604020202020204" pitchFamily="34" charset="0"/>
              </a:defRPr>
            </a:lvl1pPr>
            <a:lvl2pPr marL="742950" indent="-285750" defTabSz="596900">
              <a:defRPr>
                <a:solidFill>
                  <a:schemeClr val="tx1"/>
                </a:solidFill>
                <a:latin typeface="Arial" panose="020B0604020202020204" pitchFamily="34" charset="0"/>
                <a:cs typeface="Arial" panose="020B0604020202020204" pitchFamily="34" charset="0"/>
              </a:defRPr>
            </a:lvl2pPr>
            <a:lvl3pPr marL="1143000" indent="-228600" defTabSz="596900">
              <a:defRPr>
                <a:solidFill>
                  <a:schemeClr val="tx1"/>
                </a:solidFill>
                <a:latin typeface="Arial" panose="020B0604020202020204" pitchFamily="34" charset="0"/>
                <a:cs typeface="Arial" panose="020B0604020202020204" pitchFamily="34" charset="0"/>
              </a:defRPr>
            </a:lvl3pPr>
            <a:lvl4pPr marL="1600200" indent="-228600" defTabSz="596900">
              <a:defRPr>
                <a:solidFill>
                  <a:schemeClr val="tx1"/>
                </a:solidFill>
                <a:latin typeface="Arial" panose="020B0604020202020204" pitchFamily="34" charset="0"/>
                <a:cs typeface="Arial" panose="020B0604020202020204" pitchFamily="34" charset="0"/>
              </a:defRPr>
            </a:lvl4pPr>
            <a:lvl5pPr marL="2057400" indent="-228600" defTabSz="596900">
              <a:defRPr>
                <a:solidFill>
                  <a:schemeClr val="tx1"/>
                </a:solidFill>
                <a:latin typeface="Arial" panose="020B0604020202020204" pitchFamily="34" charset="0"/>
                <a:cs typeface="Arial" panose="020B0604020202020204" pitchFamily="34" charset="0"/>
              </a:defRPr>
            </a:lvl5pPr>
            <a:lvl6pPr marL="2514600" indent="-228600" defTabSz="5969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5969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5969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5969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it-IT" altLang="en-US" sz="1400" b="1">
                <a:solidFill>
                  <a:srgbClr val="000000"/>
                </a:solidFill>
              </a:rPr>
              <a:t>Costo sociale</a:t>
            </a:r>
          </a:p>
        </p:txBody>
      </p:sp>
      <p:sp>
        <p:nvSpPr>
          <p:cNvPr id="70675" name="Line 21"/>
          <p:cNvSpPr>
            <a:spLocks noChangeShapeType="1"/>
          </p:cNvSpPr>
          <p:nvPr/>
        </p:nvSpPr>
        <p:spPr bwMode="auto">
          <a:xfrm>
            <a:off x="2457450" y="2378075"/>
            <a:ext cx="4335463" cy="3092450"/>
          </a:xfrm>
          <a:prstGeom prst="line">
            <a:avLst/>
          </a:prstGeom>
          <a:noFill/>
          <a:ln w="25400">
            <a:solidFill>
              <a:srgbClr val="00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70676" name="Freeform 22"/>
          <p:cNvSpPr>
            <a:spLocks/>
          </p:cNvSpPr>
          <p:nvPr/>
        </p:nvSpPr>
        <p:spPr bwMode="auto">
          <a:xfrm>
            <a:off x="4706938" y="3984625"/>
            <a:ext cx="130175" cy="109538"/>
          </a:xfrm>
          <a:custGeom>
            <a:avLst/>
            <a:gdLst>
              <a:gd name="T0" fmla="*/ 2147483646 w 82"/>
              <a:gd name="T1" fmla="*/ 2147483646 h 69"/>
              <a:gd name="T2" fmla="*/ 2147483646 w 82"/>
              <a:gd name="T3" fmla="*/ 2147483646 h 69"/>
              <a:gd name="T4" fmla="*/ 2147483646 w 82"/>
              <a:gd name="T5" fmla="*/ 2147483646 h 69"/>
              <a:gd name="T6" fmla="*/ 2147483646 w 82"/>
              <a:gd name="T7" fmla="*/ 2147483646 h 69"/>
              <a:gd name="T8" fmla="*/ 2147483646 w 82"/>
              <a:gd name="T9" fmla="*/ 2147483646 h 69"/>
              <a:gd name="T10" fmla="*/ 2147483646 w 82"/>
              <a:gd name="T11" fmla="*/ 0 h 69"/>
              <a:gd name="T12" fmla="*/ 2147483646 w 82"/>
              <a:gd name="T13" fmla="*/ 0 h 69"/>
              <a:gd name="T14" fmla="*/ 2147483646 w 82"/>
              <a:gd name="T15" fmla="*/ 0 h 69"/>
              <a:gd name="T16" fmla="*/ 2147483646 w 82"/>
              <a:gd name="T17" fmla="*/ 2147483646 h 69"/>
              <a:gd name="T18" fmla="*/ 0 w 82"/>
              <a:gd name="T19" fmla="*/ 2147483646 h 69"/>
              <a:gd name="T20" fmla="*/ 2147483646 w 82"/>
              <a:gd name="T21" fmla="*/ 2147483646 h 69"/>
              <a:gd name="T22" fmla="*/ 2147483646 w 82"/>
              <a:gd name="T23" fmla="*/ 2147483646 h 69"/>
              <a:gd name="T24" fmla="*/ 2147483646 w 82"/>
              <a:gd name="T25" fmla="*/ 2147483646 h 6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82" h="69">
                <a:moveTo>
                  <a:pt x="41" y="68"/>
                </a:moveTo>
                <a:lnTo>
                  <a:pt x="54" y="68"/>
                </a:lnTo>
                <a:lnTo>
                  <a:pt x="67" y="54"/>
                </a:lnTo>
                <a:lnTo>
                  <a:pt x="81" y="41"/>
                </a:lnTo>
                <a:lnTo>
                  <a:pt x="67" y="14"/>
                </a:lnTo>
                <a:lnTo>
                  <a:pt x="54" y="0"/>
                </a:lnTo>
                <a:lnTo>
                  <a:pt x="41" y="0"/>
                </a:lnTo>
                <a:lnTo>
                  <a:pt x="27" y="0"/>
                </a:lnTo>
                <a:lnTo>
                  <a:pt x="14" y="14"/>
                </a:lnTo>
                <a:lnTo>
                  <a:pt x="0" y="41"/>
                </a:lnTo>
                <a:lnTo>
                  <a:pt x="14" y="54"/>
                </a:lnTo>
                <a:lnTo>
                  <a:pt x="27" y="68"/>
                </a:lnTo>
                <a:lnTo>
                  <a:pt x="41" y="68"/>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70677" name="Line 23"/>
          <p:cNvSpPr>
            <a:spLocks noChangeShapeType="1"/>
          </p:cNvSpPr>
          <p:nvPr/>
        </p:nvSpPr>
        <p:spPr bwMode="auto">
          <a:xfrm flipV="1">
            <a:off x="4198938" y="3595688"/>
            <a:ext cx="0" cy="2581275"/>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70678" name="Rectangle 24"/>
          <p:cNvSpPr>
            <a:spLocks noChangeArrowheads="1"/>
          </p:cNvSpPr>
          <p:nvPr/>
        </p:nvSpPr>
        <p:spPr bwMode="auto">
          <a:xfrm>
            <a:off x="4038600" y="6248400"/>
            <a:ext cx="381000"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defTabSz="596900">
              <a:defRPr>
                <a:solidFill>
                  <a:schemeClr val="tx1"/>
                </a:solidFill>
                <a:latin typeface="Arial" panose="020B0604020202020204" pitchFamily="34" charset="0"/>
                <a:cs typeface="Arial" panose="020B0604020202020204" pitchFamily="34" charset="0"/>
              </a:defRPr>
            </a:lvl1pPr>
            <a:lvl2pPr marL="742950" indent="-285750" defTabSz="596900">
              <a:defRPr>
                <a:solidFill>
                  <a:schemeClr val="tx1"/>
                </a:solidFill>
                <a:latin typeface="Arial" panose="020B0604020202020204" pitchFamily="34" charset="0"/>
                <a:cs typeface="Arial" panose="020B0604020202020204" pitchFamily="34" charset="0"/>
              </a:defRPr>
            </a:lvl2pPr>
            <a:lvl3pPr marL="1143000" indent="-228600" defTabSz="596900">
              <a:defRPr>
                <a:solidFill>
                  <a:schemeClr val="tx1"/>
                </a:solidFill>
                <a:latin typeface="Arial" panose="020B0604020202020204" pitchFamily="34" charset="0"/>
                <a:cs typeface="Arial" panose="020B0604020202020204" pitchFamily="34" charset="0"/>
              </a:defRPr>
            </a:lvl3pPr>
            <a:lvl4pPr marL="1600200" indent="-228600" defTabSz="596900">
              <a:defRPr>
                <a:solidFill>
                  <a:schemeClr val="tx1"/>
                </a:solidFill>
                <a:latin typeface="Arial" panose="020B0604020202020204" pitchFamily="34" charset="0"/>
                <a:cs typeface="Arial" panose="020B0604020202020204" pitchFamily="34" charset="0"/>
              </a:defRPr>
            </a:lvl4pPr>
            <a:lvl5pPr marL="2057400" indent="-228600" defTabSz="596900">
              <a:defRPr>
                <a:solidFill>
                  <a:schemeClr val="tx1"/>
                </a:solidFill>
                <a:latin typeface="Arial" panose="020B0604020202020204" pitchFamily="34" charset="0"/>
                <a:cs typeface="Arial" panose="020B0604020202020204" pitchFamily="34" charset="0"/>
              </a:defRPr>
            </a:lvl5pPr>
            <a:lvl6pPr marL="2514600" indent="-228600" defTabSz="5969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5969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5969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5969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it-IT" altLang="en-US" sz="1400" b="1" i="1">
                <a:solidFill>
                  <a:srgbClr val="000000"/>
                </a:solidFill>
              </a:rPr>
              <a:t>Q</a:t>
            </a:r>
            <a:r>
              <a:rPr lang="it-IT" altLang="en-US" sz="800" b="1" i="1">
                <a:solidFill>
                  <a:srgbClr val="000000"/>
                </a:solidFill>
              </a:rPr>
              <a:t>EFF</a:t>
            </a:r>
            <a:endParaRPr lang="it-IT" altLang="en-US" sz="800" b="1" baseline="-25000">
              <a:solidFill>
                <a:srgbClr val="000000"/>
              </a:solidFill>
            </a:endParaRPr>
          </a:p>
        </p:txBody>
      </p:sp>
      <p:sp>
        <p:nvSpPr>
          <p:cNvPr id="70679" name="Rectangle 25"/>
          <p:cNvSpPr>
            <a:spLocks noChangeArrowheads="1"/>
          </p:cNvSpPr>
          <p:nvPr/>
        </p:nvSpPr>
        <p:spPr bwMode="auto">
          <a:xfrm>
            <a:off x="3200400" y="3352800"/>
            <a:ext cx="600075" cy="425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596900">
              <a:defRPr>
                <a:solidFill>
                  <a:schemeClr val="tx1"/>
                </a:solidFill>
                <a:latin typeface="Arial" panose="020B0604020202020204" pitchFamily="34" charset="0"/>
                <a:cs typeface="Arial" panose="020B0604020202020204" pitchFamily="34" charset="0"/>
              </a:defRPr>
            </a:lvl1pPr>
            <a:lvl2pPr marL="742950" indent="-285750" defTabSz="596900">
              <a:defRPr>
                <a:solidFill>
                  <a:schemeClr val="tx1"/>
                </a:solidFill>
                <a:latin typeface="Arial" panose="020B0604020202020204" pitchFamily="34" charset="0"/>
                <a:cs typeface="Arial" panose="020B0604020202020204" pitchFamily="34" charset="0"/>
              </a:defRPr>
            </a:lvl2pPr>
            <a:lvl3pPr marL="1143000" indent="-228600" defTabSz="596900">
              <a:defRPr>
                <a:solidFill>
                  <a:schemeClr val="tx1"/>
                </a:solidFill>
                <a:latin typeface="Arial" panose="020B0604020202020204" pitchFamily="34" charset="0"/>
                <a:cs typeface="Arial" panose="020B0604020202020204" pitchFamily="34" charset="0"/>
              </a:defRPr>
            </a:lvl3pPr>
            <a:lvl4pPr marL="1600200" indent="-228600" defTabSz="596900">
              <a:defRPr>
                <a:solidFill>
                  <a:schemeClr val="tx1"/>
                </a:solidFill>
                <a:latin typeface="Arial" panose="020B0604020202020204" pitchFamily="34" charset="0"/>
                <a:cs typeface="Arial" panose="020B0604020202020204" pitchFamily="34" charset="0"/>
              </a:defRPr>
            </a:lvl4pPr>
            <a:lvl5pPr marL="2057400" indent="-228600" defTabSz="596900">
              <a:defRPr>
                <a:solidFill>
                  <a:schemeClr val="tx1"/>
                </a:solidFill>
                <a:latin typeface="Arial" panose="020B0604020202020204" pitchFamily="34" charset="0"/>
                <a:cs typeface="Arial" panose="020B0604020202020204" pitchFamily="34" charset="0"/>
              </a:defRPr>
            </a:lvl5pPr>
            <a:lvl6pPr marL="2514600" indent="-228600" defTabSz="5969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5969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5969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5969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it-IT" altLang="en-US" sz="1400" b="1">
                <a:solidFill>
                  <a:srgbClr val="000000"/>
                </a:solidFill>
              </a:rPr>
              <a:t>Ottimo</a:t>
            </a:r>
          </a:p>
          <a:p>
            <a:r>
              <a:rPr lang="it-IT" altLang="en-US" sz="1400" b="1">
                <a:solidFill>
                  <a:srgbClr val="000000"/>
                </a:solidFill>
              </a:rPr>
              <a:t>sociale</a:t>
            </a:r>
          </a:p>
        </p:txBody>
      </p:sp>
      <p:sp>
        <p:nvSpPr>
          <p:cNvPr id="70680" name="Line 26"/>
          <p:cNvSpPr>
            <a:spLocks noChangeShapeType="1"/>
          </p:cNvSpPr>
          <p:nvPr/>
        </p:nvSpPr>
        <p:spPr bwMode="auto">
          <a:xfrm>
            <a:off x="3810000" y="3581400"/>
            <a:ext cx="260350" cy="1588"/>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70681" name="Line 27"/>
          <p:cNvSpPr>
            <a:spLocks noChangeShapeType="1"/>
          </p:cNvSpPr>
          <p:nvPr/>
        </p:nvSpPr>
        <p:spPr bwMode="auto">
          <a:xfrm>
            <a:off x="5181600" y="2590800"/>
            <a:ext cx="590550" cy="276225"/>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70682" name="Rectangle 28"/>
          <p:cNvSpPr>
            <a:spLocks noChangeArrowheads="1"/>
          </p:cNvSpPr>
          <p:nvPr/>
        </p:nvSpPr>
        <p:spPr bwMode="auto">
          <a:xfrm>
            <a:off x="4451350" y="2165350"/>
            <a:ext cx="1311256"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596900">
              <a:defRPr>
                <a:solidFill>
                  <a:schemeClr val="tx1"/>
                </a:solidFill>
                <a:latin typeface="Arial" panose="020B0604020202020204" pitchFamily="34" charset="0"/>
                <a:cs typeface="Arial" panose="020B0604020202020204" pitchFamily="34" charset="0"/>
              </a:defRPr>
            </a:lvl1pPr>
            <a:lvl2pPr marL="742950" indent="-285750" defTabSz="596900">
              <a:defRPr>
                <a:solidFill>
                  <a:schemeClr val="tx1"/>
                </a:solidFill>
                <a:latin typeface="Arial" panose="020B0604020202020204" pitchFamily="34" charset="0"/>
                <a:cs typeface="Arial" panose="020B0604020202020204" pitchFamily="34" charset="0"/>
              </a:defRPr>
            </a:lvl2pPr>
            <a:lvl3pPr marL="1143000" indent="-228600" defTabSz="596900">
              <a:defRPr>
                <a:solidFill>
                  <a:schemeClr val="tx1"/>
                </a:solidFill>
                <a:latin typeface="Arial" panose="020B0604020202020204" pitchFamily="34" charset="0"/>
                <a:cs typeface="Arial" panose="020B0604020202020204" pitchFamily="34" charset="0"/>
              </a:defRPr>
            </a:lvl3pPr>
            <a:lvl4pPr marL="1600200" indent="-228600" defTabSz="596900">
              <a:defRPr>
                <a:solidFill>
                  <a:schemeClr val="tx1"/>
                </a:solidFill>
                <a:latin typeface="Arial" panose="020B0604020202020204" pitchFamily="34" charset="0"/>
                <a:cs typeface="Arial" panose="020B0604020202020204" pitchFamily="34" charset="0"/>
              </a:defRPr>
            </a:lvl4pPr>
            <a:lvl5pPr marL="2057400" indent="-228600" defTabSz="596900">
              <a:defRPr>
                <a:solidFill>
                  <a:schemeClr val="tx1"/>
                </a:solidFill>
                <a:latin typeface="Arial" panose="020B0604020202020204" pitchFamily="34" charset="0"/>
                <a:cs typeface="Arial" panose="020B0604020202020204" pitchFamily="34" charset="0"/>
              </a:defRPr>
            </a:lvl5pPr>
            <a:lvl6pPr marL="2514600" indent="-228600" defTabSz="5969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5969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5969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5969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it-IT" altLang="en-US" sz="1400" b="1" dirty="0">
                <a:solidFill>
                  <a:srgbClr val="000000"/>
                </a:solidFill>
              </a:rPr>
              <a:t>Danno unitario</a:t>
            </a:r>
          </a:p>
        </p:txBody>
      </p:sp>
      <p:sp>
        <p:nvSpPr>
          <p:cNvPr id="70683" name="Rectangle 29"/>
          <p:cNvSpPr>
            <a:spLocks noChangeArrowheads="1"/>
          </p:cNvSpPr>
          <p:nvPr/>
        </p:nvSpPr>
        <p:spPr bwMode="auto">
          <a:xfrm>
            <a:off x="4451350" y="2403475"/>
            <a:ext cx="963405"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596900">
              <a:defRPr>
                <a:solidFill>
                  <a:schemeClr val="tx1"/>
                </a:solidFill>
                <a:latin typeface="Arial" panose="020B0604020202020204" pitchFamily="34" charset="0"/>
                <a:cs typeface="Arial" panose="020B0604020202020204" pitchFamily="34" charset="0"/>
              </a:defRPr>
            </a:lvl1pPr>
            <a:lvl2pPr marL="742950" indent="-285750" defTabSz="596900">
              <a:defRPr>
                <a:solidFill>
                  <a:schemeClr val="tx1"/>
                </a:solidFill>
                <a:latin typeface="Arial" panose="020B0604020202020204" pitchFamily="34" charset="0"/>
                <a:cs typeface="Arial" panose="020B0604020202020204" pitchFamily="34" charset="0"/>
              </a:defRPr>
            </a:lvl2pPr>
            <a:lvl3pPr marL="1143000" indent="-228600" defTabSz="596900">
              <a:defRPr>
                <a:solidFill>
                  <a:schemeClr val="tx1"/>
                </a:solidFill>
                <a:latin typeface="Arial" panose="020B0604020202020204" pitchFamily="34" charset="0"/>
                <a:cs typeface="Arial" panose="020B0604020202020204" pitchFamily="34" charset="0"/>
              </a:defRPr>
            </a:lvl3pPr>
            <a:lvl4pPr marL="1600200" indent="-228600" defTabSz="596900">
              <a:defRPr>
                <a:solidFill>
                  <a:schemeClr val="tx1"/>
                </a:solidFill>
                <a:latin typeface="Arial" panose="020B0604020202020204" pitchFamily="34" charset="0"/>
                <a:cs typeface="Arial" panose="020B0604020202020204" pitchFamily="34" charset="0"/>
              </a:defRPr>
            </a:lvl4pPr>
            <a:lvl5pPr marL="2057400" indent="-228600" defTabSz="596900">
              <a:defRPr>
                <a:solidFill>
                  <a:schemeClr val="tx1"/>
                </a:solidFill>
                <a:latin typeface="Arial" panose="020B0604020202020204" pitchFamily="34" charset="0"/>
                <a:cs typeface="Arial" panose="020B0604020202020204" pitchFamily="34" charset="0"/>
              </a:defRPr>
            </a:lvl5pPr>
            <a:lvl6pPr marL="2514600" indent="-228600" defTabSz="5969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5969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5969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5969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it-IT" altLang="en-US" sz="1400" b="1" dirty="0">
                <a:solidFill>
                  <a:srgbClr val="000000"/>
                </a:solidFill>
              </a:rPr>
              <a:t>del transito</a:t>
            </a:r>
          </a:p>
        </p:txBody>
      </p:sp>
      <p:sp>
        <p:nvSpPr>
          <p:cNvPr id="70684" name="Line 30"/>
          <p:cNvSpPr>
            <a:spLocks noChangeShapeType="1"/>
          </p:cNvSpPr>
          <p:nvPr/>
        </p:nvSpPr>
        <p:spPr bwMode="auto">
          <a:xfrm flipH="1">
            <a:off x="2133600" y="2165350"/>
            <a:ext cx="4083050" cy="2898775"/>
          </a:xfrm>
          <a:prstGeom prst="line">
            <a:avLst/>
          </a:prstGeom>
          <a:noFill/>
          <a:ln w="25400">
            <a:solidFill>
              <a:srgbClr val="800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70685" name="Freeform 31"/>
          <p:cNvSpPr>
            <a:spLocks/>
          </p:cNvSpPr>
          <p:nvPr/>
        </p:nvSpPr>
        <p:spPr bwMode="auto">
          <a:xfrm>
            <a:off x="4097338" y="3527425"/>
            <a:ext cx="130175" cy="109538"/>
          </a:xfrm>
          <a:custGeom>
            <a:avLst/>
            <a:gdLst>
              <a:gd name="T0" fmla="*/ 2147483646 w 82"/>
              <a:gd name="T1" fmla="*/ 2147483646 h 69"/>
              <a:gd name="T2" fmla="*/ 2147483646 w 82"/>
              <a:gd name="T3" fmla="*/ 2147483646 h 69"/>
              <a:gd name="T4" fmla="*/ 2147483646 w 82"/>
              <a:gd name="T5" fmla="*/ 2147483646 h 69"/>
              <a:gd name="T6" fmla="*/ 2147483646 w 82"/>
              <a:gd name="T7" fmla="*/ 2147483646 h 69"/>
              <a:gd name="T8" fmla="*/ 2147483646 w 82"/>
              <a:gd name="T9" fmla="*/ 2147483646 h 69"/>
              <a:gd name="T10" fmla="*/ 2147483646 w 82"/>
              <a:gd name="T11" fmla="*/ 0 h 69"/>
              <a:gd name="T12" fmla="*/ 2147483646 w 82"/>
              <a:gd name="T13" fmla="*/ 0 h 69"/>
              <a:gd name="T14" fmla="*/ 2147483646 w 82"/>
              <a:gd name="T15" fmla="*/ 0 h 69"/>
              <a:gd name="T16" fmla="*/ 2147483646 w 82"/>
              <a:gd name="T17" fmla="*/ 2147483646 h 69"/>
              <a:gd name="T18" fmla="*/ 0 w 82"/>
              <a:gd name="T19" fmla="*/ 2147483646 h 69"/>
              <a:gd name="T20" fmla="*/ 2147483646 w 82"/>
              <a:gd name="T21" fmla="*/ 2147483646 h 69"/>
              <a:gd name="T22" fmla="*/ 2147483646 w 82"/>
              <a:gd name="T23" fmla="*/ 2147483646 h 69"/>
              <a:gd name="T24" fmla="*/ 2147483646 w 82"/>
              <a:gd name="T25" fmla="*/ 2147483646 h 6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82" h="69">
                <a:moveTo>
                  <a:pt x="41" y="68"/>
                </a:moveTo>
                <a:lnTo>
                  <a:pt x="54" y="68"/>
                </a:lnTo>
                <a:lnTo>
                  <a:pt x="67" y="54"/>
                </a:lnTo>
                <a:lnTo>
                  <a:pt x="81" y="41"/>
                </a:lnTo>
                <a:lnTo>
                  <a:pt x="67" y="14"/>
                </a:lnTo>
                <a:lnTo>
                  <a:pt x="54" y="0"/>
                </a:lnTo>
                <a:lnTo>
                  <a:pt x="41" y="0"/>
                </a:lnTo>
                <a:lnTo>
                  <a:pt x="27" y="0"/>
                </a:lnTo>
                <a:lnTo>
                  <a:pt x="14" y="14"/>
                </a:lnTo>
                <a:lnTo>
                  <a:pt x="0" y="41"/>
                </a:lnTo>
                <a:lnTo>
                  <a:pt x="14" y="54"/>
                </a:lnTo>
                <a:lnTo>
                  <a:pt x="27" y="68"/>
                </a:lnTo>
                <a:lnTo>
                  <a:pt x="41" y="68"/>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70686" name="Text Box 32"/>
          <p:cNvSpPr txBox="1">
            <a:spLocks noChangeArrowheads="1"/>
          </p:cNvSpPr>
          <p:nvPr/>
        </p:nvSpPr>
        <p:spPr bwMode="auto">
          <a:xfrm>
            <a:off x="152400" y="838200"/>
            <a:ext cx="67056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it-IT" altLang="en-US" sz="2400">
                <a:solidFill>
                  <a:srgbClr val="000000"/>
                </a:solidFill>
                <a:latin typeface="Times New Roman" panose="02020603050405020304" pitchFamily="18" charset="0"/>
              </a:rPr>
              <a:t>L’ottimo sociale si ottiene per una quantità inferiore di prodotto rispetto all’equilibrio di mercato</a:t>
            </a:r>
          </a:p>
        </p:txBody>
      </p:sp>
      <p:sp>
        <p:nvSpPr>
          <p:cNvPr id="70687" name="Line 33"/>
          <p:cNvSpPr>
            <a:spLocks noChangeShapeType="1"/>
          </p:cNvSpPr>
          <p:nvPr/>
        </p:nvSpPr>
        <p:spPr bwMode="auto">
          <a:xfrm flipV="1">
            <a:off x="5867400" y="2492375"/>
            <a:ext cx="0" cy="576263"/>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Tree>
  </p:cSld>
  <p:clrMapOvr>
    <a:masterClrMapping/>
  </p:clrMapOvr>
  <p:transition spd="slow">
    <p:wipe/>
  </p:transition>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2706"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endParaRPr lang="en-US" altLang="en-US" sz="1800">
              <a:solidFill>
                <a:schemeClr val="tx1"/>
              </a:solidFill>
              <a:latin typeface="Arial" panose="020B0604020202020204" pitchFamily="34" charset="0"/>
            </a:endParaRPr>
          </a:p>
        </p:txBody>
      </p:sp>
      <p:sp>
        <p:nvSpPr>
          <p:cNvPr id="72707"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endParaRPr lang="en-US" altLang="en-US" sz="1800">
              <a:solidFill>
                <a:schemeClr val="tx1"/>
              </a:solidFill>
              <a:latin typeface="Arial" panose="020B0604020202020204" pitchFamily="34" charset="0"/>
            </a:endParaRPr>
          </a:p>
        </p:txBody>
      </p:sp>
      <p:sp>
        <p:nvSpPr>
          <p:cNvPr id="72708" name="Rectangle 4"/>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endParaRPr lang="en-US" altLang="en-US" sz="1800">
              <a:solidFill>
                <a:schemeClr val="tx1"/>
              </a:solidFill>
              <a:latin typeface="Arial" panose="020B0604020202020204" pitchFamily="34" charset="0"/>
            </a:endParaRPr>
          </a:p>
        </p:txBody>
      </p:sp>
      <p:sp>
        <p:nvSpPr>
          <p:cNvPr id="72709" name="Rectangle 5"/>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endParaRPr lang="en-US" altLang="en-US" sz="1800">
              <a:solidFill>
                <a:schemeClr val="tx1"/>
              </a:solidFill>
              <a:latin typeface="Arial" panose="020B0604020202020204" pitchFamily="34" charset="0"/>
            </a:endParaRPr>
          </a:p>
        </p:txBody>
      </p:sp>
      <p:sp>
        <p:nvSpPr>
          <p:cNvPr id="72710" name="Rectangle 6"/>
          <p:cNvSpPr>
            <a:spLocks noGrp="1" noChangeArrowheads="1"/>
          </p:cNvSpPr>
          <p:nvPr>
            <p:ph type="title"/>
          </p:nvPr>
        </p:nvSpPr>
        <p:spPr>
          <a:xfrm>
            <a:off x="684213" y="188913"/>
            <a:ext cx="7772400" cy="608012"/>
          </a:xfrm>
          <a:noFill/>
        </p:spPr>
        <p:txBody>
          <a:bodyPr/>
          <a:lstStyle/>
          <a:p>
            <a:pPr eaLnBrk="1" hangingPunct="1"/>
            <a:r>
              <a:rPr lang="it-IT" altLang="en-US" sz="3200" dirty="0"/>
              <a:t>Esternalità: soluzioni tradizionali</a:t>
            </a:r>
          </a:p>
        </p:txBody>
      </p:sp>
      <p:sp>
        <p:nvSpPr>
          <p:cNvPr id="30727" name="Rectangle 7"/>
          <p:cNvSpPr>
            <a:spLocks noGrp="1" noChangeArrowheads="1"/>
          </p:cNvSpPr>
          <p:nvPr>
            <p:ph type="body" idx="1"/>
          </p:nvPr>
        </p:nvSpPr>
        <p:spPr>
          <a:xfrm>
            <a:off x="179388" y="908050"/>
            <a:ext cx="8964612" cy="5472113"/>
          </a:xfrm>
          <a:noFill/>
        </p:spPr>
        <p:txBody>
          <a:bodyPr/>
          <a:lstStyle/>
          <a:p>
            <a:pPr marL="533400" indent="-533400" eaLnBrk="1" hangingPunct="1">
              <a:lnSpc>
                <a:spcPct val="90000"/>
              </a:lnSpc>
            </a:pPr>
            <a:r>
              <a:rPr lang="it-IT" altLang="en-US" sz="2400" dirty="0"/>
              <a:t>Il menù tradizionale di interventi a disposizione del </a:t>
            </a:r>
            <a:r>
              <a:rPr lang="it-IT" altLang="en-US" sz="2400" i="1" dirty="0"/>
              <a:t>policy maker</a:t>
            </a:r>
            <a:r>
              <a:rPr lang="it-IT" altLang="en-US" sz="2400" dirty="0"/>
              <a:t> per far fronte al problema delle esternalità è ampio:</a:t>
            </a:r>
          </a:p>
          <a:p>
            <a:pPr marL="914400" lvl="1" indent="-457200" eaLnBrk="1" hangingPunct="1">
              <a:lnSpc>
                <a:spcPct val="90000"/>
              </a:lnSpc>
              <a:buFont typeface="Monotype Sorts" pitchFamily="2" charset="2"/>
              <a:buAutoNum type="arabicPeriod"/>
            </a:pPr>
            <a:r>
              <a:rPr lang="it-IT" altLang="en-US" sz="2000" dirty="0"/>
              <a:t>Regolamentazione del mercato (obblighi e divieti). </a:t>
            </a:r>
          </a:p>
          <a:p>
            <a:pPr marL="914400" lvl="1" indent="-457200" eaLnBrk="1" hangingPunct="1">
              <a:lnSpc>
                <a:spcPct val="90000"/>
              </a:lnSpc>
              <a:buFont typeface="Monotype Sorts" pitchFamily="2" charset="2"/>
              <a:buAutoNum type="arabicPeriod"/>
            </a:pPr>
            <a:r>
              <a:rPr lang="it-IT" altLang="en-US" sz="2000" dirty="0"/>
              <a:t>Tasse (o sussidi, in caso di esternalità positive) </a:t>
            </a:r>
            <a:r>
              <a:rPr lang="it-IT" altLang="en-US" sz="2000" dirty="0" err="1"/>
              <a:t>pigouviani</a:t>
            </a:r>
            <a:r>
              <a:rPr lang="it-IT" altLang="en-US" sz="2000" dirty="0"/>
              <a:t>.</a:t>
            </a:r>
          </a:p>
          <a:p>
            <a:pPr marL="914400" lvl="1" indent="-457200" eaLnBrk="1" hangingPunct="1">
              <a:lnSpc>
                <a:spcPct val="90000"/>
              </a:lnSpc>
              <a:buFont typeface="Monotype Sorts" pitchFamily="2" charset="2"/>
              <a:buAutoNum type="arabicPeriod"/>
            </a:pPr>
            <a:r>
              <a:rPr lang="it-IT" altLang="en-US" sz="2000" dirty="0"/>
              <a:t>Risarcimento del danno causato al terzo.</a:t>
            </a:r>
          </a:p>
          <a:p>
            <a:pPr marL="533400" indent="-533400" eaLnBrk="1" hangingPunct="1">
              <a:lnSpc>
                <a:spcPct val="90000"/>
              </a:lnSpc>
            </a:pPr>
            <a:r>
              <a:rPr lang="it-IT" altLang="en-US" sz="2400" dirty="0"/>
              <a:t>La distinzione fondamentale è tra interventi di tipo </a:t>
            </a:r>
            <a:r>
              <a:rPr lang="it-IT" altLang="en-US" sz="2400" u="sng" dirty="0"/>
              <a:t>coercitivo</a:t>
            </a:r>
            <a:r>
              <a:rPr lang="it-IT" altLang="en-US" sz="2400" dirty="0"/>
              <a:t> (n.1) volti ad imporre direttamente la produzione della quantità efficiente e interventi miranti ad </a:t>
            </a:r>
            <a:r>
              <a:rPr lang="it-IT" altLang="en-US" sz="2400" u="sng" dirty="0"/>
              <a:t>agire sugli incentivi</a:t>
            </a:r>
            <a:r>
              <a:rPr lang="it-IT" altLang="en-US" sz="2400" dirty="0"/>
              <a:t> degli agenti (nn.2 &amp; 3), in cui il </a:t>
            </a:r>
            <a:r>
              <a:rPr lang="it-IT" altLang="en-US" sz="2400" i="1" dirty="0"/>
              <a:t>policy maker</a:t>
            </a:r>
            <a:r>
              <a:rPr lang="it-IT" altLang="en-US" sz="2400" dirty="0"/>
              <a:t> cerca di allineare i costi privati a quelli sociali.</a:t>
            </a:r>
          </a:p>
          <a:p>
            <a:pPr marL="533400" indent="-533400" eaLnBrk="1" hangingPunct="1">
              <a:lnSpc>
                <a:spcPct val="90000"/>
              </a:lnSpc>
            </a:pPr>
            <a:r>
              <a:rPr lang="it-IT" altLang="en-US" sz="2400" dirty="0"/>
              <a:t>Le soluzioni tradizionali poggiano su due ipotesi implicite:</a:t>
            </a:r>
          </a:p>
          <a:p>
            <a:pPr marL="533400" indent="-533400" eaLnBrk="1" hangingPunct="1">
              <a:lnSpc>
                <a:spcPct val="90000"/>
              </a:lnSpc>
              <a:buFont typeface="Monotype Sorts" pitchFamily="2" charset="2"/>
              <a:buNone/>
            </a:pPr>
            <a:r>
              <a:rPr lang="it-IT" altLang="en-US" sz="2400" dirty="0" err="1">
                <a:solidFill>
                  <a:schemeClr val="accent2"/>
                </a:solidFill>
              </a:rPr>
              <a:t>Hp</a:t>
            </a:r>
            <a:r>
              <a:rPr lang="it-IT" altLang="en-US" sz="2400" dirty="0">
                <a:solidFill>
                  <a:schemeClr val="accent2"/>
                </a:solidFill>
              </a:rPr>
              <a:t> 1</a:t>
            </a:r>
            <a:r>
              <a:rPr lang="it-IT" altLang="en-US" sz="2400" dirty="0"/>
              <a:t>: una delle parti causa l’esternalità (principio di causazione);</a:t>
            </a:r>
          </a:p>
          <a:p>
            <a:pPr marL="533400" indent="-533400" eaLnBrk="1" hangingPunct="1">
              <a:lnSpc>
                <a:spcPct val="90000"/>
              </a:lnSpc>
              <a:buFont typeface="Monotype Sorts" pitchFamily="2" charset="2"/>
              <a:buNone/>
            </a:pPr>
            <a:r>
              <a:rPr lang="it-IT" altLang="en-US" sz="2400" dirty="0" err="1">
                <a:solidFill>
                  <a:schemeClr val="accent2"/>
                </a:solidFill>
              </a:rPr>
              <a:t>Hp</a:t>
            </a:r>
            <a:r>
              <a:rPr lang="it-IT" altLang="en-US" sz="2400" dirty="0">
                <a:solidFill>
                  <a:schemeClr val="accent2"/>
                </a:solidFill>
              </a:rPr>
              <a:t> 2</a:t>
            </a:r>
            <a:r>
              <a:rPr lang="it-IT" altLang="en-US" sz="2400" dirty="0"/>
              <a:t>: chi è responsabile della generazione dell’esternalità deve essere indotto dal </a:t>
            </a:r>
            <a:r>
              <a:rPr lang="it-IT" altLang="en-US" sz="2400" i="1" dirty="0"/>
              <a:t>policy maker</a:t>
            </a:r>
            <a:r>
              <a:rPr lang="it-IT" altLang="en-US" sz="2400" dirty="0"/>
              <a:t> a ridurre la propria attività.</a:t>
            </a:r>
          </a:p>
          <a:p>
            <a:pPr marL="533400" indent="-533400" eaLnBrk="1" hangingPunct="1">
              <a:lnSpc>
                <a:spcPct val="90000"/>
              </a:lnSpc>
            </a:pPr>
            <a:r>
              <a:rPr lang="it-IT" altLang="en-US" sz="2400" dirty="0"/>
              <a:t>Il teorema di </a:t>
            </a:r>
            <a:r>
              <a:rPr lang="it-IT" altLang="en-US" sz="2400" dirty="0" err="1"/>
              <a:t>Coase</a:t>
            </a:r>
            <a:r>
              <a:rPr lang="it-IT" altLang="en-US" sz="2400" dirty="0"/>
              <a:t> discende dal respingere entrambe le </a:t>
            </a:r>
            <a:r>
              <a:rPr lang="it-IT" altLang="en-US" sz="2400" dirty="0" err="1"/>
              <a:t>hp</a:t>
            </a:r>
            <a:r>
              <a:rPr lang="it-IT" altLang="en-US" sz="2400" dirty="0"/>
              <a:t>.</a:t>
            </a:r>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0727">
                                            <p:txEl>
                                              <p:pRg st="0" end="0"/>
                                            </p:txEl>
                                          </p:spTgt>
                                        </p:tgtEl>
                                        <p:attrNameLst>
                                          <p:attrName>style.visibility</p:attrName>
                                        </p:attrNameLst>
                                      </p:cBhvr>
                                      <p:to>
                                        <p:strVal val="visible"/>
                                      </p:to>
                                    </p:set>
                                    <p:animEffect transition="in" filter="wipe(left)">
                                      <p:cBhvr>
                                        <p:cTn id="7" dur="500"/>
                                        <p:tgtEl>
                                          <p:spTgt spid="30727">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30727">
                                            <p:txEl>
                                              <p:pRg st="1" end="1"/>
                                            </p:txEl>
                                          </p:spTgt>
                                        </p:tgtEl>
                                        <p:attrNameLst>
                                          <p:attrName>style.visibility</p:attrName>
                                        </p:attrNameLst>
                                      </p:cBhvr>
                                      <p:to>
                                        <p:strVal val="visible"/>
                                      </p:to>
                                    </p:set>
                                    <p:animEffect transition="in" filter="wipe(left)">
                                      <p:cBhvr>
                                        <p:cTn id="10" dur="500"/>
                                        <p:tgtEl>
                                          <p:spTgt spid="30727">
                                            <p:txEl>
                                              <p:pRg st="1" end="1"/>
                                            </p:txEl>
                                          </p:spTgt>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30727">
                                            <p:txEl>
                                              <p:pRg st="2" end="2"/>
                                            </p:txEl>
                                          </p:spTgt>
                                        </p:tgtEl>
                                        <p:attrNameLst>
                                          <p:attrName>style.visibility</p:attrName>
                                        </p:attrNameLst>
                                      </p:cBhvr>
                                      <p:to>
                                        <p:strVal val="visible"/>
                                      </p:to>
                                    </p:set>
                                    <p:animEffect transition="in" filter="wipe(left)">
                                      <p:cBhvr>
                                        <p:cTn id="13" dur="500"/>
                                        <p:tgtEl>
                                          <p:spTgt spid="30727">
                                            <p:txEl>
                                              <p:pRg st="2" end="2"/>
                                            </p:txEl>
                                          </p:spTgt>
                                        </p:tgtEl>
                                      </p:cBhvr>
                                    </p:animEffect>
                                  </p:childTnLst>
                                </p:cTn>
                              </p:par>
                              <p:par>
                                <p:cTn id="14" presetID="22" presetClass="entr" presetSubtype="8" fill="hold" grpId="0" nodeType="withEffect">
                                  <p:stCondLst>
                                    <p:cond delay="0"/>
                                  </p:stCondLst>
                                  <p:childTnLst>
                                    <p:set>
                                      <p:cBhvr>
                                        <p:cTn id="15" dur="1" fill="hold">
                                          <p:stCondLst>
                                            <p:cond delay="0"/>
                                          </p:stCondLst>
                                        </p:cTn>
                                        <p:tgtEl>
                                          <p:spTgt spid="30727">
                                            <p:txEl>
                                              <p:pRg st="3" end="3"/>
                                            </p:txEl>
                                          </p:spTgt>
                                        </p:tgtEl>
                                        <p:attrNameLst>
                                          <p:attrName>style.visibility</p:attrName>
                                        </p:attrNameLst>
                                      </p:cBhvr>
                                      <p:to>
                                        <p:strVal val="visible"/>
                                      </p:to>
                                    </p:set>
                                    <p:animEffect transition="in" filter="wipe(left)">
                                      <p:cBhvr>
                                        <p:cTn id="16" dur="500"/>
                                        <p:tgtEl>
                                          <p:spTgt spid="30727">
                                            <p:txEl>
                                              <p:pRg st="3" end="3"/>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30727">
                                            <p:txEl>
                                              <p:pRg st="4" end="4"/>
                                            </p:txEl>
                                          </p:spTgt>
                                        </p:tgtEl>
                                        <p:attrNameLst>
                                          <p:attrName>style.visibility</p:attrName>
                                        </p:attrNameLst>
                                      </p:cBhvr>
                                      <p:to>
                                        <p:strVal val="visible"/>
                                      </p:to>
                                    </p:set>
                                    <p:animEffect transition="in" filter="wipe(left)">
                                      <p:cBhvr>
                                        <p:cTn id="21" dur="500"/>
                                        <p:tgtEl>
                                          <p:spTgt spid="30727">
                                            <p:txEl>
                                              <p:pRg st="4" end="4"/>
                                            </p:txEl>
                                          </p:spTgt>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22" presetClass="entr" presetSubtype="8" fill="hold" grpId="0" nodeType="clickEffect">
                                  <p:stCondLst>
                                    <p:cond delay="0"/>
                                  </p:stCondLst>
                                  <p:childTnLst>
                                    <p:set>
                                      <p:cBhvr>
                                        <p:cTn id="25" dur="1" fill="hold">
                                          <p:stCondLst>
                                            <p:cond delay="0"/>
                                          </p:stCondLst>
                                        </p:cTn>
                                        <p:tgtEl>
                                          <p:spTgt spid="30727">
                                            <p:txEl>
                                              <p:pRg st="5" end="5"/>
                                            </p:txEl>
                                          </p:spTgt>
                                        </p:tgtEl>
                                        <p:attrNameLst>
                                          <p:attrName>style.visibility</p:attrName>
                                        </p:attrNameLst>
                                      </p:cBhvr>
                                      <p:to>
                                        <p:strVal val="visible"/>
                                      </p:to>
                                    </p:set>
                                    <p:animEffect transition="in" filter="wipe(left)">
                                      <p:cBhvr>
                                        <p:cTn id="26" dur="500"/>
                                        <p:tgtEl>
                                          <p:spTgt spid="30727">
                                            <p:txEl>
                                              <p:pRg st="5" end="5"/>
                                            </p:txEl>
                                          </p:spTgt>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22" presetClass="entr" presetSubtype="8" fill="hold" grpId="0" nodeType="clickEffect">
                                  <p:stCondLst>
                                    <p:cond delay="0"/>
                                  </p:stCondLst>
                                  <p:childTnLst>
                                    <p:set>
                                      <p:cBhvr>
                                        <p:cTn id="30" dur="1" fill="hold">
                                          <p:stCondLst>
                                            <p:cond delay="0"/>
                                          </p:stCondLst>
                                        </p:cTn>
                                        <p:tgtEl>
                                          <p:spTgt spid="30727">
                                            <p:txEl>
                                              <p:pRg st="6" end="6"/>
                                            </p:txEl>
                                          </p:spTgt>
                                        </p:tgtEl>
                                        <p:attrNameLst>
                                          <p:attrName>style.visibility</p:attrName>
                                        </p:attrNameLst>
                                      </p:cBhvr>
                                      <p:to>
                                        <p:strVal val="visible"/>
                                      </p:to>
                                    </p:set>
                                    <p:animEffect transition="in" filter="wipe(left)">
                                      <p:cBhvr>
                                        <p:cTn id="31" dur="500"/>
                                        <p:tgtEl>
                                          <p:spTgt spid="30727">
                                            <p:txEl>
                                              <p:pRg st="6" end="6"/>
                                            </p:txEl>
                                          </p:spTgt>
                                        </p:tgtEl>
                                      </p:cBhvr>
                                    </p:animEffect>
                                  </p:childTnLst>
                                </p:cTn>
                              </p:par>
                              <p:par>
                                <p:cTn id="32" presetID="22" presetClass="entr" presetSubtype="8" fill="hold" grpId="0" nodeType="withEffect">
                                  <p:stCondLst>
                                    <p:cond delay="0"/>
                                  </p:stCondLst>
                                  <p:childTnLst>
                                    <p:set>
                                      <p:cBhvr>
                                        <p:cTn id="33" dur="1" fill="hold">
                                          <p:stCondLst>
                                            <p:cond delay="0"/>
                                          </p:stCondLst>
                                        </p:cTn>
                                        <p:tgtEl>
                                          <p:spTgt spid="30727">
                                            <p:txEl>
                                              <p:pRg st="7" end="7"/>
                                            </p:txEl>
                                          </p:spTgt>
                                        </p:tgtEl>
                                        <p:attrNameLst>
                                          <p:attrName>style.visibility</p:attrName>
                                        </p:attrNameLst>
                                      </p:cBhvr>
                                      <p:to>
                                        <p:strVal val="visible"/>
                                      </p:to>
                                    </p:set>
                                    <p:animEffect transition="in" filter="wipe(left)">
                                      <p:cBhvr>
                                        <p:cTn id="34" dur="500"/>
                                        <p:tgtEl>
                                          <p:spTgt spid="30727">
                                            <p:txEl>
                                              <p:pRg st="7" end="7"/>
                                            </p:txEl>
                                          </p:spTgt>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22" presetClass="entr" presetSubtype="8" fill="hold" grpId="0" nodeType="clickEffect">
                                  <p:stCondLst>
                                    <p:cond delay="0"/>
                                  </p:stCondLst>
                                  <p:childTnLst>
                                    <p:set>
                                      <p:cBhvr>
                                        <p:cTn id="38" dur="1" fill="hold">
                                          <p:stCondLst>
                                            <p:cond delay="0"/>
                                          </p:stCondLst>
                                        </p:cTn>
                                        <p:tgtEl>
                                          <p:spTgt spid="30727">
                                            <p:txEl>
                                              <p:pRg st="8" end="8"/>
                                            </p:txEl>
                                          </p:spTgt>
                                        </p:tgtEl>
                                        <p:attrNameLst>
                                          <p:attrName>style.visibility</p:attrName>
                                        </p:attrNameLst>
                                      </p:cBhvr>
                                      <p:to>
                                        <p:strVal val="visible"/>
                                      </p:to>
                                    </p:set>
                                    <p:animEffect transition="in" filter="wipe(left)">
                                      <p:cBhvr>
                                        <p:cTn id="39" dur="500"/>
                                        <p:tgtEl>
                                          <p:spTgt spid="30727">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7" grpId="0" uiExpand="1" build="p" autoUpdateAnimBg="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a:xfrm>
            <a:off x="685799" y="60226"/>
            <a:ext cx="7772400" cy="752475"/>
          </a:xfrm>
        </p:spPr>
        <p:txBody>
          <a:bodyPr/>
          <a:lstStyle/>
          <a:p>
            <a:pPr eaLnBrk="1" hangingPunct="1"/>
            <a:r>
              <a:rPr lang="it-IT" altLang="en-US" dirty="0"/>
              <a:t>Il punto di vista di </a:t>
            </a:r>
            <a:r>
              <a:rPr lang="it-IT" altLang="en-US" dirty="0" err="1"/>
              <a:t>Coase</a:t>
            </a:r>
            <a:r>
              <a:rPr lang="it-IT" altLang="en-US" dirty="0"/>
              <a:t> </a:t>
            </a:r>
          </a:p>
        </p:txBody>
      </p:sp>
      <p:sp>
        <p:nvSpPr>
          <p:cNvPr id="74755" name="Rectangle 3"/>
          <p:cNvSpPr>
            <a:spLocks noGrp="1" noChangeArrowheads="1"/>
          </p:cNvSpPr>
          <p:nvPr>
            <p:ph type="body" idx="1"/>
          </p:nvPr>
        </p:nvSpPr>
        <p:spPr>
          <a:xfrm>
            <a:off x="215453" y="836712"/>
            <a:ext cx="8713093" cy="5688013"/>
          </a:xfrm>
        </p:spPr>
        <p:txBody>
          <a:bodyPr/>
          <a:lstStyle/>
          <a:p>
            <a:pPr eaLnBrk="1" hangingPunct="1">
              <a:lnSpc>
                <a:spcPct val="90000"/>
              </a:lnSpc>
            </a:pPr>
            <a:r>
              <a:rPr lang="it-IT" altLang="en-US" sz="2800" dirty="0"/>
              <a:t>Respinta l’</a:t>
            </a:r>
            <a:r>
              <a:rPr lang="it-IT" altLang="en-US" sz="2800" dirty="0" err="1"/>
              <a:t>hp</a:t>
            </a:r>
            <a:r>
              <a:rPr lang="it-IT" altLang="en-US" sz="2800" dirty="0"/>
              <a:t> 1: </a:t>
            </a:r>
            <a:r>
              <a:rPr lang="it-IT" altLang="en-US" sz="2800" u="sng" dirty="0"/>
              <a:t>entrambe le parti</a:t>
            </a:r>
            <a:r>
              <a:rPr lang="it-IT" altLang="en-US" sz="2800" dirty="0"/>
              <a:t> causano l’esternalità (= perdita di </a:t>
            </a:r>
            <a:r>
              <a:rPr lang="it-IT" altLang="en-US" sz="2800" dirty="0" err="1"/>
              <a:t>benessese</a:t>
            </a:r>
            <a:r>
              <a:rPr lang="it-IT" altLang="en-US" sz="2800" dirty="0"/>
              <a:t> sociale) perché quest’ultima non sussisterebbe se una delle parti non esistesse.</a:t>
            </a:r>
          </a:p>
          <a:p>
            <a:pPr lvl="1" eaLnBrk="1" hangingPunct="1">
              <a:lnSpc>
                <a:spcPct val="90000"/>
              </a:lnSpc>
            </a:pPr>
            <a:r>
              <a:rPr lang="it-IT" altLang="en-US" sz="2400" dirty="0"/>
              <a:t> Il problema giuridico della causazione perde rilevanza. </a:t>
            </a:r>
          </a:p>
          <a:p>
            <a:pPr lvl="1" eaLnBrk="1" hangingPunct="1">
              <a:lnSpc>
                <a:spcPct val="90000"/>
              </a:lnSpc>
            </a:pPr>
            <a:r>
              <a:rPr lang="it-IT" altLang="en-US" sz="2400" dirty="0"/>
              <a:t> Data la natura </a:t>
            </a:r>
            <a:r>
              <a:rPr lang="it-IT" altLang="en-US" sz="2400" u="sng" dirty="0"/>
              <a:t>reciproca</a:t>
            </a:r>
            <a:r>
              <a:rPr lang="it-IT" altLang="en-US" sz="2400" dirty="0"/>
              <a:t> dell’esternalità, il modo in cui la legge assegna inizialmente i </a:t>
            </a:r>
            <a:r>
              <a:rPr lang="it-IT" altLang="en-US" sz="2400" dirty="0" err="1"/>
              <a:t>DdP</a:t>
            </a:r>
            <a:r>
              <a:rPr lang="it-IT" altLang="en-US" sz="2400" dirty="0"/>
              <a:t> deve essere </a:t>
            </a:r>
            <a:r>
              <a:rPr lang="it-IT" altLang="en-US" sz="2400" u="sng" dirty="0"/>
              <a:t>irrilevante</a:t>
            </a:r>
            <a:r>
              <a:rPr lang="it-IT" altLang="en-US" sz="2400" dirty="0"/>
              <a:t> per l’efficienza.</a:t>
            </a:r>
          </a:p>
          <a:p>
            <a:pPr eaLnBrk="1" hangingPunct="1">
              <a:lnSpc>
                <a:spcPct val="90000"/>
              </a:lnSpc>
            </a:pPr>
            <a:r>
              <a:rPr lang="it-IT" altLang="en-US" sz="2800" dirty="0"/>
              <a:t>Respinta l’</a:t>
            </a:r>
            <a:r>
              <a:rPr lang="it-IT" altLang="en-US" sz="2800" dirty="0" err="1"/>
              <a:t>hp</a:t>
            </a:r>
            <a:r>
              <a:rPr lang="it-IT" altLang="en-US" sz="2800" dirty="0"/>
              <a:t> 2: l’intervento del </a:t>
            </a:r>
            <a:r>
              <a:rPr lang="it-IT" altLang="en-US" sz="2800" i="1" dirty="0"/>
              <a:t>policy maker</a:t>
            </a:r>
            <a:r>
              <a:rPr lang="it-IT" altLang="en-US" sz="2800" dirty="0"/>
              <a:t> </a:t>
            </a:r>
            <a:r>
              <a:rPr lang="it-IT" altLang="en-US" sz="2800" u="sng" dirty="0"/>
              <a:t>non</a:t>
            </a:r>
            <a:r>
              <a:rPr lang="it-IT" altLang="en-US" sz="2800" dirty="0"/>
              <a:t> è necessario se le parti sono in condizione di contrattare tra loro senza costi (o almeno, senza costi rilevanti) l’allocazione dei </a:t>
            </a:r>
            <a:r>
              <a:rPr lang="it-IT" altLang="en-US" sz="2800" dirty="0" err="1"/>
              <a:t>DdP</a:t>
            </a:r>
            <a:r>
              <a:rPr lang="it-IT" altLang="en-US" sz="2800" dirty="0"/>
              <a:t>.</a:t>
            </a:r>
          </a:p>
          <a:p>
            <a:pPr lvl="1" eaLnBrk="1" hangingPunct="1">
              <a:lnSpc>
                <a:spcPct val="90000"/>
              </a:lnSpc>
            </a:pPr>
            <a:r>
              <a:rPr lang="it-IT" altLang="en-US" sz="2400" dirty="0"/>
              <a:t>L’esternalità non è un problema del Mercato, ma casomai di </a:t>
            </a:r>
            <a:r>
              <a:rPr lang="it-IT" altLang="en-US" sz="2400" u="sng" dirty="0"/>
              <a:t>assenza</a:t>
            </a:r>
            <a:r>
              <a:rPr lang="it-IT" altLang="en-US" sz="2400" dirty="0"/>
              <a:t> di </a:t>
            </a:r>
            <a:r>
              <a:rPr lang="it-IT" altLang="en-US" sz="2400" i="1" dirty="0"/>
              <a:t>un</a:t>
            </a:r>
            <a:r>
              <a:rPr lang="it-IT" altLang="en-US" sz="2400" dirty="0"/>
              <a:t> mercato → se i </a:t>
            </a:r>
            <a:r>
              <a:rPr lang="it-IT" altLang="en-US" sz="2400" dirty="0" err="1"/>
              <a:t>DdP</a:t>
            </a:r>
            <a:r>
              <a:rPr lang="it-IT" altLang="en-US" sz="2400" dirty="0"/>
              <a:t> sono ben definiti, le parti trovano da sole l’allocazione efficiente.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4755">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475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6802"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endParaRPr lang="en-US" altLang="en-US" sz="1800">
              <a:solidFill>
                <a:schemeClr val="tx1"/>
              </a:solidFill>
              <a:latin typeface="Arial" panose="020B0604020202020204" pitchFamily="34" charset="0"/>
            </a:endParaRPr>
          </a:p>
        </p:txBody>
      </p:sp>
      <p:sp>
        <p:nvSpPr>
          <p:cNvPr id="76803" name="Rectangle 3"/>
          <p:cNvSpPr>
            <a:spLocks noGrp="1" noChangeArrowheads="1"/>
          </p:cNvSpPr>
          <p:nvPr>
            <p:ph type="title"/>
          </p:nvPr>
        </p:nvSpPr>
        <p:spPr>
          <a:xfrm>
            <a:off x="755650" y="0"/>
            <a:ext cx="7772400" cy="981075"/>
          </a:xfrm>
          <a:noFill/>
        </p:spPr>
        <p:txBody>
          <a:bodyPr/>
          <a:lstStyle/>
          <a:p>
            <a:pPr eaLnBrk="1" hangingPunct="1"/>
            <a:r>
              <a:rPr lang="it-IT" altLang="en-US"/>
              <a:t>Il teorema di Coase (versione 1)</a:t>
            </a:r>
          </a:p>
        </p:txBody>
      </p:sp>
      <p:sp>
        <p:nvSpPr>
          <p:cNvPr id="33796" name="Rectangle 4"/>
          <p:cNvSpPr>
            <a:spLocks noGrp="1" noChangeArrowheads="1"/>
          </p:cNvSpPr>
          <p:nvPr>
            <p:ph type="body" idx="1"/>
          </p:nvPr>
        </p:nvSpPr>
        <p:spPr>
          <a:xfrm>
            <a:off x="0" y="914400"/>
            <a:ext cx="9144000" cy="5683250"/>
          </a:xfrm>
          <a:noFill/>
        </p:spPr>
        <p:txBody>
          <a:bodyPr/>
          <a:lstStyle/>
          <a:p>
            <a:pPr eaLnBrk="1" hangingPunct="1">
              <a:lnSpc>
                <a:spcPct val="90000"/>
              </a:lnSpc>
            </a:pPr>
            <a:r>
              <a:rPr lang="it-IT" altLang="en-US" sz="2400"/>
              <a:t>Il </a:t>
            </a:r>
            <a:r>
              <a:rPr lang="it-IT" altLang="en-US" sz="2400">
                <a:solidFill>
                  <a:srgbClr val="FC0128"/>
                </a:solidFill>
              </a:rPr>
              <a:t>teorema di Coase</a:t>
            </a:r>
            <a:r>
              <a:rPr lang="it-IT" altLang="en-US" sz="2400"/>
              <a:t> afferma che la contrattazione privata può internalizzare le esternalità ottenendo la soluzione efficiente, a patto di aver ben definito i relativi DdP.  </a:t>
            </a:r>
          </a:p>
          <a:p>
            <a:pPr eaLnBrk="1" hangingPunct="1">
              <a:lnSpc>
                <a:spcPct val="90000"/>
              </a:lnSpc>
            </a:pPr>
            <a:r>
              <a:rPr lang="it-IT" altLang="en-US" sz="2400" u="sng"/>
              <a:t>Teorema</a:t>
            </a:r>
            <a:r>
              <a:rPr lang="it-IT" altLang="en-US" sz="2400"/>
              <a:t>: se tutte le parti del mercato possono contrattare </a:t>
            </a:r>
            <a:r>
              <a:rPr lang="it-IT" altLang="en-US" sz="2400">
                <a:solidFill>
                  <a:srgbClr val="FC0128"/>
                </a:solidFill>
              </a:rPr>
              <a:t>senza costi</a:t>
            </a:r>
            <a:r>
              <a:rPr lang="it-IT" altLang="en-US" sz="2400"/>
              <a:t> l’allocazione delle risorse (ovvero scambiare senza costi i DdP), allora il libero mercato risolve </a:t>
            </a:r>
            <a:r>
              <a:rPr lang="it-IT" altLang="en-US" sz="2400">
                <a:solidFill>
                  <a:srgbClr val="FC0128"/>
                </a:solidFill>
              </a:rPr>
              <a:t>da solo</a:t>
            </a:r>
            <a:r>
              <a:rPr lang="it-IT" altLang="en-US" sz="2400"/>
              <a:t> il problema delle esternalità generando l’allocazione </a:t>
            </a:r>
            <a:r>
              <a:rPr lang="it-IT" altLang="en-US" sz="2400">
                <a:solidFill>
                  <a:srgbClr val="FC0128"/>
                </a:solidFill>
              </a:rPr>
              <a:t>efficiente</a:t>
            </a:r>
            <a:r>
              <a:rPr lang="it-IT" altLang="en-US" sz="2400"/>
              <a:t> delle risorse.</a:t>
            </a:r>
          </a:p>
          <a:p>
            <a:pPr lvl="1" eaLnBrk="1" hangingPunct="1">
              <a:lnSpc>
                <a:spcPct val="90000"/>
              </a:lnSpc>
            </a:pPr>
            <a:r>
              <a:rPr lang="en-US" altLang="en-US" sz="2400"/>
              <a:t>Ronald Coase (1960), “The problem of social cost”, </a:t>
            </a:r>
            <a:r>
              <a:rPr lang="en-US" altLang="en-US" sz="2400" i="1"/>
              <a:t>JLE</a:t>
            </a:r>
          </a:p>
          <a:p>
            <a:pPr eaLnBrk="1" hangingPunct="1">
              <a:lnSpc>
                <a:spcPct val="90000"/>
              </a:lnSpc>
            </a:pPr>
            <a:r>
              <a:rPr lang="it-IT" altLang="en-US" sz="2400" u="sng"/>
              <a:t>Corollario</a:t>
            </a:r>
            <a:r>
              <a:rPr lang="it-IT" altLang="en-US" sz="2400"/>
              <a:t>: se vale il teorema, il sistema economico può raggiungere la soluzione di massimo benessere </a:t>
            </a:r>
            <a:r>
              <a:rPr lang="it-IT" altLang="en-US" sz="2400">
                <a:solidFill>
                  <a:srgbClr val="FC0128"/>
                </a:solidFill>
              </a:rPr>
              <a:t>indipendentemente</a:t>
            </a:r>
            <a:r>
              <a:rPr lang="it-IT" altLang="en-US" sz="2400"/>
              <a:t> dall’allocazione iniziale dei diritti               di proprietà (cioè a prescindere da chi ha la legge                             a proprio favore nel caso p.e. dell’inquinamento).</a:t>
            </a:r>
          </a:p>
          <a:p>
            <a:pPr lvl="1" eaLnBrk="1" hangingPunct="1">
              <a:lnSpc>
                <a:spcPct val="90000"/>
              </a:lnSpc>
            </a:pPr>
            <a:r>
              <a:rPr lang="it-IT" altLang="en-US" sz="2400"/>
              <a:t>Tale allocazione dei DdP determina solo il </a:t>
            </a:r>
            <a:r>
              <a:rPr lang="it-IT" altLang="en-US" sz="2400">
                <a:solidFill>
                  <a:srgbClr val="FC0128"/>
                </a:solidFill>
              </a:rPr>
              <a:t>riparto</a:t>
            </a:r>
            <a:r>
              <a:rPr lang="it-IT" altLang="en-US" sz="2400"/>
              <a:t>               del massimo benessere, cioè a chi toccherà la                     “fetta” più grossa.</a:t>
            </a:r>
          </a:p>
        </p:txBody>
      </p:sp>
      <p:pic>
        <p:nvPicPr>
          <p:cNvPr id="76805" name="Picture 5" descr="Photo of R.H. Coas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67625" y="4797425"/>
            <a:ext cx="1333500" cy="1885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3796">
                                            <p:txEl>
                                              <p:pRg st="0" end="0"/>
                                            </p:txEl>
                                          </p:spTgt>
                                        </p:tgtEl>
                                        <p:attrNameLst>
                                          <p:attrName>style.visibility</p:attrName>
                                        </p:attrNameLst>
                                      </p:cBhvr>
                                      <p:to>
                                        <p:strVal val="visible"/>
                                      </p:to>
                                    </p:set>
                                    <p:animEffect transition="in" filter="wipe(left)">
                                      <p:cBhvr>
                                        <p:cTn id="7" dur="500"/>
                                        <p:tgtEl>
                                          <p:spTgt spid="33796">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3796">
                                            <p:txEl>
                                              <p:pRg st="1" end="1"/>
                                            </p:txEl>
                                          </p:spTgt>
                                        </p:tgtEl>
                                        <p:attrNameLst>
                                          <p:attrName>style.visibility</p:attrName>
                                        </p:attrNameLst>
                                      </p:cBhvr>
                                      <p:to>
                                        <p:strVal val="visible"/>
                                      </p:to>
                                    </p:set>
                                    <p:animEffect transition="in" filter="wipe(left)">
                                      <p:cBhvr>
                                        <p:cTn id="12" dur="500"/>
                                        <p:tgtEl>
                                          <p:spTgt spid="33796">
                                            <p:txEl>
                                              <p:pRg st="1" end="1"/>
                                            </p:txEl>
                                          </p:spTgt>
                                        </p:tgtEl>
                                      </p:cBhvr>
                                    </p:animEffect>
                                  </p:childTnLst>
                                </p:cTn>
                              </p:par>
                              <p:par>
                                <p:cTn id="13" presetID="22" presetClass="entr" presetSubtype="8" fill="hold" grpId="0" nodeType="withEffect">
                                  <p:stCondLst>
                                    <p:cond delay="0"/>
                                  </p:stCondLst>
                                  <p:childTnLst>
                                    <p:set>
                                      <p:cBhvr>
                                        <p:cTn id="14" dur="1" fill="hold">
                                          <p:stCondLst>
                                            <p:cond delay="0"/>
                                          </p:stCondLst>
                                        </p:cTn>
                                        <p:tgtEl>
                                          <p:spTgt spid="33796">
                                            <p:txEl>
                                              <p:pRg st="2" end="2"/>
                                            </p:txEl>
                                          </p:spTgt>
                                        </p:tgtEl>
                                        <p:attrNameLst>
                                          <p:attrName>style.visibility</p:attrName>
                                        </p:attrNameLst>
                                      </p:cBhvr>
                                      <p:to>
                                        <p:strVal val="visible"/>
                                      </p:to>
                                    </p:set>
                                    <p:animEffect transition="in" filter="wipe(left)">
                                      <p:cBhvr>
                                        <p:cTn id="15" dur="500"/>
                                        <p:tgtEl>
                                          <p:spTgt spid="33796">
                                            <p:txEl>
                                              <p:pRg st="2" end="2"/>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22" presetClass="entr" presetSubtype="8" fill="hold" grpId="0" nodeType="clickEffect">
                                  <p:stCondLst>
                                    <p:cond delay="0"/>
                                  </p:stCondLst>
                                  <p:childTnLst>
                                    <p:set>
                                      <p:cBhvr>
                                        <p:cTn id="19" dur="1" fill="hold">
                                          <p:stCondLst>
                                            <p:cond delay="0"/>
                                          </p:stCondLst>
                                        </p:cTn>
                                        <p:tgtEl>
                                          <p:spTgt spid="33796">
                                            <p:txEl>
                                              <p:pRg st="3" end="3"/>
                                            </p:txEl>
                                          </p:spTgt>
                                        </p:tgtEl>
                                        <p:attrNameLst>
                                          <p:attrName>style.visibility</p:attrName>
                                        </p:attrNameLst>
                                      </p:cBhvr>
                                      <p:to>
                                        <p:strVal val="visible"/>
                                      </p:to>
                                    </p:set>
                                    <p:animEffect transition="in" filter="wipe(left)">
                                      <p:cBhvr>
                                        <p:cTn id="20" dur="500"/>
                                        <p:tgtEl>
                                          <p:spTgt spid="33796">
                                            <p:txEl>
                                              <p:pRg st="3" end="3"/>
                                            </p:txEl>
                                          </p:spTgt>
                                        </p:tgtEl>
                                      </p:cBhvr>
                                    </p:animEffect>
                                  </p:childTnLst>
                                </p:cTn>
                              </p:par>
                              <p:par>
                                <p:cTn id="21" presetID="22" presetClass="entr" presetSubtype="8" fill="hold" grpId="0" nodeType="withEffect">
                                  <p:stCondLst>
                                    <p:cond delay="0"/>
                                  </p:stCondLst>
                                  <p:childTnLst>
                                    <p:set>
                                      <p:cBhvr>
                                        <p:cTn id="22" dur="1" fill="hold">
                                          <p:stCondLst>
                                            <p:cond delay="0"/>
                                          </p:stCondLst>
                                        </p:cTn>
                                        <p:tgtEl>
                                          <p:spTgt spid="33796">
                                            <p:txEl>
                                              <p:pRg st="4" end="4"/>
                                            </p:txEl>
                                          </p:spTgt>
                                        </p:tgtEl>
                                        <p:attrNameLst>
                                          <p:attrName>style.visibility</p:attrName>
                                        </p:attrNameLst>
                                      </p:cBhvr>
                                      <p:to>
                                        <p:strVal val="visible"/>
                                      </p:to>
                                    </p:set>
                                    <p:animEffect transition="in" filter="wipe(left)">
                                      <p:cBhvr>
                                        <p:cTn id="23" dur="500"/>
                                        <p:tgtEl>
                                          <p:spTgt spid="3379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6" grpId="0" build="p" autoUpdateAnimBg="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C4D48F4-CC5C-4CA1-9948-F414BEE9343B}"/>
              </a:ext>
            </a:extLst>
          </p:cNvPr>
          <p:cNvSpPr>
            <a:spLocks noGrp="1"/>
          </p:cNvSpPr>
          <p:nvPr>
            <p:ph type="title"/>
          </p:nvPr>
        </p:nvSpPr>
        <p:spPr>
          <a:xfrm>
            <a:off x="685800" y="16099"/>
            <a:ext cx="7772400" cy="820613"/>
          </a:xfrm>
        </p:spPr>
        <p:txBody>
          <a:bodyPr/>
          <a:lstStyle/>
          <a:p>
            <a:r>
              <a:rPr lang="it-IT" dirty="0"/>
              <a:t>Le due proposizioni</a:t>
            </a:r>
          </a:p>
        </p:txBody>
      </p:sp>
      <p:sp>
        <p:nvSpPr>
          <p:cNvPr id="3" name="Segnaposto contenuto 2">
            <a:extLst>
              <a:ext uri="{FF2B5EF4-FFF2-40B4-BE49-F238E27FC236}">
                <a16:creationId xmlns:a16="http://schemas.microsoft.com/office/drawing/2014/main" id="{22751517-E3E6-4AC9-BB17-4FF8953D16A7}"/>
              </a:ext>
            </a:extLst>
          </p:cNvPr>
          <p:cNvSpPr>
            <a:spLocks noGrp="1"/>
          </p:cNvSpPr>
          <p:nvPr>
            <p:ph idx="1"/>
          </p:nvPr>
        </p:nvSpPr>
        <p:spPr>
          <a:xfrm>
            <a:off x="0" y="836712"/>
            <a:ext cx="9144000" cy="5472608"/>
          </a:xfrm>
        </p:spPr>
        <p:txBody>
          <a:bodyPr/>
          <a:lstStyle/>
          <a:p>
            <a:r>
              <a:rPr lang="it-IT" sz="2800" dirty="0"/>
              <a:t>Il teorema è la c.d. </a:t>
            </a:r>
            <a:r>
              <a:rPr lang="it-IT" sz="2800" u="sng" dirty="0"/>
              <a:t>proposizione di efficienza</a:t>
            </a:r>
            <a:r>
              <a:rPr lang="it-IT" sz="2800" dirty="0"/>
              <a:t>.</a:t>
            </a:r>
          </a:p>
          <a:p>
            <a:r>
              <a:rPr lang="it-IT" sz="2800" dirty="0"/>
              <a:t>Il corollario è la c.d. </a:t>
            </a:r>
            <a:r>
              <a:rPr lang="it-IT" sz="2800" u="sng" dirty="0"/>
              <a:t>proposizione di invarianza</a:t>
            </a:r>
            <a:r>
              <a:rPr lang="it-IT" sz="2800" dirty="0"/>
              <a:t>.</a:t>
            </a:r>
          </a:p>
          <a:p>
            <a:r>
              <a:rPr lang="it-IT" sz="2800" dirty="0"/>
              <a:t>Il dibattito, amplissimo, sul teorema di </a:t>
            </a:r>
            <a:r>
              <a:rPr lang="it-IT" sz="2800" dirty="0" err="1"/>
              <a:t>Coase</a:t>
            </a:r>
            <a:r>
              <a:rPr lang="it-IT" sz="2800" dirty="0"/>
              <a:t> ha riguardato entrambe le proposizioni.</a:t>
            </a:r>
          </a:p>
          <a:p>
            <a:r>
              <a:rPr lang="it-IT" sz="2800" dirty="0"/>
              <a:t>La formulazione stessa del «teorema» (termine in realtà mai usato da </a:t>
            </a:r>
            <a:r>
              <a:rPr lang="it-IT" sz="2800" dirty="0" err="1"/>
              <a:t>Coase</a:t>
            </a:r>
            <a:r>
              <a:rPr lang="it-IT" sz="2800" dirty="0"/>
              <a:t> stesso) è variabile in base agli autori ed al contesto.</a:t>
            </a:r>
          </a:p>
          <a:p>
            <a:pPr lvl="1"/>
            <a:r>
              <a:rPr lang="it-IT" sz="2400" dirty="0"/>
              <a:t>Già questo basterebbe per capire che non è un vero teorema, ma una costruzione ideale, da usare come benchmark o punto di riferimento.</a:t>
            </a:r>
          </a:p>
          <a:p>
            <a:pPr lvl="1"/>
            <a:r>
              <a:rPr lang="it-IT" sz="2400" dirty="0"/>
              <a:t>E’ uno strumento per la c.d. </a:t>
            </a:r>
            <a:r>
              <a:rPr lang="it-IT" sz="2400" i="1" dirty="0"/>
              <a:t>comparative </a:t>
            </a:r>
            <a:r>
              <a:rPr lang="it-IT" sz="2400" i="1" dirty="0" err="1"/>
              <a:t>institutional</a:t>
            </a:r>
            <a:r>
              <a:rPr lang="it-IT" sz="2400" i="1" dirty="0"/>
              <a:t> </a:t>
            </a:r>
            <a:r>
              <a:rPr lang="it-IT" sz="2400" i="1" dirty="0" err="1"/>
              <a:t>analysis</a:t>
            </a:r>
            <a:r>
              <a:rPr lang="it-IT" sz="2400" i="1" dirty="0"/>
              <a:t>, </a:t>
            </a:r>
            <a:r>
              <a:rPr lang="it-IT" sz="2400" dirty="0"/>
              <a:t>il metodo base della law &amp; </a:t>
            </a:r>
            <a:r>
              <a:rPr lang="it-IT" sz="2400" dirty="0" err="1"/>
              <a:t>economics</a:t>
            </a:r>
            <a:r>
              <a:rPr lang="it-IT" sz="2400" dirty="0"/>
              <a:t> (non AED) di </a:t>
            </a:r>
            <a:r>
              <a:rPr lang="it-IT" sz="2400" dirty="0" err="1"/>
              <a:t>Coase</a:t>
            </a:r>
            <a:r>
              <a:rPr lang="it-IT" sz="2400" dirty="0"/>
              <a:t>.</a:t>
            </a:r>
          </a:p>
        </p:txBody>
      </p:sp>
    </p:spTree>
    <p:extLst>
      <p:ext uri="{BB962C8B-B14F-4D97-AF65-F5344CB8AC3E}">
        <p14:creationId xmlns:p14="http://schemas.microsoft.com/office/powerpoint/2010/main" val="5750498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a:xfrm>
            <a:off x="611188" y="188913"/>
            <a:ext cx="7772400" cy="752475"/>
          </a:xfrm>
        </p:spPr>
        <p:txBody>
          <a:bodyPr/>
          <a:lstStyle/>
          <a:p>
            <a:pPr eaLnBrk="1" hangingPunct="1"/>
            <a:r>
              <a:rPr lang="it-IT" altLang="en-US"/>
              <a:t>Un esempio numerico</a:t>
            </a:r>
          </a:p>
        </p:txBody>
      </p:sp>
      <p:sp>
        <p:nvSpPr>
          <p:cNvPr id="78851" name="Rectangle 3"/>
          <p:cNvSpPr>
            <a:spLocks noGrp="1" noChangeArrowheads="1"/>
          </p:cNvSpPr>
          <p:nvPr>
            <p:ph type="body" idx="1"/>
          </p:nvPr>
        </p:nvSpPr>
        <p:spPr>
          <a:xfrm>
            <a:off x="0" y="981075"/>
            <a:ext cx="9144000" cy="5183188"/>
          </a:xfrm>
        </p:spPr>
        <p:txBody>
          <a:bodyPr/>
          <a:lstStyle/>
          <a:p>
            <a:pPr eaLnBrk="1" hangingPunct="1">
              <a:lnSpc>
                <a:spcPct val="90000"/>
              </a:lnSpc>
            </a:pPr>
            <a:r>
              <a:rPr lang="it-IT" altLang="en-US" sz="2800" dirty="0" err="1"/>
              <a:t>Hp</a:t>
            </a:r>
            <a:r>
              <a:rPr lang="it-IT" altLang="en-US" sz="2800" dirty="0"/>
              <a:t>: </a:t>
            </a:r>
            <a:r>
              <a:rPr lang="it-IT" altLang="en-US" sz="2800" dirty="0">
                <a:sym typeface="Symbol" panose="05050102010706020507" pitchFamily="18" charset="2"/>
              </a:rPr>
              <a:t> </a:t>
            </a:r>
            <a:r>
              <a:rPr lang="it-IT" altLang="en-US" sz="2800" dirty="0"/>
              <a:t>due tipi di mandria, grande (Qg) o piccola (</a:t>
            </a:r>
            <a:r>
              <a:rPr lang="it-IT" altLang="en-US" sz="2800" dirty="0" err="1"/>
              <a:t>Qp</a:t>
            </a:r>
            <a:r>
              <a:rPr lang="it-IT" altLang="en-US" sz="2800" dirty="0"/>
              <a:t>).</a:t>
            </a:r>
          </a:p>
          <a:p>
            <a:pPr eaLnBrk="1" hangingPunct="1">
              <a:lnSpc>
                <a:spcPct val="90000"/>
              </a:lnSpc>
            </a:pPr>
            <a:r>
              <a:rPr lang="it-IT" altLang="en-US" sz="2800" dirty="0"/>
              <a:t>I ricavi, costi e relativi profitti dell’allevatore sono:</a:t>
            </a:r>
          </a:p>
          <a:p>
            <a:pPr eaLnBrk="1" hangingPunct="1">
              <a:lnSpc>
                <a:spcPct val="90000"/>
              </a:lnSpc>
              <a:buFont typeface="Monotype Sorts" pitchFamily="2" charset="2"/>
              <a:buNone/>
            </a:pPr>
            <a:r>
              <a:rPr lang="it-IT" altLang="en-US" sz="2800" dirty="0"/>
              <a:t>  se Q = </a:t>
            </a:r>
            <a:r>
              <a:rPr lang="it-IT" altLang="en-US" sz="2800" dirty="0" err="1"/>
              <a:t>Qp</a:t>
            </a:r>
            <a:r>
              <a:rPr lang="it-IT" altLang="en-US" sz="2800" dirty="0"/>
              <a:t>: RT = 40€, CT = 20€, </a:t>
            </a:r>
            <a:r>
              <a:rPr lang="it-IT" altLang="en-US" sz="2800" dirty="0">
                <a:sym typeface="Symbol" panose="05050102010706020507" pitchFamily="18" charset="2"/>
              </a:rPr>
              <a:t>p = 20, con </a:t>
            </a:r>
            <a:r>
              <a:rPr lang="it-IT" altLang="en-US" sz="2800" dirty="0" err="1"/>
              <a:t>EXTp</a:t>
            </a:r>
            <a:r>
              <a:rPr lang="it-IT" altLang="en-US" sz="2800" dirty="0"/>
              <a:t> = 10€</a:t>
            </a:r>
          </a:p>
          <a:p>
            <a:pPr eaLnBrk="1" hangingPunct="1">
              <a:lnSpc>
                <a:spcPct val="90000"/>
              </a:lnSpc>
              <a:buFont typeface="Monotype Sorts" pitchFamily="2" charset="2"/>
              <a:buNone/>
            </a:pPr>
            <a:r>
              <a:rPr lang="it-IT" altLang="en-US" sz="2800" dirty="0"/>
              <a:t>  se Q = Qg: RT = 60€, CT = 30€, </a:t>
            </a:r>
            <a:r>
              <a:rPr lang="it-IT" altLang="en-US" sz="2800" dirty="0">
                <a:sym typeface="Symbol" panose="05050102010706020507" pitchFamily="18" charset="2"/>
              </a:rPr>
              <a:t>g = 30</a:t>
            </a:r>
            <a:r>
              <a:rPr lang="it-IT" altLang="en-US" sz="2800" dirty="0"/>
              <a:t>, con </a:t>
            </a:r>
            <a:r>
              <a:rPr lang="it-IT" altLang="en-US" sz="2800" dirty="0" err="1"/>
              <a:t>EXTg</a:t>
            </a:r>
            <a:r>
              <a:rPr lang="it-IT" altLang="en-US" sz="2800" dirty="0"/>
              <a:t> = 25€</a:t>
            </a:r>
          </a:p>
          <a:p>
            <a:pPr eaLnBrk="1" hangingPunct="1">
              <a:lnSpc>
                <a:spcPct val="90000"/>
              </a:lnSpc>
            </a:pPr>
            <a:r>
              <a:rPr lang="it-IT" altLang="en-US" sz="2800" dirty="0"/>
              <a:t>Dato che </a:t>
            </a:r>
            <a:r>
              <a:rPr lang="it-IT" altLang="en-US" sz="2800" dirty="0">
                <a:sym typeface="Symbol" panose="05050102010706020507" pitchFamily="18" charset="2"/>
              </a:rPr>
              <a:t>g = 30 &gt; 20 = p, l’ottimo </a:t>
            </a:r>
            <a:r>
              <a:rPr lang="it-IT" altLang="en-US" sz="2800" u="sng" dirty="0">
                <a:sym typeface="Symbol" panose="05050102010706020507" pitchFamily="18" charset="2"/>
              </a:rPr>
              <a:t>privato</a:t>
            </a:r>
            <a:r>
              <a:rPr lang="it-IT" altLang="en-US" sz="2800" dirty="0">
                <a:sym typeface="Symbol" panose="05050102010706020507" pitchFamily="18" charset="2"/>
              </a:rPr>
              <a:t> dell’ allevatore è Q = Qg.</a:t>
            </a:r>
          </a:p>
          <a:p>
            <a:pPr eaLnBrk="1" hangingPunct="1">
              <a:lnSpc>
                <a:spcPct val="90000"/>
              </a:lnSpc>
            </a:pPr>
            <a:r>
              <a:rPr lang="it-IT" altLang="en-US" sz="2800" dirty="0">
                <a:sym typeface="Symbol" panose="05050102010706020507" pitchFamily="18" charset="2"/>
              </a:rPr>
              <a:t>Ma se teniamo conto dell’esternalità si ha:</a:t>
            </a:r>
          </a:p>
          <a:p>
            <a:pPr eaLnBrk="1" hangingPunct="1">
              <a:lnSpc>
                <a:spcPct val="90000"/>
              </a:lnSpc>
              <a:buFont typeface="Monotype Sorts" pitchFamily="2" charset="2"/>
              <a:buNone/>
            </a:pPr>
            <a:r>
              <a:rPr lang="it-IT" altLang="en-US" sz="2800" dirty="0">
                <a:sym typeface="Symbol" panose="05050102010706020507" pitchFamily="18" charset="2"/>
              </a:rPr>
              <a:t>	p – </a:t>
            </a:r>
            <a:r>
              <a:rPr lang="it-IT" altLang="en-US" sz="2800" dirty="0" err="1">
                <a:sym typeface="Symbol" panose="05050102010706020507" pitchFamily="18" charset="2"/>
              </a:rPr>
              <a:t>EXTp</a:t>
            </a:r>
            <a:r>
              <a:rPr lang="it-IT" altLang="en-US" sz="2800" dirty="0">
                <a:sym typeface="Symbol" panose="05050102010706020507" pitchFamily="18" charset="2"/>
              </a:rPr>
              <a:t> = 20 – 10 = 10 &gt; 5 = 30 – 25 = g – </a:t>
            </a:r>
            <a:r>
              <a:rPr lang="it-IT" altLang="en-US" sz="2800" dirty="0" err="1">
                <a:sym typeface="Symbol" panose="05050102010706020507" pitchFamily="18" charset="2"/>
              </a:rPr>
              <a:t>EXTg</a:t>
            </a:r>
            <a:r>
              <a:rPr lang="it-IT" altLang="en-US" sz="2800" dirty="0">
                <a:sym typeface="Symbol" panose="05050102010706020507" pitchFamily="18" charset="2"/>
              </a:rPr>
              <a:t> </a:t>
            </a:r>
          </a:p>
          <a:p>
            <a:pPr eaLnBrk="1" hangingPunct="1">
              <a:lnSpc>
                <a:spcPct val="90000"/>
              </a:lnSpc>
            </a:pPr>
            <a:r>
              <a:rPr lang="it-IT" altLang="en-US" sz="2800" dirty="0">
                <a:sym typeface="Symbol" panose="05050102010706020507" pitchFamily="18" charset="2"/>
              </a:rPr>
              <a:t>Quindi la quantità che massimizza il  benessere sociale  - EXT, cioè l’ottimo </a:t>
            </a:r>
            <a:r>
              <a:rPr lang="it-IT" altLang="en-US" sz="2800" u="sng" dirty="0">
                <a:sym typeface="Symbol" panose="05050102010706020507" pitchFamily="18" charset="2"/>
              </a:rPr>
              <a:t>sociale</a:t>
            </a:r>
            <a:r>
              <a:rPr lang="it-IT" altLang="en-US" sz="2800" dirty="0">
                <a:sym typeface="Symbol" panose="05050102010706020507" pitchFamily="18" charset="2"/>
              </a:rPr>
              <a:t>, è Q = </a:t>
            </a:r>
            <a:r>
              <a:rPr lang="it-IT" altLang="en-US" sz="2800" dirty="0" err="1">
                <a:sym typeface="Symbol" panose="05050102010706020507" pitchFamily="18" charset="2"/>
              </a:rPr>
              <a:t>Qp</a:t>
            </a:r>
            <a:r>
              <a:rPr lang="it-IT" altLang="en-US" sz="2800" dirty="0">
                <a:sym typeface="Symbol" panose="05050102010706020507" pitchFamily="18" charset="2"/>
              </a:rPr>
              <a:t>.</a:t>
            </a:r>
          </a:p>
          <a:p>
            <a:pPr eaLnBrk="1" hangingPunct="1">
              <a:lnSpc>
                <a:spcPct val="90000"/>
              </a:lnSpc>
            </a:pPr>
            <a:r>
              <a:rPr lang="it-IT" altLang="en-US" sz="2800" dirty="0">
                <a:sym typeface="Symbol" panose="05050102010706020507" pitchFamily="18" charset="2"/>
              </a:rPr>
              <a:t>Problema: come indurre l’allevatore a scegliere </a:t>
            </a:r>
            <a:r>
              <a:rPr lang="it-IT" altLang="en-US" sz="2800" dirty="0" err="1">
                <a:sym typeface="Symbol" panose="05050102010706020507" pitchFamily="18" charset="2"/>
              </a:rPr>
              <a:t>Qp</a:t>
            </a:r>
            <a:r>
              <a:rPr lang="it-IT" altLang="en-US" sz="2800" dirty="0">
                <a:sym typeface="Symbol" panose="05050102010706020507" pitchFamily="18" charset="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8851">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8851">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8851">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8851">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8851">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78851">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78851">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8851">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a:xfrm>
            <a:off x="684213" y="188913"/>
            <a:ext cx="7772400" cy="536575"/>
          </a:xfrm>
        </p:spPr>
        <p:txBody>
          <a:bodyPr/>
          <a:lstStyle/>
          <a:p>
            <a:pPr eaLnBrk="1" hangingPunct="1"/>
            <a:r>
              <a:rPr lang="it-IT" altLang="en-US" sz="3200"/>
              <a:t>Le tre soluzioni tradizionali</a:t>
            </a:r>
          </a:p>
        </p:txBody>
      </p:sp>
      <p:sp>
        <p:nvSpPr>
          <p:cNvPr id="80899" name="Rectangle 3"/>
          <p:cNvSpPr>
            <a:spLocks noGrp="1" noChangeArrowheads="1"/>
          </p:cNvSpPr>
          <p:nvPr>
            <p:ph type="body" idx="1"/>
          </p:nvPr>
        </p:nvSpPr>
        <p:spPr>
          <a:xfrm>
            <a:off x="0" y="765175"/>
            <a:ext cx="9144000" cy="6092825"/>
          </a:xfrm>
        </p:spPr>
        <p:txBody>
          <a:bodyPr/>
          <a:lstStyle/>
          <a:p>
            <a:pPr eaLnBrk="1" hangingPunct="1">
              <a:lnSpc>
                <a:spcPct val="80000"/>
              </a:lnSpc>
            </a:pPr>
            <a:r>
              <a:rPr lang="it-IT" altLang="en-US" sz="2400" b="1" dirty="0"/>
              <a:t>Soluzione 1 (regolamentazione)</a:t>
            </a:r>
            <a:r>
              <a:rPr lang="it-IT" altLang="en-US" sz="2400" dirty="0"/>
              <a:t>: il </a:t>
            </a:r>
            <a:r>
              <a:rPr lang="it-IT" altLang="en-US" sz="2400" i="1" dirty="0"/>
              <a:t>policy maker</a:t>
            </a:r>
            <a:r>
              <a:rPr lang="it-IT" altLang="en-US" sz="2400" dirty="0"/>
              <a:t> impone una dimensione massima della mandria Q </a:t>
            </a:r>
            <a:r>
              <a:rPr lang="it-IT" altLang="en-US" sz="2400" dirty="0">
                <a:sym typeface="Symbol" panose="05050102010706020507" pitchFamily="18" charset="2"/>
              </a:rPr>
              <a:t> </a:t>
            </a:r>
            <a:r>
              <a:rPr lang="it-IT" altLang="en-US" sz="2400" dirty="0" err="1">
                <a:sym typeface="Symbol" panose="05050102010706020507" pitchFamily="18" charset="2"/>
              </a:rPr>
              <a:t>Qp</a:t>
            </a:r>
            <a:r>
              <a:rPr lang="it-IT" altLang="en-US" sz="2400" dirty="0">
                <a:sym typeface="Symbol" panose="05050102010706020507" pitchFamily="18" charset="2"/>
              </a:rPr>
              <a:t>.</a:t>
            </a:r>
          </a:p>
          <a:p>
            <a:pPr eaLnBrk="1" hangingPunct="1">
              <a:lnSpc>
                <a:spcPct val="80000"/>
              </a:lnSpc>
              <a:buFont typeface="Monotype Sorts" pitchFamily="2" charset="2"/>
              <a:buNone/>
            </a:pPr>
            <a:r>
              <a:rPr lang="it-IT" altLang="en-US" sz="2400" dirty="0">
                <a:sym typeface="Symbol" panose="05050102010706020507" pitchFamily="18" charset="2"/>
              </a:rPr>
              <a:t>		Quindi l’allevatore sceglie </a:t>
            </a:r>
            <a:r>
              <a:rPr lang="it-IT" altLang="en-US" sz="2400" dirty="0" err="1">
                <a:sym typeface="Symbol" panose="05050102010706020507" pitchFamily="18" charset="2"/>
              </a:rPr>
              <a:t>Qp</a:t>
            </a:r>
            <a:r>
              <a:rPr lang="it-IT" altLang="en-US" sz="2400" dirty="0">
                <a:sym typeface="Symbol" panose="05050102010706020507" pitchFamily="18" charset="2"/>
              </a:rPr>
              <a:t> → ottimo sociale.</a:t>
            </a:r>
            <a:endParaRPr lang="it-IT" altLang="en-US" sz="2400" dirty="0"/>
          </a:p>
          <a:p>
            <a:pPr eaLnBrk="1" hangingPunct="1">
              <a:lnSpc>
                <a:spcPct val="80000"/>
              </a:lnSpc>
            </a:pPr>
            <a:endParaRPr lang="it-IT" altLang="en-US" sz="1600" dirty="0"/>
          </a:p>
          <a:p>
            <a:pPr eaLnBrk="1" hangingPunct="1">
              <a:lnSpc>
                <a:spcPct val="80000"/>
              </a:lnSpc>
            </a:pPr>
            <a:r>
              <a:rPr lang="it-IT" altLang="en-US" sz="2400" b="1" dirty="0"/>
              <a:t>Soluzione 2 (tassazione)</a:t>
            </a:r>
            <a:r>
              <a:rPr lang="it-IT" altLang="en-US" sz="2400" dirty="0"/>
              <a:t>: il </a:t>
            </a:r>
            <a:r>
              <a:rPr lang="it-IT" altLang="en-US" sz="2400" i="1" dirty="0"/>
              <a:t>policy maker</a:t>
            </a:r>
            <a:r>
              <a:rPr lang="it-IT" altLang="en-US" sz="2400" dirty="0"/>
              <a:t> impone una tassa pari al costo marginale indotto dall’esternalità. Quindi:</a:t>
            </a:r>
          </a:p>
          <a:p>
            <a:pPr eaLnBrk="1" hangingPunct="1">
              <a:lnSpc>
                <a:spcPct val="80000"/>
              </a:lnSpc>
              <a:buFont typeface="Monotype Sorts" pitchFamily="2" charset="2"/>
              <a:buNone/>
            </a:pPr>
            <a:r>
              <a:rPr lang="it-IT" altLang="en-US" sz="2400" dirty="0"/>
              <a:t>	   se Q = Qg, T = </a:t>
            </a:r>
            <a:r>
              <a:rPr lang="it-IT" altLang="en-US" sz="2400" dirty="0">
                <a:sym typeface="Symbol" panose="05050102010706020507" pitchFamily="18" charset="2"/>
              </a:rPr>
              <a:t>EXT = 25 – 10 = 15 ;   </a:t>
            </a:r>
            <a:r>
              <a:rPr lang="it-IT" altLang="en-US" sz="2400" dirty="0"/>
              <a:t>se Q = </a:t>
            </a:r>
            <a:r>
              <a:rPr lang="it-IT" altLang="en-US" sz="2400" dirty="0" err="1"/>
              <a:t>Qp</a:t>
            </a:r>
            <a:r>
              <a:rPr lang="it-IT" altLang="en-US" sz="2400" dirty="0"/>
              <a:t>, T = 0</a:t>
            </a:r>
          </a:p>
          <a:p>
            <a:pPr eaLnBrk="1" hangingPunct="1">
              <a:lnSpc>
                <a:spcPct val="80000"/>
              </a:lnSpc>
              <a:buFont typeface="Monotype Sorts" pitchFamily="2" charset="2"/>
              <a:buNone/>
            </a:pPr>
            <a:r>
              <a:rPr lang="it-IT" altLang="en-US" sz="2400" dirty="0"/>
              <a:t>	   I profitti dell’allevatore al netto della tassa sono: </a:t>
            </a:r>
          </a:p>
          <a:p>
            <a:pPr eaLnBrk="1" hangingPunct="1">
              <a:lnSpc>
                <a:spcPct val="80000"/>
              </a:lnSpc>
              <a:buFont typeface="Monotype Sorts" pitchFamily="2" charset="2"/>
              <a:buNone/>
            </a:pPr>
            <a:r>
              <a:rPr lang="it-IT" altLang="en-US" sz="2400" dirty="0">
                <a:sym typeface="Symbol" panose="05050102010706020507" pitchFamily="18" charset="2"/>
              </a:rPr>
              <a:t>	   p’ = 40 – 20 – 0 = 20 ;  g’ = 60 – 30 – 15 = 15 </a:t>
            </a:r>
          </a:p>
          <a:p>
            <a:pPr eaLnBrk="1" hangingPunct="1">
              <a:lnSpc>
                <a:spcPct val="80000"/>
              </a:lnSpc>
              <a:buFont typeface="Monotype Sorts" pitchFamily="2" charset="2"/>
              <a:buNone/>
            </a:pPr>
            <a:r>
              <a:rPr lang="it-IT" altLang="en-US" sz="2400" dirty="0">
                <a:sym typeface="Symbol" panose="05050102010706020507" pitchFamily="18" charset="2"/>
              </a:rPr>
              <a:t>	   L’allevatore sceglie </a:t>
            </a:r>
            <a:r>
              <a:rPr lang="it-IT" altLang="en-US" sz="2400" dirty="0" err="1">
                <a:sym typeface="Symbol" panose="05050102010706020507" pitchFamily="18" charset="2"/>
              </a:rPr>
              <a:t>Qp</a:t>
            </a:r>
            <a:r>
              <a:rPr lang="it-IT" altLang="en-US" sz="2400" dirty="0">
                <a:sym typeface="Symbol" panose="05050102010706020507" pitchFamily="18" charset="2"/>
              </a:rPr>
              <a:t> perché p’ &gt; g’  → ottimo sociale.</a:t>
            </a:r>
          </a:p>
          <a:p>
            <a:pPr eaLnBrk="1" hangingPunct="1">
              <a:lnSpc>
                <a:spcPct val="80000"/>
              </a:lnSpc>
            </a:pPr>
            <a:endParaRPr lang="it-IT" altLang="en-US" sz="1600" dirty="0"/>
          </a:p>
          <a:p>
            <a:pPr eaLnBrk="1" hangingPunct="1">
              <a:lnSpc>
                <a:spcPct val="80000"/>
              </a:lnSpc>
            </a:pPr>
            <a:r>
              <a:rPr lang="it-IT" altLang="en-US" sz="2400" b="1" dirty="0"/>
              <a:t>Soluzione 3 (risarcimento)</a:t>
            </a:r>
            <a:r>
              <a:rPr lang="it-IT" altLang="en-US" sz="2400" dirty="0"/>
              <a:t>: il </a:t>
            </a:r>
            <a:r>
              <a:rPr lang="it-IT" altLang="en-US" sz="2400" i="1" dirty="0"/>
              <a:t>policy maker</a:t>
            </a:r>
            <a:r>
              <a:rPr lang="it-IT" altLang="en-US" sz="2400" dirty="0"/>
              <a:t> impone un risarcimento del danno in misura pari al costo totale dell’esternalità. Quindi:</a:t>
            </a:r>
          </a:p>
          <a:p>
            <a:pPr eaLnBrk="1" hangingPunct="1">
              <a:lnSpc>
                <a:spcPct val="80000"/>
              </a:lnSpc>
              <a:buFont typeface="Monotype Sorts" pitchFamily="2" charset="2"/>
              <a:buNone/>
            </a:pPr>
            <a:r>
              <a:rPr lang="it-IT" altLang="en-US" sz="2400" dirty="0"/>
              <a:t>	  	se Q = </a:t>
            </a:r>
            <a:r>
              <a:rPr lang="it-IT" altLang="en-US" sz="2400" dirty="0" err="1"/>
              <a:t>Qp</a:t>
            </a:r>
            <a:r>
              <a:rPr lang="it-IT" altLang="en-US" sz="2400" dirty="0"/>
              <a:t>, </a:t>
            </a:r>
            <a:r>
              <a:rPr lang="it-IT" altLang="en-US" sz="2400" dirty="0" err="1"/>
              <a:t>Rp</a:t>
            </a:r>
            <a:r>
              <a:rPr lang="it-IT" altLang="en-US" sz="2400" dirty="0"/>
              <a:t> = </a:t>
            </a:r>
            <a:r>
              <a:rPr lang="it-IT" altLang="en-US" sz="2400" dirty="0" err="1"/>
              <a:t>EXTp</a:t>
            </a:r>
            <a:r>
              <a:rPr lang="it-IT" altLang="en-US" sz="2400" dirty="0"/>
              <a:t> = 10 ;   se Q = Qg, </a:t>
            </a:r>
            <a:r>
              <a:rPr lang="it-IT" altLang="en-US" sz="2400" dirty="0" err="1"/>
              <a:t>Rg</a:t>
            </a:r>
            <a:r>
              <a:rPr lang="it-IT" altLang="en-US" sz="2400" dirty="0"/>
              <a:t> = </a:t>
            </a:r>
            <a:r>
              <a:rPr lang="it-IT" altLang="en-US" sz="2400" dirty="0" err="1"/>
              <a:t>EXTg</a:t>
            </a:r>
            <a:r>
              <a:rPr lang="it-IT" altLang="en-US" sz="2400" dirty="0"/>
              <a:t> = 25</a:t>
            </a:r>
          </a:p>
          <a:p>
            <a:pPr eaLnBrk="1" hangingPunct="1">
              <a:lnSpc>
                <a:spcPct val="80000"/>
              </a:lnSpc>
              <a:buFont typeface="Monotype Sorts" pitchFamily="2" charset="2"/>
              <a:buNone/>
            </a:pPr>
            <a:r>
              <a:rPr lang="it-IT" altLang="en-US" sz="2400" dirty="0"/>
              <a:t>	  	I profitti dell’allevatore al netto del risarcimento sono: </a:t>
            </a:r>
          </a:p>
          <a:p>
            <a:pPr eaLnBrk="1" hangingPunct="1">
              <a:lnSpc>
                <a:spcPct val="80000"/>
              </a:lnSpc>
              <a:buFont typeface="Monotype Sorts" pitchFamily="2" charset="2"/>
              <a:buNone/>
            </a:pPr>
            <a:r>
              <a:rPr lang="it-IT" altLang="en-US" sz="2400" dirty="0">
                <a:sym typeface="Symbol" panose="05050102010706020507" pitchFamily="18" charset="2"/>
              </a:rPr>
              <a:t>	  	p” = 40 – 20 – 10 = 10 ;  g” = 60 – 30 – 25 = 5 </a:t>
            </a:r>
          </a:p>
          <a:p>
            <a:pPr eaLnBrk="1" hangingPunct="1">
              <a:lnSpc>
                <a:spcPct val="80000"/>
              </a:lnSpc>
              <a:buFont typeface="Monotype Sorts" pitchFamily="2" charset="2"/>
              <a:buNone/>
            </a:pPr>
            <a:r>
              <a:rPr lang="it-IT" altLang="en-US" sz="2400" dirty="0">
                <a:sym typeface="Symbol" panose="05050102010706020507" pitchFamily="18" charset="2"/>
              </a:rPr>
              <a:t>	  	L’allevatore sceglie </a:t>
            </a:r>
            <a:r>
              <a:rPr lang="it-IT" altLang="en-US" sz="2400" dirty="0" err="1">
                <a:sym typeface="Symbol" panose="05050102010706020507" pitchFamily="18" charset="2"/>
              </a:rPr>
              <a:t>Qp</a:t>
            </a:r>
            <a:r>
              <a:rPr lang="it-IT" altLang="en-US" sz="2400" dirty="0">
                <a:sym typeface="Symbol" panose="05050102010706020507" pitchFamily="18" charset="2"/>
              </a:rPr>
              <a:t> perché p” &gt; g” → ottimo sociale.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0899">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0899">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80899">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80899">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80899">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80899">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80899">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80899">
                                            <p:txEl>
                                              <p:pRg st="9" end="9"/>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80899">
                                            <p:txEl>
                                              <p:pRg st="10" end="10"/>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80899">
                                            <p:txEl>
                                              <p:pRg st="11" end="11"/>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80899">
                                            <p:txEl>
                                              <p:pRg st="12" end="12"/>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80899">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a:xfrm>
            <a:off x="611188" y="0"/>
            <a:ext cx="7772400" cy="608013"/>
          </a:xfrm>
        </p:spPr>
        <p:txBody>
          <a:bodyPr/>
          <a:lstStyle/>
          <a:p>
            <a:pPr eaLnBrk="1" hangingPunct="1"/>
            <a:r>
              <a:rPr lang="it-IT" altLang="en-US" sz="3200"/>
              <a:t>Possibilità di negoziazione</a:t>
            </a:r>
          </a:p>
        </p:txBody>
      </p:sp>
      <p:sp>
        <p:nvSpPr>
          <p:cNvPr id="82947" name="Rectangle 3"/>
          <p:cNvSpPr>
            <a:spLocks noGrp="1" noChangeArrowheads="1"/>
          </p:cNvSpPr>
          <p:nvPr>
            <p:ph type="body" idx="1"/>
          </p:nvPr>
        </p:nvSpPr>
        <p:spPr>
          <a:xfrm>
            <a:off x="0" y="620713"/>
            <a:ext cx="9144000" cy="6237287"/>
          </a:xfrm>
        </p:spPr>
        <p:txBody>
          <a:bodyPr/>
          <a:lstStyle/>
          <a:p>
            <a:pPr eaLnBrk="1" hangingPunct="1">
              <a:lnSpc>
                <a:spcPct val="80000"/>
              </a:lnSpc>
            </a:pPr>
            <a:r>
              <a:rPr lang="it-IT" altLang="en-US" sz="2400" dirty="0"/>
              <a:t>Cosa accade se le parti hanno la possibilità di negoziare (senza costi) l’allocazione di un </a:t>
            </a:r>
            <a:r>
              <a:rPr lang="it-IT" altLang="en-US" sz="2400" dirty="0" err="1"/>
              <a:t>DdP</a:t>
            </a:r>
            <a:r>
              <a:rPr lang="it-IT" altLang="en-US" sz="2400" dirty="0"/>
              <a:t> opportunamente definito?</a:t>
            </a:r>
          </a:p>
          <a:p>
            <a:pPr eaLnBrk="1" hangingPunct="1">
              <a:lnSpc>
                <a:spcPct val="80000"/>
              </a:lnSpc>
            </a:pPr>
            <a:r>
              <a:rPr lang="it-IT" altLang="en-US" sz="2400" u="sng" dirty="0"/>
              <a:t>Caso 1</a:t>
            </a:r>
            <a:r>
              <a:rPr lang="it-IT" altLang="en-US" sz="2400" dirty="0"/>
              <a:t>: la legge assegna all’allevatore un </a:t>
            </a:r>
            <a:r>
              <a:rPr lang="it-IT" altLang="en-US" sz="2400" dirty="0" err="1"/>
              <a:t>DdP</a:t>
            </a:r>
            <a:r>
              <a:rPr lang="it-IT" altLang="en-US" sz="2400" dirty="0"/>
              <a:t> negoziabile denominato </a:t>
            </a:r>
            <a:r>
              <a:rPr lang="it-IT" altLang="en-US" sz="2400" b="1" dirty="0"/>
              <a:t>“diritto al pascolo”</a:t>
            </a:r>
            <a:r>
              <a:rPr lang="it-IT" altLang="en-US" sz="2400" dirty="0"/>
              <a:t>. In questo caso il contadino può offrire all’allevatore un compenso pari a 15€, cioè pari al costo marginale dell’esternalità nel caso di Q = Qg, affinché questi scelga la mandria piccola </a:t>
            </a:r>
            <a:r>
              <a:rPr lang="it-IT" altLang="en-US" sz="2400" dirty="0" err="1"/>
              <a:t>Qp</a:t>
            </a:r>
            <a:r>
              <a:rPr lang="it-IT" altLang="en-US" sz="2400" dirty="0"/>
              <a:t>. Avremo infatti:</a:t>
            </a:r>
          </a:p>
          <a:p>
            <a:pPr eaLnBrk="1" hangingPunct="1">
              <a:lnSpc>
                <a:spcPct val="80000"/>
              </a:lnSpc>
              <a:buFont typeface="Monotype Sorts" pitchFamily="2" charset="2"/>
              <a:buNone/>
            </a:pPr>
            <a:r>
              <a:rPr lang="it-IT" altLang="en-US" sz="2400" dirty="0"/>
              <a:t>	se Q = Qg, </a:t>
            </a:r>
            <a:r>
              <a:rPr lang="it-IT" altLang="en-US" sz="2400" dirty="0">
                <a:sym typeface="Symbol" panose="05050102010706020507" pitchFamily="18" charset="2"/>
              </a:rPr>
              <a:t>g° = 30  ;    se Q = </a:t>
            </a:r>
            <a:r>
              <a:rPr lang="it-IT" altLang="en-US" sz="2400" dirty="0" err="1">
                <a:sym typeface="Symbol" panose="05050102010706020507" pitchFamily="18" charset="2"/>
              </a:rPr>
              <a:t>Qp</a:t>
            </a:r>
            <a:r>
              <a:rPr lang="it-IT" altLang="en-US" sz="2400" dirty="0">
                <a:sym typeface="Symbol" panose="05050102010706020507" pitchFamily="18" charset="2"/>
              </a:rPr>
              <a:t>, p° = 40 – 20 + 15 = 35</a:t>
            </a:r>
          </a:p>
          <a:p>
            <a:pPr eaLnBrk="1" hangingPunct="1">
              <a:lnSpc>
                <a:spcPct val="80000"/>
              </a:lnSpc>
              <a:buFont typeface="Monotype Sorts" pitchFamily="2" charset="2"/>
              <a:buNone/>
            </a:pPr>
            <a:r>
              <a:rPr lang="it-IT" altLang="en-US" sz="2400" dirty="0">
                <a:sym typeface="Symbol" panose="05050102010706020507" pitchFamily="18" charset="2"/>
              </a:rPr>
              <a:t>	e quindi l’allevatore sceglie </a:t>
            </a:r>
            <a:r>
              <a:rPr lang="it-IT" altLang="en-US" sz="2400" dirty="0" err="1">
                <a:sym typeface="Symbol" panose="05050102010706020507" pitchFamily="18" charset="2"/>
              </a:rPr>
              <a:t>Qp</a:t>
            </a:r>
            <a:r>
              <a:rPr lang="it-IT" altLang="en-US" sz="2400" dirty="0">
                <a:sym typeface="Symbol" panose="05050102010706020507" pitchFamily="18" charset="2"/>
              </a:rPr>
              <a:t> → ottimo sociale.</a:t>
            </a:r>
          </a:p>
          <a:p>
            <a:pPr eaLnBrk="1" hangingPunct="1">
              <a:lnSpc>
                <a:spcPct val="80000"/>
              </a:lnSpc>
            </a:pPr>
            <a:r>
              <a:rPr lang="it-IT" altLang="en-US" sz="2400" u="sng" dirty="0"/>
              <a:t>Caso 2</a:t>
            </a:r>
            <a:r>
              <a:rPr lang="it-IT" altLang="en-US" sz="2400" dirty="0"/>
              <a:t>: la legge assegna al contadino un </a:t>
            </a:r>
            <a:r>
              <a:rPr lang="it-IT" altLang="en-US" sz="2400" dirty="0" err="1"/>
              <a:t>DdP</a:t>
            </a:r>
            <a:r>
              <a:rPr lang="it-IT" altLang="en-US" sz="2400" dirty="0"/>
              <a:t> negoziabile denominato </a:t>
            </a:r>
            <a:r>
              <a:rPr lang="it-IT" altLang="en-US" sz="2400" b="1" dirty="0"/>
              <a:t>“diritto alla coltivazione senza immissioni”</a:t>
            </a:r>
            <a:r>
              <a:rPr lang="it-IT" altLang="en-US" sz="2400" dirty="0"/>
              <a:t>. In questo caso l’allevatore può offrire al contadino un compenso pari al costo totale dell’esternalità (cioè al danno causato) in cambio del permesso di portare la mandria al pascolo.  Sarà:</a:t>
            </a:r>
          </a:p>
          <a:p>
            <a:pPr eaLnBrk="1" hangingPunct="1">
              <a:lnSpc>
                <a:spcPct val="80000"/>
              </a:lnSpc>
              <a:buFont typeface="Monotype Sorts" pitchFamily="2" charset="2"/>
              <a:buNone/>
            </a:pPr>
            <a:r>
              <a:rPr lang="it-IT" altLang="en-US" sz="2400" dirty="0"/>
              <a:t>	se Q = Qg, </a:t>
            </a:r>
            <a:r>
              <a:rPr lang="it-IT" altLang="en-US" sz="2400" dirty="0" err="1"/>
              <a:t>Pg</a:t>
            </a:r>
            <a:r>
              <a:rPr lang="it-IT" altLang="en-US" sz="2400" dirty="0">
                <a:sym typeface="Symbol" panose="05050102010706020507" pitchFamily="18" charset="2"/>
              </a:rPr>
              <a:t> = </a:t>
            </a:r>
            <a:r>
              <a:rPr lang="it-IT" altLang="en-US" sz="2400" dirty="0" err="1">
                <a:sym typeface="Symbol" panose="05050102010706020507" pitchFamily="18" charset="2"/>
              </a:rPr>
              <a:t>EXTg</a:t>
            </a:r>
            <a:r>
              <a:rPr lang="it-IT" altLang="en-US" sz="2400" dirty="0">
                <a:sym typeface="Symbol" panose="05050102010706020507" pitchFamily="18" charset="2"/>
              </a:rPr>
              <a:t> = 25 → g°° = 30 – 25 = 5;    </a:t>
            </a:r>
          </a:p>
          <a:p>
            <a:pPr eaLnBrk="1" hangingPunct="1">
              <a:lnSpc>
                <a:spcPct val="80000"/>
              </a:lnSpc>
              <a:buFont typeface="Monotype Sorts" pitchFamily="2" charset="2"/>
              <a:buNone/>
            </a:pPr>
            <a:r>
              <a:rPr lang="it-IT" altLang="en-US" sz="2400" dirty="0">
                <a:sym typeface="Symbol" panose="05050102010706020507" pitchFamily="18" charset="2"/>
              </a:rPr>
              <a:t>	se Q = </a:t>
            </a:r>
            <a:r>
              <a:rPr lang="it-IT" altLang="en-US" sz="2400" dirty="0" err="1">
                <a:sym typeface="Symbol" panose="05050102010706020507" pitchFamily="18" charset="2"/>
              </a:rPr>
              <a:t>Qp</a:t>
            </a:r>
            <a:r>
              <a:rPr lang="it-IT" altLang="en-US" sz="2400" dirty="0">
                <a:sym typeface="Symbol" panose="05050102010706020507" pitchFamily="18" charset="2"/>
              </a:rPr>
              <a:t>, </a:t>
            </a:r>
            <a:r>
              <a:rPr lang="it-IT" altLang="en-US" sz="2400" dirty="0" err="1"/>
              <a:t>Pp</a:t>
            </a:r>
            <a:r>
              <a:rPr lang="it-IT" altLang="en-US" sz="2400" dirty="0">
                <a:sym typeface="Symbol" panose="05050102010706020507" pitchFamily="18" charset="2"/>
              </a:rPr>
              <a:t> = </a:t>
            </a:r>
            <a:r>
              <a:rPr lang="it-IT" altLang="en-US" sz="2400" dirty="0" err="1">
                <a:sym typeface="Symbol" panose="05050102010706020507" pitchFamily="18" charset="2"/>
              </a:rPr>
              <a:t>EXTp</a:t>
            </a:r>
            <a:r>
              <a:rPr lang="it-IT" altLang="en-US" sz="2400" dirty="0">
                <a:sym typeface="Symbol" panose="05050102010706020507" pitchFamily="18" charset="2"/>
              </a:rPr>
              <a:t> = 10 → p°° = 20 – 10 = 10.</a:t>
            </a:r>
          </a:p>
          <a:p>
            <a:pPr eaLnBrk="1" hangingPunct="1">
              <a:lnSpc>
                <a:spcPct val="80000"/>
              </a:lnSpc>
              <a:buFont typeface="Monotype Sorts" pitchFamily="2" charset="2"/>
              <a:buNone/>
            </a:pPr>
            <a:r>
              <a:rPr lang="it-IT" altLang="en-US" sz="2400" dirty="0">
                <a:sym typeface="Symbol" panose="05050102010706020507" pitchFamily="18" charset="2"/>
              </a:rPr>
              <a:t>	Se il contadino accetta, l’allevatore sceglie </a:t>
            </a:r>
            <a:r>
              <a:rPr lang="it-IT" altLang="en-US" sz="2400" dirty="0" err="1">
                <a:sym typeface="Symbol" panose="05050102010706020507" pitchFamily="18" charset="2"/>
              </a:rPr>
              <a:t>Qp</a:t>
            </a:r>
            <a:r>
              <a:rPr lang="it-IT" altLang="en-US" sz="2400" dirty="0">
                <a:sym typeface="Symbol" panose="05050102010706020507" pitchFamily="18" charset="2"/>
              </a:rPr>
              <a:t> → ottimo sociale.</a:t>
            </a:r>
          </a:p>
          <a:p>
            <a:pPr eaLnBrk="1" hangingPunct="1">
              <a:lnSpc>
                <a:spcPct val="80000"/>
              </a:lnSpc>
            </a:pPr>
            <a:endParaRPr lang="it-IT" altLang="en-US" sz="1000" dirty="0">
              <a:sym typeface="Symbol" panose="05050102010706020507" pitchFamily="18" charset="2"/>
            </a:endParaRPr>
          </a:p>
          <a:p>
            <a:pPr eaLnBrk="1" hangingPunct="1">
              <a:lnSpc>
                <a:spcPct val="80000"/>
              </a:lnSpc>
            </a:pPr>
            <a:r>
              <a:rPr lang="it-IT" altLang="en-US" sz="2400" dirty="0">
                <a:sym typeface="Symbol" panose="05050102010706020507" pitchFamily="18" charset="2"/>
              </a:rPr>
              <a:t>Quindi, assegnato il </a:t>
            </a:r>
            <a:r>
              <a:rPr lang="it-IT" altLang="en-US" sz="2400" dirty="0" err="1">
                <a:sym typeface="Symbol" panose="05050102010706020507" pitchFamily="18" charset="2"/>
              </a:rPr>
              <a:t>DdP</a:t>
            </a:r>
            <a:r>
              <a:rPr lang="it-IT" altLang="en-US" sz="2400" dirty="0">
                <a:sym typeface="Symbol" panose="05050102010706020507" pitchFamily="18" charset="2"/>
              </a:rPr>
              <a:t>, la negoziazione porta all’</a:t>
            </a:r>
            <a:r>
              <a:rPr lang="it-IT" altLang="en-US" sz="2400" u="sng" dirty="0">
                <a:sym typeface="Symbol" panose="05050102010706020507" pitchFamily="18" charset="2"/>
              </a:rPr>
              <a:t>efficienza.</a:t>
            </a:r>
            <a:r>
              <a:rPr lang="it-IT" altLang="en-US" sz="2400" dirty="0">
                <a:sym typeface="Symbol" panose="05050102010706020507" pitchFamily="18" charset="2"/>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294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2947">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82947">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82947">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82947">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82947">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82947">
                                            <p:txEl>
                                              <p:pRg st="7" end="7"/>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82947">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395288" y="188913"/>
            <a:ext cx="8229600" cy="417512"/>
          </a:xfrm>
        </p:spPr>
        <p:txBody>
          <a:bodyPr/>
          <a:lstStyle/>
          <a:p>
            <a:pPr eaLnBrk="1" hangingPunct="1"/>
            <a:r>
              <a:rPr lang="it-IT" altLang="en-US" sz="3200"/>
              <a:t>Negoziazione e surplus </a:t>
            </a:r>
          </a:p>
        </p:txBody>
      </p:sp>
      <p:sp>
        <p:nvSpPr>
          <p:cNvPr id="28675" name="Rectangle 3"/>
          <p:cNvSpPr>
            <a:spLocks noGrp="1" noChangeArrowheads="1"/>
          </p:cNvSpPr>
          <p:nvPr>
            <p:ph type="body" idx="1"/>
          </p:nvPr>
        </p:nvSpPr>
        <p:spPr>
          <a:xfrm>
            <a:off x="0" y="692150"/>
            <a:ext cx="9144000" cy="6021388"/>
          </a:xfrm>
        </p:spPr>
        <p:txBody>
          <a:bodyPr/>
          <a:lstStyle/>
          <a:p>
            <a:pPr eaLnBrk="1" hangingPunct="1">
              <a:lnSpc>
                <a:spcPct val="80000"/>
              </a:lnSpc>
            </a:pPr>
            <a:r>
              <a:rPr lang="it-IT" altLang="en-US" sz="2400" u="sng" dirty="0"/>
              <a:t>Surplus cooperativo</a:t>
            </a:r>
            <a:r>
              <a:rPr lang="it-IT" altLang="en-US" sz="2400" dirty="0"/>
              <a:t> (SC): valore creato trasferendo una risorsa a chi la valuta di più.</a:t>
            </a:r>
          </a:p>
          <a:p>
            <a:pPr lvl="1" eaLnBrk="1" hangingPunct="1">
              <a:lnSpc>
                <a:spcPct val="80000"/>
              </a:lnSpc>
            </a:pPr>
            <a:r>
              <a:rPr lang="it-IT" altLang="en-US" sz="2000" dirty="0"/>
              <a:t>Esempio: Aldo valuta la propria auto 3000€, Bea possiede 5000€ e valuta l’auto 4000€; il SC di un eventuale scambio è pari a 1000€.</a:t>
            </a:r>
          </a:p>
          <a:p>
            <a:pPr eaLnBrk="1" hangingPunct="1">
              <a:lnSpc>
                <a:spcPct val="80000"/>
              </a:lnSpc>
            </a:pPr>
            <a:r>
              <a:rPr lang="it-IT" altLang="en-US" sz="2400" u="sng" dirty="0"/>
              <a:t>Valore limite</a:t>
            </a:r>
            <a:r>
              <a:rPr lang="it-IT" altLang="en-US" sz="2400" dirty="0"/>
              <a:t> (VL): ciò che le parti ottengono in assenza di scambio.</a:t>
            </a:r>
          </a:p>
          <a:p>
            <a:pPr eaLnBrk="1" hangingPunct="1">
              <a:lnSpc>
                <a:spcPct val="80000"/>
              </a:lnSpc>
            </a:pPr>
            <a:r>
              <a:rPr lang="it-IT" altLang="en-US" sz="2400" dirty="0"/>
              <a:t>Due problemi: </a:t>
            </a:r>
          </a:p>
          <a:p>
            <a:pPr lvl="1" eaLnBrk="1" hangingPunct="1">
              <a:lnSpc>
                <a:spcPct val="80000"/>
              </a:lnSpc>
            </a:pPr>
            <a:r>
              <a:rPr lang="it-IT" altLang="en-US" sz="2000" dirty="0"/>
              <a:t>Lo scambio può non realizzarsi perché le parti non trovano l’accordo.</a:t>
            </a:r>
          </a:p>
          <a:p>
            <a:pPr lvl="1" eaLnBrk="1" hangingPunct="1">
              <a:lnSpc>
                <a:spcPct val="80000"/>
              </a:lnSpc>
            </a:pPr>
            <a:r>
              <a:rPr lang="it-IT" altLang="en-US" sz="2000" dirty="0"/>
              <a:t>Ammesso che lo scambio si realizzi, come ripartire il SC?</a:t>
            </a:r>
          </a:p>
          <a:p>
            <a:pPr eaLnBrk="1" hangingPunct="1">
              <a:lnSpc>
                <a:spcPct val="80000"/>
              </a:lnSpc>
            </a:pPr>
            <a:r>
              <a:rPr lang="it-IT" altLang="en-US" sz="2400" u="sng" dirty="0"/>
              <a:t>Soluzione non cooperativa</a:t>
            </a:r>
            <a:r>
              <a:rPr lang="it-IT" altLang="en-US" sz="2400" dirty="0"/>
              <a:t>: la negoziazione fallisce, lo scambio non avviene, A &amp; B ottengono i rispettivi VL</a:t>
            </a:r>
          </a:p>
          <a:p>
            <a:pPr lvl="1" eaLnBrk="1" hangingPunct="1">
              <a:lnSpc>
                <a:spcPct val="80000"/>
              </a:lnSpc>
            </a:pPr>
            <a:r>
              <a:rPr lang="it-IT" altLang="en-US" sz="2000" dirty="0"/>
              <a:t>A mantiene l’auto (= 3000€), B ottiene 5000€; il valore totale è 8000€</a:t>
            </a:r>
          </a:p>
          <a:p>
            <a:pPr eaLnBrk="1" hangingPunct="1">
              <a:lnSpc>
                <a:spcPct val="80000"/>
              </a:lnSpc>
            </a:pPr>
            <a:r>
              <a:rPr lang="it-IT" altLang="en-US" sz="2400" u="sng" dirty="0"/>
              <a:t>Soluzione cooperativa</a:t>
            </a:r>
            <a:r>
              <a:rPr lang="it-IT" altLang="en-US" sz="2400" dirty="0"/>
              <a:t>: lo scambio avviene ed il bene finisce a chi lo valuta di più; si crea un SC che va diviso tra A &amp; B</a:t>
            </a:r>
          </a:p>
          <a:p>
            <a:pPr lvl="1" eaLnBrk="1" hangingPunct="1">
              <a:lnSpc>
                <a:spcPct val="80000"/>
              </a:lnSpc>
            </a:pPr>
            <a:r>
              <a:rPr lang="it-IT" altLang="en-US" sz="2000" dirty="0"/>
              <a:t>B ottiene l’auto, A &amp; B si dividono i 5000€ di B;</a:t>
            </a:r>
          </a:p>
          <a:p>
            <a:pPr lvl="1" eaLnBrk="1" hangingPunct="1">
              <a:lnSpc>
                <a:spcPct val="80000"/>
              </a:lnSpc>
            </a:pPr>
            <a:r>
              <a:rPr lang="it-IT" altLang="en-US" sz="2000" dirty="0"/>
              <a:t>p.e. l’auto viene scambiata per 3500€: A ottiene 3500€, B ottiene l’auto (che valuta 4000€) e gli avanzano 1500€;</a:t>
            </a:r>
          </a:p>
          <a:p>
            <a:pPr lvl="1" eaLnBrk="1" hangingPunct="1">
              <a:lnSpc>
                <a:spcPct val="80000"/>
              </a:lnSpc>
            </a:pPr>
            <a:r>
              <a:rPr lang="it-IT" altLang="en-US" sz="2000" dirty="0"/>
              <a:t>valore totale: 3500 + 4000 + 1500 = 9000€</a:t>
            </a:r>
          </a:p>
          <a:p>
            <a:pPr lvl="1" eaLnBrk="1" hangingPunct="1">
              <a:lnSpc>
                <a:spcPct val="80000"/>
              </a:lnSpc>
            </a:pPr>
            <a:r>
              <a:rPr lang="it-IT" altLang="en-US" sz="2000" dirty="0"/>
              <a:t>surplus cooperativo = 9000 – 8000 = 1000€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8675">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8675">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8675">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8675">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8675">
                                            <p:txEl>
                                              <p:pRg st="7" end="7"/>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8675">
                                            <p:txEl>
                                              <p:pRg st="8" end="8"/>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8675">
                                            <p:txEl>
                                              <p:pRg st="9" end="9"/>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8675">
                                            <p:txEl>
                                              <p:pRg st="10" end="10"/>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8675">
                                            <p:txEl>
                                              <p:pRg st="11" end="11"/>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8675">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4994"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endParaRPr lang="en-US" altLang="en-US" sz="1800">
              <a:solidFill>
                <a:schemeClr val="tx1"/>
              </a:solidFill>
              <a:latin typeface="Arial" panose="020B0604020202020204" pitchFamily="34" charset="0"/>
            </a:endParaRPr>
          </a:p>
        </p:txBody>
      </p:sp>
      <p:sp>
        <p:nvSpPr>
          <p:cNvPr id="84995" name="Rectangle 3"/>
          <p:cNvSpPr>
            <a:spLocks noGrp="1" noChangeArrowheads="1"/>
          </p:cNvSpPr>
          <p:nvPr>
            <p:ph type="title"/>
          </p:nvPr>
        </p:nvSpPr>
        <p:spPr>
          <a:xfrm>
            <a:off x="755650" y="188913"/>
            <a:ext cx="7772400" cy="863600"/>
          </a:xfrm>
          <a:noFill/>
        </p:spPr>
        <p:txBody>
          <a:bodyPr/>
          <a:lstStyle/>
          <a:p>
            <a:pPr eaLnBrk="1" hangingPunct="1"/>
            <a:r>
              <a:rPr lang="it-IT" altLang="en-US"/>
              <a:t>Il teorema di Coase</a:t>
            </a:r>
          </a:p>
        </p:txBody>
      </p:sp>
      <p:sp>
        <p:nvSpPr>
          <p:cNvPr id="39940" name="Rectangle 4"/>
          <p:cNvSpPr>
            <a:spLocks noGrp="1" noChangeArrowheads="1"/>
          </p:cNvSpPr>
          <p:nvPr>
            <p:ph type="body" idx="1"/>
          </p:nvPr>
        </p:nvSpPr>
        <p:spPr>
          <a:xfrm>
            <a:off x="0" y="1196975"/>
            <a:ext cx="8964613" cy="5400675"/>
          </a:xfrm>
          <a:noFill/>
        </p:spPr>
        <p:txBody>
          <a:bodyPr/>
          <a:lstStyle/>
          <a:p>
            <a:pPr eaLnBrk="1" hangingPunct="1">
              <a:lnSpc>
                <a:spcPct val="80000"/>
              </a:lnSpc>
            </a:pPr>
            <a:r>
              <a:rPr lang="it-IT" altLang="en-US" sz="2800" u="sng"/>
              <a:t>Teorema</a:t>
            </a:r>
            <a:r>
              <a:rPr lang="it-IT" altLang="en-US" sz="2800"/>
              <a:t>: se tutte le parti del mercato possono scambiare </a:t>
            </a:r>
            <a:r>
              <a:rPr lang="it-IT" altLang="en-US" sz="2800">
                <a:solidFill>
                  <a:srgbClr val="FF0000"/>
                </a:solidFill>
              </a:rPr>
              <a:t>senza costi</a:t>
            </a:r>
            <a:r>
              <a:rPr lang="it-IT" altLang="en-US" sz="2800"/>
              <a:t> i DdP (opportunamente definiti) sulle risorse, allora il libero mercato risolve </a:t>
            </a:r>
            <a:r>
              <a:rPr lang="it-IT" altLang="en-US" sz="2800">
                <a:solidFill>
                  <a:srgbClr val="FC0128"/>
                </a:solidFill>
              </a:rPr>
              <a:t>da solo</a:t>
            </a:r>
            <a:r>
              <a:rPr lang="it-IT" altLang="en-US" sz="2800"/>
              <a:t> il problema delle esternalità generando l’allocazione </a:t>
            </a:r>
            <a:r>
              <a:rPr lang="it-IT" altLang="en-US" sz="2800">
                <a:solidFill>
                  <a:srgbClr val="FC0128"/>
                </a:solidFill>
              </a:rPr>
              <a:t>efficiente</a:t>
            </a:r>
            <a:r>
              <a:rPr lang="it-IT" altLang="en-US" sz="2800"/>
              <a:t> delle risorse.</a:t>
            </a:r>
          </a:p>
          <a:p>
            <a:pPr eaLnBrk="1" hangingPunct="1">
              <a:lnSpc>
                <a:spcPct val="80000"/>
              </a:lnSpc>
            </a:pPr>
            <a:endParaRPr lang="it-IT" altLang="en-US" sz="2800"/>
          </a:p>
          <a:p>
            <a:pPr eaLnBrk="1" hangingPunct="1">
              <a:lnSpc>
                <a:spcPct val="80000"/>
              </a:lnSpc>
            </a:pPr>
            <a:r>
              <a:rPr lang="it-IT" altLang="en-US" sz="2800" u="sng"/>
              <a:t>Corollario</a:t>
            </a:r>
            <a:r>
              <a:rPr lang="it-IT" altLang="en-US" sz="2800"/>
              <a:t>: se vale il teorema, le parti raggiungono la soluzione di massimo benessere </a:t>
            </a:r>
            <a:r>
              <a:rPr lang="it-IT" altLang="en-US" sz="2800">
                <a:solidFill>
                  <a:srgbClr val="FC0128"/>
                </a:solidFill>
              </a:rPr>
              <a:t>indipendentemente</a:t>
            </a:r>
            <a:r>
              <a:rPr lang="it-IT" altLang="en-US" sz="2800"/>
              <a:t> dall’allocazione iniziale dei DdP.</a:t>
            </a:r>
          </a:p>
          <a:p>
            <a:pPr eaLnBrk="1" hangingPunct="1">
              <a:lnSpc>
                <a:spcPct val="80000"/>
              </a:lnSpc>
            </a:pPr>
            <a:endParaRPr lang="it-IT" altLang="en-US" sz="2800"/>
          </a:p>
          <a:p>
            <a:pPr eaLnBrk="1" hangingPunct="1">
              <a:lnSpc>
                <a:spcPct val="80000"/>
              </a:lnSpc>
            </a:pPr>
            <a:r>
              <a:rPr lang="it-IT" altLang="en-US" sz="2800"/>
              <a:t>Il “messaggio giuridico” è: l’esistenza del diritto di proprietà è condizione necessaria e sufficiente per consentire agli agenti economici di raggiungere autonomamente l’allocazione efficiente delle risorse.</a:t>
            </a:r>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9940">
                                            <p:txEl>
                                              <p:pRg st="0" end="0"/>
                                            </p:txEl>
                                          </p:spTgt>
                                        </p:tgtEl>
                                        <p:attrNameLst>
                                          <p:attrName>style.visibility</p:attrName>
                                        </p:attrNameLst>
                                      </p:cBhvr>
                                      <p:to>
                                        <p:strVal val="visible"/>
                                      </p:to>
                                    </p:set>
                                    <p:animEffect transition="in" filter="wipe(left)">
                                      <p:cBhvr>
                                        <p:cTn id="7" dur="500"/>
                                        <p:tgtEl>
                                          <p:spTgt spid="39940">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9940">
                                            <p:txEl>
                                              <p:pRg st="2" end="2"/>
                                            </p:txEl>
                                          </p:spTgt>
                                        </p:tgtEl>
                                        <p:attrNameLst>
                                          <p:attrName>style.visibility</p:attrName>
                                        </p:attrNameLst>
                                      </p:cBhvr>
                                      <p:to>
                                        <p:strVal val="visible"/>
                                      </p:to>
                                    </p:set>
                                    <p:animEffect transition="in" filter="wipe(left)">
                                      <p:cBhvr>
                                        <p:cTn id="12" dur="500"/>
                                        <p:tgtEl>
                                          <p:spTgt spid="39940">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9940">
                                            <p:txEl>
                                              <p:pRg st="4" end="4"/>
                                            </p:txEl>
                                          </p:spTgt>
                                        </p:tgtEl>
                                        <p:attrNameLst>
                                          <p:attrName>style.visibility</p:attrName>
                                        </p:attrNameLst>
                                      </p:cBhvr>
                                      <p:to>
                                        <p:strVal val="visible"/>
                                      </p:to>
                                    </p:set>
                                    <p:animEffect transition="in" filter="wipe(left)">
                                      <p:cBhvr>
                                        <p:cTn id="17" dur="500"/>
                                        <p:tgtEl>
                                          <p:spTgt spid="39940">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40" grpId="0" build="p" autoUpdateAnimBg="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a:xfrm>
            <a:off x="611188" y="0"/>
            <a:ext cx="7772400" cy="549275"/>
          </a:xfrm>
        </p:spPr>
        <p:txBody>
          <a:bodyPr/>
          <a:lstStyle/>
          <a:p>
            <a:pPr eaLnBrk="1" hangingPunct="1"/>
            <a:r>
              <a:rPr lang="it-IT" altLang="en-US" sz="3200"/>
              <a:t>Sei commenti al teorema</a:t>
            </a:r>
          </a:p>
        </p:txBody>
      </p:sp>
      <p:sp>
        <p:nvSpPr>
          <p:cNvPr id="87043" name="Rectangle 3"/>
          <p:cNvSpPr>
            <a:spLocks noGrp="1" noChangeArrowheads="1"/>
          </p:cNvSpPr>
          <p:nvPr>
            <p:ph type="body" idx="1"/>
          </p:nvPr>
        </p:nvSpPr>
        <p:spPr>
          <a:xfrm>
            <a:off x="0" y="522288"/>
            <a:ext cx="9144000" cy="6335712"/>
          </a:xfrm>
        </p:spPr>
        <p:txBody>
          <a:bodyPr/>
          <a:lstStyle/>
          <a:p>
            <a:pPr eaLnBrk="1" hangingPunct="1">
              <a:lnSpc>
                <a:spcPct val="80000"/>
              </a:lnSpc>
              <a:buFont typeface="Monotype Sorts" pitchFamily="2" charset="2"/>
              <a:buNone/>
            </a:pPr>
            <a:r>
              <a:rPr lang="it-IT" altLang="en-US" sz="1600" dirty="0"/>
              <a:t>	</a:t>
            </a:r>
            <a:r>
              <a:rPr lang="it-IT" altLang="en-US" sz="2000" b="1" dirty="0">
                <a:solidFill>
                  <a:srgbClr val="FF0000"/>
                </a:solidFill>
              </a:rPr>
              <a:t>C1.</a:t>
            </a:r>
            <a:r>
              <a:rPr lang="it-IT" altLang="en-US" sz="2000" dirty="0"/>
              <a:t> Il teorema è nello stesso spirito del c.d. </a:t>
            </a:r>
            <a:r>
              <a:rPr lang="it-IT" altLang="en-US" sz="2000" u="sng" dirty="0"/>
              <a:t>primo teorema fondamentale dell’economia del benessere</a:t>
            </a:r>
            <a:r>
              <a:rPr lang="it-IT" altLang="en-US" sz="2000" dirty="0"/>
              <a:t> (= quello che afferma che l’equilibrio in un sistema di mercati perfettamente concorrenziali è socialmente efficiente), in quanto afferma che l’esito della libera negoziazione tra le parti (comunque </a:t>
            </a:r>
            <a:r>
              <a:rPr lang="it-IT" altLang="en-US" sz="2000" u="sng" dirty="0"/>
              <a:t>diversa</a:t>
            </a:r>
            <a:r>
              <a:rPr lang="it-IT" altLang="en-US" sz="2000" dirty="0"/>
              <a:t> dal mercato PC) conduce all’ottimo sociale. </a:t>
            </a:r>
          </a:p>
          <a:p>
            <a:pPr indent="284163" eaLnBrk="1" hangingPunct="1">
              <a:lnSpc>
                <a:spcPct val="80000"/>
              </a:lnSpc>
              <a:tabLst>
                <a:tab pos="333375" algn="l"/>
                <a:tab pos="627063" algn="l"/>
              </a:tabLst>
            </a:pPr>
            <a:r>
              <a:rPr lang="it-IT" altLang="en-US" sz="2000" dirty="0"/>
              <a:t>E’ la c.d. «interpretazione competitiva» del teorema: il teorema è un risultato della (o coerente con la) teoria dei mercati concorrenziali.	</a:t>
            </a:r>
            <a:endParaRPr lang="it-IT" altLang="en-US" sz="1000" dirty="0"/>
          </a:p>
          <a:p>
            <a:pPr eaLnBrk="1" hangingPunct="1">
              <a:lnSpc>
                <a:spcPct val="80000"/>
              </a:lnSpc>
              <a:buFont typeface="Monotype Sorts" pitchFamily="2" charset="2"/>
              <a:buNone/>
            </a:pPr>
            <a:r>
              <a:rPr lang="it-IT" altLang="en-US" sz="2000" b="1" dirty="0">
                <a:solidFill>
                  <a:srgbClr val="FF0000"/>
                </a:solidFill>
              </a:rPr>
              <a:t>	C2.</a:t>
            </a:r>
            <a:r>
              <a:rPr lang="it-IT" altLang="en-US" sz="2000" dirty="0"/>
              <a:t> Il teorema invita a considerare l’esternalità </a:t>
            </a:r>
            <a:r>
              <a:rPr lang="it-IT" altLang="en-US" sz="2000" u="sng" dirty="0"/>
              <a:t>come qualsiasi bene</a:t>
            </a:r>
            <a:r>
              <a:rPr lang="it-IT" altLang="en-US" sz="2000" dirty="0"/>
              <a:t>, in modo che  il relativo diritto a “produrla” possa essere liberamente scambiato.</a:t>
            </a:r>
          </a:p>
          <a:p>
            <a:pPr eaLnBrk="1" hangingPunct="1">
              <a:lnSpc>
                <a:spcPct val="80000"/>
              </a:lnSpc>
              <a:buFont typeface="Monotype Sorts" pitchFamily="2" charset="2"/>
              <a:buNone/>
            </a:pPr>
            <a:r>
              <a:rPr lang="it-IT" altLang="en-US" sz="2000" dirty="0"/>
              <a:t>	</a:t>
            </a:r>
            <a:r>
              <a:rPr lang="it-IT" altLang="en-US" sz="2000" b="1" dirty="0">
                <a:solidFill>
                  <a:srgbClr val="FF0000"/>
                </a:solidFill>
              </a:rPr>
              <a:t>	C3.</a:t>
            </a:r>
            <a:r>
              <a:rPr lang="it-IT" altLang="en-US" sz="2000" dirty="0"/>
              <a:t> Il corollario del teorema afferma che l’assegnazione iniziale dei </a:t>
            </a:r>
            <a:r>
              <a:rPr lang="it-IT" altLang="en-US" sz="2000" dirty="0" err="1"/>
              <a:t>Ddp</a:t>
            </a:r>
            <a:r>
              <a:rPr lang="it-IT" altLang="en-US" sz="2000" dirty="0"/>
              <a:t> non rileva rispetto al benessere sociale in quando non incide sulle scelte finali degli agenti (= quelle che determinano l’efficienza della soluzione). Ma tale assegnazione è decisiva per la </a:t>
            </a:r>
            <a:r>
              <a:rPr lang="it-IT" altLang="en-US" sz="2000" u="sng" dirty="0"/>
              <a:t>distribuzione del benessere sociale</a:t>
            </a:r>
            <a:r>
              <a:rPr lang="it-IT" altLang="en-US" sz="2000" dirty="0"/>
              <a:t> tra le parti.</a:t>
            </a:r>
          </a:p>
          <a:p>
            <a:pPr indent="19050" eaLnBrk="1" hangingPunct="1">
              <a:lnSpc>
                <a:spcPct val="80000"/>
              </a:lnSpc>
              <a:tabLst>
                <a:tab pos="333375" algn="l"/>
                <a:tab pos="627063" algn="l"/>
              </a:tabLst>
            </a:pPr>
            <a:r>
              <a:rPr lang="it-IT" altLang="en-US" sz="2000" dirty="0"/>
              <a:t>	Infatti, nel caso 1 dell’esempio (diritto al pascolo) si ha </a:t>
            </a:r>
            <a:r>
              <a:rPr lang="it-IT" altLang="en-US" sz="2000" dirty="0">
                <a:sym typeface="Symbol" panose="05050102010706020507" pitchFamily="18" charset="2"/>
              </a:rPr>
              <a:t>p° = 35, mentre nel caso 2 (diritto alla coltivazione) si ha p°° = 10, pur se in entrambi i casi la scelta dell’allevatore è quella efficiente </a:t>
            </a:r>
            <a:r>
              <a:rPr lang="it-IT" altLang="en-US" sz="2000" dirty="0" err="1">
                <a:sym typeface="Symbol" panose="05050102010706020507" pitchFamily="18" charset="2"/>
              </a:rPr>
              <a:t>Qp</a:t>
            </a:r>
            <a:r>
              <a:rPr lang="it-IT" altLang="en-US" sz="2000" dirty="0">
                <a:sym typeface="Symbol" panose="05050102010706020507" pitchFamily="18" charset="2"/>
              </a:rPr>
              <a:t>. </a:t>
            </a:r>
          </a:p>
          <a:p>
            <a:pPr indent="19050" eaLnBrk="1" hangingPunct="1">
              <a:lnSpc>
                <a:spcPct val="80000"/>
              </a:lnSpc>
              <a:tabLst>
                <a:tab pos="333375" algn="l"/>
                <a:tab pos="627063" algn="l"/>
              </a:tabLst>
            </a:pPr>
            <a:r>
              <a:rPr lang="it-IT" altLang="en-US" sz="2000" dirty="0">
                <a:sym typeface="Symbol" panose="05050102010706020507" pitchFamily="18" charset="2"/>
              </a:rPr>
              <a:t>  Il </a:t>
            </a:r>
            <a:r>
              <a:rPr lang="it-IT" altLang="en-US" sz="2000" dirty="0" err="1">
                <a:sym typeface="Symbol" panose="05050102010706020507" pitchFamily="18" charset="2"/>
              </a:rPr>
              <a:t>DdP</a:t>
            </a:r>
            <a:r>
              <a:rPr lang="it-IT" altLang="en-US" sz="2000" dirty="0">
                <a:sym typeface="Symbol" panose="05050102010706020507" pitchFamily="18" charset="2"/>
              </a:rPr>
              <a:t> è qualcosa che ha </a:t>
            </a:r>
            <a:r>
              <a:rPr lang="it-IT" altLang="en-US" sz="2000" u="sng" dirty="0">
                <a:sym typeface="Symbol" panose="05050102010706020507" pitchFamily="18" charset="2"/>
              </a:rPr>
              <a:t>valore</a:t>
            </a:r>
            <a:r>
              <a:rPr lang="it-IT" altLang="en-US" sz="2000" dirty="0">
                <a:sym typeface="Symbol" panose="05050102010706020507" pitchFamily="18" charset="2"/>
              </a:rPr>
              <a:t> economico e la sua allocazione iniziale, </a:t>
            </a:r>
            <a:r>
              <a:rPr lang="it-IT" altLang="en-US" sz="2000" u="sng" dirty="0">
                <a:sym typeface="Symbol" panose="05050102010706020507" pitchFamily="18" charset="2"/>
              </a:rPr>
              <a:t>decisa dalla legge</a:t>
            </a:r>
            <a:r>
              <a:rPr lang="it-IT" altLang="en-US" sz="2000" dirty="0">
                <a:sym typeface="Symbol" panose="05050102010706020507" pitchFamily="18" charset="2"/>
              </a:rPr>
              <a:t>, attribuisce tale valore all’una o all’altra parte. Il teorema assicura che alla fine il </a:t>
            </a:r>
            <a:r>
              <a:rPr lang="it-IT" altLang="en-US" sz="2000" dirty="0" err="1">
                <a:sym typeface="Symbol" panose="05050102010706020507" pitchFamily="18" charset="2"/>
              </a:rPr>
              <a:t>DdP</a:t>
            </a:r>
            <a:r>
              <a:rPr lang="it-IT" altLang="en-US" sz="2000" dirty="0">
                <a:sym typeface="Symbol" panose="05050102010706020507" pitchFamily="18" charset="2"/>
              </a:rPr>
              <a:t> finirà </a:t>
            </a:r>
            <a:r>
              <a:rPr lang="it-IT" altLang="en-US" sz="2000" u="sng" dirty="0">
                <a:sym typeface="Symbol" panose="05050102010706020507" pitchFamily="18" charset="2"/>
              </a:rPr>
              <a:t>comunque</a:t>
            </a:r>
            <a:r>
              <a:rPr lang="it-IT" altLang="en-US" sz="2000" dirty="0">
                <a:sym typeface="Symbol" panose="05050102010706020507" pitchFamily="18" charset="2"/>
              </a:rPr>
              <a:t> nelle mani di chi lo valuta di più, ma la distribuzione finale del benessere sarà molto diversa. In questo il teorema è simile anche al c.d. </a:t>
            </a:r>
            <a:r>
              <a:rPr lang="it-IT" altLang="en-US" sz="2000" u="sng" dirty="0">
                <a:sym typeface="Symbol" panose="05050102010706020507" pitchFamily="18" charset="2"/>
              </a:rPr>
              <a:t>secondo teorema fondamentale dell’economia del benessere</a:t>
            </a:r>
            <a:r>
              <a:rPr lang="it-IT" altLang="en-US" sz="2000" dirty="0">
                <a:sym typeface="Symbol" panose="05050102010706020507" pitchFamily="18" charset="2"/>
              </a:rPr>
              <a:t> (= quello che afferma che, data un’opportuna distribuzione iniziale delle risorse, una qualsiasi allocazione finale efficiente può essere trovata “lasciando fare” al libero mercato).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704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704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8704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87043">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8704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704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3"/>
          <p:cNvSpPr>
            <a:spLocks noGrp="1" noChangeArrowheads="1"/>
          </p:cNvSpPr>
          <p:nvPr>
            <p:ph type="body" idx="1"/>
          </p:nvPr>
        </p:nvSpPr>
        <p:spPr>
          <a:xfrm>
            <a:off x="0" y="260350"/>
            <a:ext cx="9144000" cy="6453188"/>
          </a:xfrm>
        </p:spPr>
        <p:txBody>
          <a:bodyPr/>
          <a:lstStyle/>
          <a:p>
            <a:pPr eaLnBrk="1" hangingPunct="1">
              <a:lnSpc>
                <a:spcPct val="80000"/>
              </a:lnSpc>
              <a:buFont typeface="Monotype Sorts" pitchFamily="2" charset="2"/>
              <a:buNone/>
            </a:pPr>
            <a:r>
              <a:rPr lang="it-IT" altLang="en-US" sz="1800" dirty="0"/>
              <a:t>	</a:t>
            </a:r>
            <a:r>
              <a:rPr lang="it-IT" altLang="en-US" sz="2400" b="1" dirty="0">
                <a:solidFill>
                  <a:srgbClr val="FF0000"/>
                </a:solidFill>
              </a:rPr>
              <a:t>C4.</a:t>
            </a:r>
            <a:r>
              <a:rPr lang="it-IT" altLang="en-US" sz="2400" dirty="0"/>
              <a:t> Il corollario evidenzia la </a:t>
            </a:r>
            <a:r>
              <a:rPr lang="it-IT" altLang="en-US" sz="2400" u="sng" dirty="0"/>
              <a:t>natura reciproca</a:t>
            </a:r>
            <a:r>
              <a:rPr lang="it-IT" altLang="en-US" sz="2400" dirty="0"/>
              <a:t> delle esternalità. Infatti, se è vero che Q = Qg genera un danno addizionale all’agricoltore, è anche vero che Q = </a:t>
            </a:r>
            <a:r>
              <a:rPr lang="it-IT" altLang="en-US" sz="2400" dirty="0" err="1"/>
              <a:t>Qp</a:t>
            </a:r>
            <a:r>
              <a:rPr lang="it-IT" altLang="en-US" sz="2400" dirty="0"/>
              <a:t> causa un mancato profitto all’allevatore. </a:t>
            </a:r>
          </a:p>
          <a:p>
            <a:pPr lvl="1" eaLnBrk="1" hangingPunct="1">
              <a:lnSpc>
                <a:spcPct val="80000"/>
              </a:lnSpc>
            </a:pPr>
            <a:r>
              <a:rPr lang="it-IT" altLang="en-US" sz="2000" dirty="0"/>
              <a:t>Nello spirito dell’approccio </a:t>
            </a:r>
            <a:r>
              <a:rPr lang="it-IT" altLang="en-US" sz="2000" i="1" dirty="0" err="1"/>
              <a:t>bargaining</a:t>
            </a:r>
            <a:r>
              <a:rPr lang="it-IT" altLang="en-US" sz="2000" dirty="0"/>
              <a:t> possiamo dire che le parti, negoziando tra loro per tener conto dell’esternalità, producono un benessere totale superiore che poi possono dividersi nei modi stabiliti.</a:t>
            </a:r>
          </a:p>
          <a:p>
            <a:pPr eaLnBrk="1" hangingPunct="1">
              <a:lnSpc>
                <a:spcPct val="80000"/>
              </a:lnSpc>
              <a:buFont typeface="Monotype Sorts" pitchFamily="2" charset="2"/>
              <a:buNone/>
            </a:pPr>
            <a:r>
              <a:rPr lang="it-IT" altLang="en-US" sz="2400" dirty="0"/>
              <a:t>	</a:t>
            </a:r>
            <a:endParaRPr lang="it-IT" altLang="en-US" sz="1000" dirty="0"/>
          </a:p>
          <a:p>
            <a:pPr eaLnBrk="1" hangingPunct="1">
              <a:lnSpc>
                <a:spcPct val="80000"/>
              </a:lnSpc>
              <a:buFont typeface="Monotype Sorts" pitchFamily="2" charset="2"/>
              <a:buNone/>
            </a:pPr>
            <a:r>
              <a:rPr lang="it-IT" altLang="en-US" sz="2400" dirty="0"/>
              <a:t>	</a:t>
            </a:r>
            <a:r>
              <a:rPr lang="it-IT" altLang="en-US" sz="2400" b="1" dirty="0">
                <a:solidFill>
                  <a:srgbClr val="FF0000"/>
                </a:solidFill>
              </a:rPr>
              <a:t>C5.</a:t>
            </a:r>
            <a:r>
              <a:rPr lang="it-IT" altLang="en-US" sz="2400" dirty="0"/>
              <a:t> Nella sua forma più immediata, un’interpretazione (ingenua) del teorema è che la legge (= il modo con cui è assegnato inizialmente il </a:t>
            </a:r>
            <a:r>
              <a:rPr lang="it-IT" altLang="en-US" sz="2400" dirty="0" err="1"/>
              <a:t>DdP</a:t>
            </a:r>
            <a:r>
              <a:rPr lang="it-IT" altLang="en-US" sz="2400" dirty="0"/>
              <a:t>) è </a:t>
            </a:r>
            <a:r>
              <a:rPr lang="it-IT" altLang="en-US" sz="2400" u="sng" dirty="0"/>
              <a:t>irrilevante</a:t>
            </a:r>
            <a:r>
              <a:rPr lang="it-IT" altLang="en-US" sz="2400" dirty="0"/>
              <a:t> ai fini dell’efficienza. Ciò che conta non è la titolarità del </a:t>
            </a:r>
            <a:r>
              <a:rPr lang="it-IT" altLang="en-US" sz="2400" dirty="0" err="1"/>
              <a:t>DdP</a:t>
            </a:r>
            <a:r>
              <a:rPr lang="it-IT" altLang="en-US" sz="2400" dirty="0"/>
              <a:t>, ma che esso esista, sia ben definito e trasferibile senza costi. In sintesi, si dice che con il teorema di </a:t>
            </a:r>
            <a:r>
              <a:rPr lang="it-IT" altLang="en-US" sz="2400" dirty="0" err="1"/>
              <a:t>Coase</a:t>
            </a:r>
            <a:r>
              <a:rPr lang="it-IT" altLang="en-US" sz="2400" dirty="0"/>
              <a:t>, </a:t>
            </a:r>
            <a:r>
              <a:rPr lang="en-US" altLang="en-US" sz="2400" b="1" i="1" dirty="0">
                <a:solidFill>
                  <a:srgbClr val="FF0000"/>
                </a:solidFill>
              </a:rPr>
              <a:t>market eats law</a:t>
            </a:r>
            <a:r>
              <a:rPr lang="it-IT" altLang="en-US" sz="2400" dirty="0"/>
              <a:t>. </a:t>
            </a:r>
          </a:p>
          <a:p>
            <a:pPr eaLnBrk="1" hangingPunct="1">
              <a:lnSpc>
                <a:spcPct val="80000"/>
              </a:lnSpc>
              <a:buFont typeface="Monotype Sorts" pitchFamily="2" charset="2"/>
              <a:buNone/>
            </a:pPr>
            <a:r>
              <a:rPr lang="it-IT" altLang="en-US" sz="2400" dirty="0"/>
              <a:t>	</a:t>
            </a:r>
            <a:endParaRPr lang="it-IT" altLang="en-US" sz="1000" dirty="0"/>
          </a:p>
          <a:p>
            <a:pPr eaLnBrk="1" hangingPunct="1">
              <a:lnSpc>
                <a:spcPct val="80000"/>
              </a:lnSpc>
              <a:buFont typeface="Monotype Sorts" pitchFamily="2" charset="2"/>
              <a:buNone/>
            </a:pPr>
            <a:r>
              <a:rPr lang="it-IT" altLang="en-US" sz="2400" dirty="0"/>
              <a:t>	</a:t>
            </a:r>
            <a:r>
              <a:rPr lang="it-IT" altLang="en-US" sz="2400" b="1" dirty="0">
                <a:solidFill>
                  <a:srgbClr val="FF0000"/>
                </a:solidFill>
              </a:rPr>
              <a:t>C6.</a:t>
            </a:r>
            <a:r>
              <a:rPr lang="it-IT" altLang="en-US" sz="2400" dirty="0"/>
              <a:t> In realtà, l’implicazione principale del teorema per la AED è proprio </a:t>
            </a:r>
            <a:r>
              <a:rPr lang="it-IT" altLang="en-US" sz="2400" u="sng" dirty="0"/>
              <a:t>l’importanza della legge</a:t>
            </a:r>
            <a:r>
              <a:rPr lang="it-IT" altLang="en-US" sz="2400" dirty="0"/>
              <a:t> ai fini di:  </a:t>
            </a:r>
            <a:r>
              <a:rPr lang="it-IT" altLang="en-US" sz="2400" i="1" dirty="0"/>
              <a:t>i</a:t>
            </a:r>
            <a:r>
              <a:rPr lang="it-IT" altLang="en-US" sz="2400" dirty="0"/>
              <a:t>) definire i </a:t>
            </a:r>
            <a:r>
              <a:rPr lang="it-IT" altLang="en-US" sz="2400" dirty="0" err="1"/>
              <a:t>DdP</a:t>
            </a:r>
            <a:r>
              <a:rPr lang="it-IT" altLang="en-US" sz="2400" dirty="0"/>
              <a:t> e   </a:t>
            </a:r>
            <a:r>
              <a:rPr lang="it-IT" altLang="en-US" sz="2400" i="1" dirty="0"/>
              <a:t>ii</a:t>
            </a:r>
            <a:r>
              <a:rPr lang="it-IT" altLang="en-US" sz="2400" dirty="0"/>
              <a:t>) ridurre (o eliminare) i costi della negoziazione. Se i </a:t>
            </a:r>
            <a:r>
              <a:rPr lang="it-IT" altLang="en-US" sz="2400" dirty="0" err="1"/>
              <a:t>DdP</a:t>
            </a:r>
            <a:r>
              <a:rPr lang="it-IT" altLang="en-US" sz="2400" dirty="0"/>
              <a:t> non sono ben definiti oppure se i costi sono rilevanti, il teorema viene meno e quindi l’attribuzione iniziale dei </a:t>
            </a:r>
            <a:r>
              <a:rPr lang="it-IT" altLang="en-US" sz="2400" dirty="0" err="1"/>
              <a:t>DdP</a:t>
            </a:r>
            <a:r>
              <a:rPr lang="it-IT" altLang="en-US" sz="2400" dirty="0"/>
              <a:t> stabilita dalla legge diventa decisiva per l’efficienza.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9090">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9090">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ChangeArrowheads="1"/>
          </p:cNvSpPr>
          <p:nvPr>
            <p:ph type="title"/>
          </p:nvPr>
        </p:nvSpPr>
        <p:spPr>
          <a:xfrm>
            <a:off x="539552" y="188913"/>
            <a:ext cx="8208911" cy="647700"/>
          </a:xfrm>
        </p:spPr>
        <p:txBody>
          <a:bodyPr/>
          <a:lstStyle/>
          <a:p>
            <a:pPr eaLnBrk="1" hangingPunct="1"/>
            <a:r>
              <a:rPr lang="it-IT" altLang="en-US" sz="3200" dirty="0"/>
              <a:t>Alcune obiezioni (tra le tante…) al teorema</a:t>
            </a:r>
          </a:p>
        </p:txBody>
      </p:sp>
      <p:sp>
        <p:nvSpPr>
          <p:cNvPr id="91139" name="Rectangle 3"/>
          <p:cNvSpPr>
            <a:spLocks noGrp="1" noChangeArrowheads="1"/>
          </p:cNvSpPr>
          <p:nvPr>
            <p:ph type="body" idx="1"/>
          </p:nvPr>
        </p:nvSpPr>
        <p:spPr>
          <a:xfrm>
            <a:off x="141921" y="908720"/>
            <a:ext cx="8856984" cy="5688632"/>
          </a:xfrm>
        </p:spPr>
        <p:txBody>
          <a:bodyPr/>
          <a:lstStyle/>
          <a:p>
            <a:pPr eaLnBrk="1" hangingPunct="1">
              <a:lnSpc>
                <a:spcPct val="85000"/>
              </a:lnSpc>
            </a:pPr>
            <a:r>
              <a:rPr lang="it-IT" altLang="en-US" sz="2200" b="1" dirty="0">
                <a:solidFill>
                  <a:srgbClr val="FF0000"/>
                </a:solidFill>
              </a:rPr>
              <a:t>Effetti di dotazione</a:t>
            </a:r>
            <a:r>
              <a:rPr lang="it-IT" altLang="en-US" sz="2200" dirty="0"/>
              <a:t>. La moderna economia sperimentale ha dimostrato che gli agenti tendono a dare più valore ad un bene </a:t>
            </a:r>
            <a:r>
              <a:rPr lang="it-IT" altLang="en-US" sz="2200" u="sng" dirty="0"/>
              <a:t>già in loro possesso</a:t>
            </a:r>
            <a:r>
              <a:rPr lang="it-IT" altLang="en-US" sz="2200" dirty="0"/>
              <a:t> (e quindi a domandare un prezzo più elevato per cederlo) rispetto a quanto valutino lo stesso bene nel caso intendano procurarselo (cioè la disponibilità a pagare). </a:t>
            </a:r>
          </a:p>
          <a:p>
            <a:pPr eaLnBrk="1" hangingPunct="1">
              <a:lnSpc>
                <a:spcPct val="85000"/>
              </a:lnSpc>
            </a:pPr>
            <a:r>
              <a:rPr lang="it-IT" altLang="en-US" sz="2200" dirty="0"/>
              <a:t>Si tratta del c.d. </a:t>
            </a:r>
            <a:r>
              <a:rPr lang="en-US" altLang="en-US" sz="2200" i="1" dirty="0"/>
              <a:t>endowment effect </a:t>
            </a:r>
            <a:r>
              <a:rPr lang="it-IT" altLang="en-US" sz="2200" dirty="0"/>
              <a:t>che, se rilevante, può invalidare il teorema perché la valutazione soggettiva di un diritto viene a dipendere dal fatto di possederlo o meno.</a:t>
            </a:r>
          </a:p>
          <a:p>
            <a:pPr eaLnBrk="1" hangingPunct="1">
              <a:lnSpc>
                <a:spcPct val="85000"/>
              </a:lnSpc>
            </a:pPr>
            <a:r>
              <a:rPr lang="it-IT" altLang="en-US" sz="2200" b="1" dirty="0">
                <a:solidFill>
                  <a:srgbClr val="FF0000"/>
                </a:solidFill>
              </a:rPr>
              <a:t>Il caso invariante</a:t>
            </a:r>
            <a:r>
              <a:rPr lang="it-IT" altLang="en-US" sz="2200" dirty="0"/>
              <a:t>. Sappiamo che per una data soluzione efficiente, si avrà una diversa distribuzione </a:t>
            </a:r>
            <a:r>
              <a:rPr lang="it-IT" altLang="en-US" sz="2200" i="1" dirty="0"/>
              <a:t>finale</a:t>
            </a:r>
            <a:r>
              <a:rPr lang="it-IT" altLang="en-US" sz="2200" dirty="0"/>
              <a:t> delle risorse in base all’assegnazione </a:t>
            </a:r>
            <a:r>
              <a:rPr lang="it-IT" altLang="en-US" sz="2200" i="1" dirty="0"/>
              <a:t>iniziale</a:t>
            </a:r>
            <a:r>
              <a:rPr lang="it-IT" altLang="en-US" sz="2200" dirty="0"/>
              <a:t> dei </a:t>
            </a:r>
            <a:r>
              <a:rPr lang="it-IT" altLang="en-US" sz="2200" dirty="0" err="1"/>
              <a:t>DdP</a:t>
            </a:r>
            <a:r>
              <a:rPr lang="it-IT" altLang="en-US" sz="2200" dirty="0"/>
              <a:t> (proprio come nel 2° TFEB). Ma se una delle parti ottiene più risorse, questo può generare una specie di “effetto reddito” che a sua volta modifica la valutazione individuale (cioè la disponibilità a pagare) del </a:t>
            </a:r>
            <a:r>
              <a:rPr lang="it-IT" altLang="en-US" sz="2200" dirty="0" err="1"/>
              <a:t>DdP</a:t>
            </a:r>
            <a:r>
              <a:rPr lang="it-IT" altLang="en-US" sz="2200" dirty="0"/>
              <a:t>. Segue che anche la soluzione efficiente non può più essere la stessa. </a:t>
            </a:r>
          </a:p>
          <a:p>
            <a:pPr eaLnBrk="1" hangingPunct="1">
              <a:lnSpc>
                <a:spcPct val="85000"/>
              </a:lnSpc>
            </a:pPr>
            <a:r>
              <a:rPr lang="it-IT" altLang="en-US" sz="2200" dirty="0"/>
              <a:t>In realtà, quindi, il corollario del teorema vale nel solo caso – il c.d. </a:t>
            </a:r>
            <a:r>
              <a:rPr lang="it-IT" altLang="en-US" sz="2200" u="sng" dirty="0"/>
              <a:t>caso invariante</a:t>
            </a:r>
            <a:r>
              <a:rPr lang="it-IT" altLang="en-US" sz="2200" dirty="0"/>
              <a:t> – in cui la soluzione efficiente sia unica ed indipendente dalla allocazione delle risorse (= in caso di assenza di rilevanti “effetti reddito”).</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113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113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113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113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813FA795-A58F-4BE7-824F-D81DE0CB6220}"/>
              </a:ext>
            </a:extLst>
          </p:cNvPr>
          <p:cNvSpPr>
            <a:spLocks noGrp="1"/>
          </p:cNvSpPr>
          <p:nvPr>
            <p:ph idx="1"/>
          </p:nvPr>
        </p:nvSpPr>
        <p:spPr>
          <a:xfrm>
            <a:off x="-7109" y="626"/>
            <a:ext cx="9144000" cy="6857373"/>
          </a:xfrm>
        </p:spPr>
        <p:txBody>
          <a:bodyPr/>
          <a:lstStyle/>
          <a:p>
            <a:r>
              <a:rPr lang="it-IT" altLang="en-US" sz="2200" b="1" dirty="0">
                <a:solidFill>
                  <a:srgbClr val="FF0000"/>
                </a:solidFill>
              </a:rPr>
              <a:t>Vincoli di reddito</a:t>
            </a:r>
            <a:r>
              <a:rPr lang="it-IT" altLang="en-US" sz="2200" dirty="0"/>
              <a:t>. Un soggetto potrebbe semplicemente non avere risorse sufficienti per «acquistare» il diritto dall’altro.</a:t>
            </a:r>
            <a:endParaRPr lang="it-IT" altLang="en-US" sz="2200" b="1" dirty="0">
              <a:solidFill>
                <a:srgbClr val="FF0000"/>
              </a:solidFill>
            </a:endParaRPr>
          </a:p>
          <a:p>
            <a:r>
              <a:rPr lang="it-IT" altLang="en-US" sz="2200" b="1" dirty="0">
                <a:solidFill>
                  <a:srgbClr val="FF0000"/>
                </a:solidFill>
              </a:rPr>
              <a:t>Norme sociali</a:t>
            </a:r>
            <a:r>
              <a:rPr lang="it-IT" altLang="en-US" sz="2200" dirty="0"/>
              <a:t>. In molti contesti la soluzione privata al problema delle esternalità viene dal rispetto di usi e norme sociali, invece che dalla negoziazione e dallo scambio. Questo perché rispettare le consuetudini è un modo razionale per creare, od aumentare, la propria </a:t>
            </a:r>
            <a:r>
              <a:rPr lang="it-IT" altLang="en-US" sz="2200" u="sng" dirty="0"/>
              <a:t>reputazione</a:t>
            </a:r>
            <a:r>
              <a:rPr lang="it-IT" altLang="en-US" sz="2200" dirty="0"/>
              <a:t> e per raggiungere la </a:t>
            </a:r>
            <a:r>
              <a:rPr lang="it-IT" altLang="en-US" sz="2200" u="sng" dirty="0"/>
              <a:t>soluzione cooperativa</a:t>
            </a:r>
            <a:r>
              <a:rPr lang="it-IT" altLang="en-US" sz="2200" dirty="0"/>
              <a:t> nei rapporti con i terzi. </a:t>
            </a:r>
          </a:p>
          <a:p>
            <a:r>
              <a:rPr lang="it-IT" altLang="en-US" sz="2200" dirty="0"/>
              <a:t>Inoltre gli usi servono proprio ad eliminare i costi di transazione.</a:t>
            </a:r>
          </a:p>
          <a:p>
            <a:r>
              <a:rPr lang="it-IT" altLang="en-US" sz="2200" b="1" dirty="0">
                <a:solidFill>
                  <a:srgbClr val="FF0000"/>
                </a:solidFill>
              </a:rPr>
              <a:t>Free entry</a:t>
            </a:r>
            <a:r>
              <a:rPr lang="it-IT" altLang="en-US" sz="2200" dirty="0"/>
              <a:t>. Nell’interpretazione concorrenziale del teorema, non si può trascurare l’effetto che la redistribuzione delle risorse post-negoziazione provoca sul profitto delle imprese coinvolte. Tale effetto causerà entrata ed uscita dal mercato, alterandone la struttura.</a:t>
            </a:r>
          </a:p>
          <a:p>
            <a:r>
              <a:rPr lang="it-IT" altLang="en-US" sz="2200" b="1" dirty="0">
                <a:solidFill>
                  <a:srgbClr val="FF0000"/>
                </a:solidFill>
              </a:rPr>
              <a:t>Informazione incompleta ed effetti strategici</a:t>
            </a:r>
            <a:r>
              <a:rPr lang="it-IT" altLang="en-US" sz="2200" dirty="0"/>
              <a:t>. In presenza di info incompleta e/o imperfetta, gli agenti possono agire strategicamente, invalidando il teorema. </a:t>
            </a:r>
          </a:p>
          <a:p>
            <a:r>
              <a:rPr lang="it-IT" altLang="en-US" sz="2200" dirty="0"/>
              <a:t>Per esempio un agente può minacciare di inquinare se l’altro non paga (c.d. </a:t>
            </a:r>
            <a:r>
              <a:rPr lang="it-IT" altLang="en-US" sz="2200" i="1" dirty="0"/>
              <a:t>ricatto</a:t>
            </a:r>
            <a:r>
              <a:rPr lang="it-IT" altLang="en-US" sz="2200" dirty="0"/>
              <a:t>) oppure può approfittare del pagamento altrui per eliminare l’esternalità (</a:t>
            </a:r>
            <a:r>
              <a:rPr lang="it-IT" altLang="en-US" sz="2200" i="1" dirty="0"/>
              <a:t>free </a:t>
            </a:r>
            <a:r>
              <a:rPr lang="it-IT" altLang="en-US" sz="2200" i="1" dirty="0" err="1"/>
              <a:t>riding</a:t>
            </a:r>
            <a:r>
              <a:rPr lang="it-IT" altLang="en-US" sz="2200" dirty="0"/>
              <a:t>).</a:t>
            </a:r>
          </a:p>
          <a:p>
            <a:endParaRPr lang="it-IT" dirty="0"/>
          </a:p>
        </p:txBody>
      </p:sp>
    </p:spTree>
    <p:extLst>
      <p:ext uri="{BB962C8B-B14F-4D97-AF65-F5344CB8AC3E}">
        <p14:creationId xmlns:p14="http://schemas.microsoft.com/office/powerpoint/2010/main" val="36618778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5908A72-DEE8-4513-AFD5-FF950F16071F}"/>
              </a:ext>
            </a:extLst>
          </p:cNvPr>
          <p:cNvSpPr>
            <a:spLocks noGrp="1"/>
          </p:cNvSpPr>
          <p:nvPr>
            <p:ph type="title"/>
          </p:nvPr>
        </p:nvSpPr>
        <p:spPr>
          <a:xfrm>
            <a:off x="683568" y="7887"/>
            <a:ext cx="7772400" cy="854968"/>
          </a:xfrm>
        </p:spPr>
        <p:txBody>
          <a:bodyPr/>
          <a:lstStyle/>
          <a:p>
            <a:r>
              <a:rPr lang="it-IT" dirty="0"/>
              <a:t>Una versione «robusta» del teorema</a:t>
            </a:r>
          </a:p>
        </p:txBody>
      </p:sp>
      <p:sp>
        <p:nvSpPr>
          <p:cNvPr id="3" name="Segnaposto contenuto 2">
            <a:extLst>
              <a:ext uri="{FF2B5EF4-FFF2-40B4-BE49-F238E27FC236}">
                <a16:creationId xmlns:a16="http://schemas.microsoft.com/office/drawing/2014/main" id="{2C99FA5F-BB1C-4E8F-8AC9-53FCCD6D4074}"/>
              </a:ext>
            </a:extLst>
          </p:cNvPr>
          <p:cNvSpPr>
            <a:spLocks noGrp="1"/>
          </p:cNvSpPr>
          <p:nvPr>
            <p:ph idx="1"/>
          </p:nvPr>
        </p:nvSpPr>
        <p:spPr>
          <a:xfrm>
            <a:off x="0" y="862855"/>
            <a:ext cx="9144000" cy="5832648"/>
          </a:xfrm>
        </p:spPr>
        <p:txBody>
          <a:bodyPr/>
          <a:lstStyle/>
          <a:p>
            <a:pPr>
              <a:lnSpc>
                <a:spcPts val="2600"/>
              </a:lnSpc>
            </a:pPr>
            <a:r>
              <a:rPr lang="it-IT" sz="2400" dirty="0" err="1"/>
              <a:t>Medema</a:t>
            </a:r>
            <a:r>
              <a:rPr lang="it-IT" sz="2400" dirty="0"/>
              <a:t> (2017) propone la seguente versione valida (cioè immune da vizi logici) del teorema di </a:t>
            </a:r>
            <a:r>
              <a:rPr lang="it-IT" sz="2400" dirty="0" err="1"/>
              <a:t>Coase</a:t>
            </a:r>
            <a:r>
              <a:rPr lang="it-IT" sz="2400" dirty="0"/>
              <a:t>:</a:t>
            </a:r>
          </a:p>
          <a:p>
            <a:pPr>
              <a:lnSpc>
                <a:spcPts val="2600"/>
              </a:lnSpc>
            </a:pPr>
            <a:r>
              <a:rPr lang="it-IT" sz="2400" i="1" dirty="0"/>
              <a:t>Se gli agenti economici sono perfettamente razionali ed i costi di transazione sono zero, le risorse saranno allocate efficientemente indipendentemente da come i diritti su tali risorse sono inizialmente distribuiti. In assenza di vincoli di reddito e con funzioni di utilità individuale «adatte», tale allocazione efficiente non dipende dalla struttura iniziale dei diritti.</a:t>
            </a:r>
          </a:p>
          <a:p>
            <a:pPr lvl="1">
              <a:lnSpc>
                <a:spcPts val="2600"/>
              </a:lnSpc>
            </a:pPr>
            <a:r>
              <a:rPr lang="it-IT" sz="2200" dirty="0"/>
              <a:t>Le funzioni di utilità sono «adatte» se immuni da effetti reddito.</a:t>
            </a:r>
          </a:p>
          <a:p>
            <a:pPr lvl="1">
              <a:lnSpc>
                <a:spcPts val="2600"/>
              </a:lnSpc>
            </a:pPr>
            <a:r>
              <a:rPr lang="it-IT" sz="2200" dirty="0"/>
              <a:t>«Perfettamente razionali» significa (anche) che non ci sono effetti di dotazione. E con costi di transazione zero, ogni eventuale informazione mancante può essere ottenuta gratis.</a:t>
            </a:r>
          </a:p>
          <a:p>
            <a:pPr>
              <a:lnSpc>
                <a:spcPts val="2600"/>
              </a:lnSpc>
            </a:pPr>
            <a:r>
              <a:rPr lang="it-IT" sz="2400" dirty="0"/>
              <a:t>Così formulato, il teorema è una tautologia.</a:t>
            </a:r>
          </a:p>
          <a:p>
            <a:pPr lvl="1">
              <a:lnSpc>
                <a:spcPts val="2600"/>
              </a:lnSpc>
            </a:pPr>
            <a:r>
              <a:rPr lang="it-IT" sz="2400" dirty="0"/>
              <a:t> </a:t>
            </a:r>
            <a:r>
              <a:rPr lang="it-IT" sz="2200" dirty="0"/>
              <a:t>Ma d’altra parte tutti i veri teoremi sono tautologie (cioè affermazioni sicuramente vere, date le premesse). </a:t>
            </a:r>
          </a:p>
          <a:p>
            <a:pPr>
              <a:lnSpc>
                <a:spcPts val="2600"/>
              </a:lnSpc>
            </a:pPr>
            <a:r>
              <a:rPr lang="it-IT" sz="2400" dirty="0"/>
              <a:t>Il vero problema è: la tautologia </a:t>
            </a:r>
            <a:r>
              <a:rPr lang="it-IT" sz="2400" dirty="0" err="1"/>
              <a:t>coaseana</a:t>
            </a:r>
            <a:r>
              <a:rPr lang="it-IT" sz="2400" dirty="0"/>
              <a:t> è utile?</a:t>
            </a:r>
          </a:p>
          <a:p>
            <a:endParaRPr lang="it-IT" dirty="0"/>
          </a:p>
        </p:txBody>
      </p:sp>
    </p:spTree>
    <p:extLst>
      <p:ext uri="{BB962C8B-B14F-4D97-AF65-F5344CB8AC3E}">
        <p14:creationId xmlns:p14="http://schemas.microsoft.com/office/powerpoint/2010/main" val="38825237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C5B1BAB-9469-4305-B95E-6748F3019D4F}"/>
              </a:ext>
            </a:extLst>
          </p:cNvPr>
          <p:cNvSpPr>
            <a:spLocks noGrp="1"/>
          </p:cNvSpPr>
          <p:nvPr>
            <p:ph type="title"/>
          </p:nvPr>
        </p:nvSpPr>
        <p:spPr/>
        <p:txBody>
          <a:bodyPr/>
          <a:lstStyle/>
          <a:p>
            <a:r>
              <a:rPr lang="it-IT" dirty="0"/>
              <a:t>Un teorema, due mondi</a:t>
            </a:r>
          </a:p>
        </p:txBody>
      </p:sp>
      <p:sp>
        <p:nvSpPr>
          <p:cNvPr id="3" name="Segnaposto contenuto 2">
            <a:extLst>
              <a:ext uri="{FF2B5EF4-FFF2-40B4-BE49-F238E27FC236}">
                <a16:creationId xmlns:a16="http://schemas.microsoft.com/office/drawing/2014/main" id="{021B2430-AA8C-4679-BB2B-7E953C671E89}"/>
              </a:ext>
            </a:extLst>
          </p:cNvPr>
          <p:cNvSpPr>
            <a:spLocks noGrp="1"/>
          </p:cNvSpPr>
          <p:nvPr>
            <p:ph idx="1"/>
          </p:nvPr>
        </p:nvSpPr>
        <p:spPr>
          <a:xfrm>
            <a:off x="0" y="1268760"/>
            <a:ext cx="9144000" cy="5184576"/>
          </a:xfrm>
        </p:spPr>
        <p:txBody>
          <a:bodyPr/>
          <a:lstStyle/>
          <a:p>
            <a:r>
              <a:rPr lang="it-IT" sz="2800" dirty="0"/>
              <a:t>Il teorema di </a:t>
            </a:r>
            <a:r>
              <a:rPr lang="it-IT" sz="2800" dirty="0" err="1"/>
              <a:t>Coase</a:t>
            </a:r>
            <a:r>
              <a:rPr lang="it-IT" sz="2800" dirty="0"/>
              <a:t> è importante sia quando vale, sia – e soprattutto – quando </a:t>
            </a:r>
            <a:r>
              <a:rPr lang="it-IT" sz="2800" u="sng" dirty="0"/>
              <a:t>non</a:t>
            </a:r>
            <a:r>
              <a:rPr lang="it-IT" sz="2800" dirty="0"/>
              <a:t> vale.</a:t>
            </a:r>
          </a:p>
          <a:p>
            <a:r>
              <a:rPr lang="it-IT" sz="2800" dirty="0"/>
              <a:t>Chiamiamo </a:t>
            </a:r>
            <a:r>
              <a:rPr lang="it-IT" sz="2800" i="1" dirty="0"/>
              <a:t>mondo </a:t>
            </a:r>
            <a:r>
              <a:rPr lang="it-IT" sz="2800" i="1" dirty="0" err="1"/>
              <a:t>Coase</a:t>
            </a:r>
            <a:r>
              <a:rPr lang="it-IT" sz="2800" i="1" dirty="0"/>
              <a:t> I</a:t>
            </a:r>
            <a:r>
              <a:rPr lang="it-IT" sz="2800" dirty="0"/>
              <a:t> e </a:t>
            </a:r>
            <a:r>
              <a:rPr lang="it-IT" sz="2800" i="1" dirty="0"/>
              <a:t>mondo </a:t>
            </a:r>
            <a:r>
              <a:rPr lang="it-IT" sz="2800" i="1" dirty="0" err="1"/>
              <a:t>Coase</a:t>
            </a:r>
            <a:r>
              <a:rPr lang="it-IT" sz="2800" i="1" dirty="0"/>
              <a:t> II </a:t>
            </a:r>
            <a:r>
              <a:rPr lang="it-IT" sz="2800" dirty="0"/>
              <a:t>i due casi. </a:t>
            </a:r>
          </a:p>
          <a:p>
            <a:r>
              <a:rPr lang="it-IT" sz="2800" dirty="0"/>
              <a:t>Il mondo </a:t>
            </a:r>
            <a:r>
              <a:rPr lang="it-IT" sz="2800" dirty="0" err="1"/>
              <a:t>Coase</a:t>
            </a:r>
            <a:r>
              <a:rPr lang="it-IT" sz="2800" dirty="0"/>
              <a:t> I (un mondo del tutto ideale!) è interessante per le implicazioni logiche della tautologia </a:t>
            </a:r>
            <a:r>
              <a:rPr lang="it-IT" sz="2800" dirty="0" err="1"/>
              <a:t>coaseana</a:t>
            </a:r>
            <a:r>
              <a:rPr lang="it-IT" sz="2800" dirty="0"/>
              <a:t> (p.e. la tendenza all’efficienza degli scambi tra agenti razionali).</a:t>
            </a:r>
          </a:p>
          <a:p>
            <a:r>
              <a:rPr lang="it-IT" sz="2800" dirty="0"/>
              <a:t>Il mondo </a:t>
            </a:r>
            <a:r>
              <a:rPr lang="it-IT" sz="2800" dirty="0" err="1"/>
              <a:t>Coase</a:t>
            </a:r>
            <a:r>
              <a:rPr lang="it-IT" sz="2800" dirty="0"/>
              <a:t> II è il mondo dei </a:t>
            </a:r>
            <a:r>
              <a:rPr lang="it-IT" sz="2800" dirty="0" err="1"/>
              <a:t>DdP</a:t>
            </a:r>
            <a:r>
              <a:rPr lang="it-IT" sz="2800" dirty="0"/>
              <a:t> imperfetti (o inesistenti) e, soprattutto, è il mondo dei costi di transazione. Questo è il mondo che </a:t>
            </a:r>
            <a:r>
              <a:rPr lang="it-IT" sz="2800" dirty="0" err="1"/>
              <a:t>Coase</a:t>
            </a:r>
            <a:r>
              <a:rPr lang="it-IT" sz="2800" dirty="0"/>
              <a:t> stesso voleva analizzare col suo lavoro del 1960.</a:t>
            </a:r>
          </a:p>
        </p:txBody>
      </p:sp>
    </p:spTree>
    <p:extLst>
      <p:ext uri="{BB962C8B-B14F-4D97-AF65-F5344CB8AC3E}">
        <p14:creationId xmlns:p14="http://schemas.microsoft.com/office/powerpoint/2010/main" val="41971610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a:xfrm>
            <a:off x="611188" y="0"/>
            <a:ext cx="7772400" cy="608013"/>
          </a:xfrm>
        </p:spPr>
        <p:txBody>
          <a:bodyPr/>
          <a:lstStyle/>
          <a:p>
            <a:pPr eaLnBrk="1" hangingPunct="1"/>
            <a:r>
              <a:rPr lang="it-IT" altLang="en-US" sz="3200"/>
              <a:t>Quando conta la legge?</a:t>
            </a:r>
          </a:p>
        </p:txBody>
      </p:sp>
      <p:sp>
        <p:nvSpPr>
          <p:cNvPr id="93187" name="Rectangle 3"/>
          <p:cNvSpPr>
            <a:spLocks noGrp="1" noChangeArrowheads="1"/>
          </p:cNvSpPr>
          <p:nvPr>
            <p:ph type="body" idx="1"/>
          </p:nvPr>
        </p:nvSpPr>
        <p:spPr>
          <a:xfrm>
            <a:off x="0" y="692150"/>
            <a:ext cx="9144000" cy="5975350"/>
          </a:xfrm>
        </p:spPr>
        <p:txBody>
          <a:bodyPr/>
          <a:lstStyle/>
          <a:p>
            <a:pPr eaLnBrk="1" hangingPunct="1">
              <a:lnSpc>
                <a:spcPct val="80000"/>
              </a:lnSpc>
            </a:pPr>
            <a:r>
              <a:rPr lang="it-IT" altLang="en-US" sz="2400" u="sng" dirty="0"/>
              <a:t>Tesi della scuola di Chicago</a:t>
            </a:r>
            <a:r>
              <a:rPr lang="it-IT" altLang="en-US" sz="2400" dirty="0"/>
              <a:t>: in un mondo (realistico) dove </a:t>
            </a:r>
            <a:r>
              <a:rPr lang="it-IT" altLang="en-US" sz="2400" u="sng" dirty="0"/>
              <a:t>non</a:t>
            </a:r>
            <a:r>
              <a:rPr lang="it-IT" altLang="en-US" sz="2400" dirty="0"/>
              <a:t> vale il teorema di </a:t>
            </a:r>
            <a:r>
              <a:rPr lang="it-IT" altLang="en-US" sz="2400" dirty="0" err="1"/>
              <a:t>Coase</a:t>
            </a:r>
            <a:r>
              <a:rPr lang="it-IT" altLang="en-US" sz="2400" dirty="0"/>
              <a:t>, compito del diritto deve essere promuovere l’efficienza rimuovendo gli impedimenti alla negoziazione privata (= creare il «mondo </a:t>
            </a:r>
            <a:r>
              <a:rPr lang="it-IT" altLang="en-US" sz="2400" dirty="0" err="1"/>
              <a:t>Coase</a:t>
            </a:r>
            <a:r>
              <a:rPr lang="it-IT" altLang="en-US" sz="2400" dirty="0"/>
              <a:t> I»). </a:t>
            </a:r>
          </a:p>
          <a:p>
            <a:pPr eaLnBrk="1" hangingPunct="1">
              <a:lnSpc>
                <a:spcPct val="80000"/>
              </a:lnSpc>
            </a:pPr>
            <a:r>
              <a:rPr lang="it-IT" altLang="en-US" sz="2400" dirty="0"/>
              <a:t>L’obiettivo è sempre portare </a:t>
            </a:r>
            <a:r>
              <a:rPr lang="it-IT" altLang="en-US" sz="2400" i="1" dirty="0"/>
              <a:t>senza costi </a:t>
            </a:r>
            <a:r>
              <a:rPr lang="it-IT" altLang="en-US" sz="2400" dirty="0"/>
              <a:t>i </a:t>
            </a:r>
            <a:r>
              <a:rPr lang="it-IT" altLang="en-US" sz="2400" dirty="0" err="1"/>
              <a:t>DdP</a:t>
            </a:r>
            <a:r>
              <a:rPr lang="it-IT" altLang="en-US" sz="2400" dirty="0"/>
              <a:t> nelle mani di coloro che li valutano di più.</a:t>
            </a:r>
          </a:p>
          <a:p>
            <a:pPr lvl="1" eaLnBrk="1" hangingPunct="1">
              <a:lnSpc>
                <a:spcPct val="80000"/>
              </a:lnSpc>
            </a:pPr>
            <a:r>
              <a:rPr lang="it-IT" altLang="en-US" sz="2000" dirty="0"/>
              <a:t>Infatti, quando il </a:t>
            </a:r>
            <a:r>
              <a:rPr lang="it-IT" altLang="en-US" sz="2000" dirty="0" err="1"/>
              <a:t>DdP</a:t>
            </a:r>
            <a:r>
              <a:rPr lang="it-IT" altLang="en-US" sz="2000" dirty="0"/>
              <a:t> (ben definito) finisce nelle mani “sbagliate”, anche se la negoziazione privata riuscisse a riallocarlo efficientemente, ciò potrebbe avvenire con un costo (di transazione) e quindi uno spreco.</a:t>
            </a:r>
          </a:p>
          <a:p>
            <a:pPr eaLnBrk="1" hangingPunct="1">
              <a:lnSpc>
                <a:spcPct val="80000"/>
              </a:lnSpc>
            </a:pPr>
            <a:r>
              <a:rPr lang="it-IT" altLang="en-US" sz="2400" b="1" dirty="0">
                <a:solidFill>
                  <a:srgbClr val="FF0000"/>
                </a:solidFill>
              </a:rPr>
              <a:t>Costo di transazione (</a:t>
            </a:r>
            <a:r>
              <a:rPr lang="it-IT" altLang="en-US" sz="2400" b="1" dirty="0" err="1">
                <a:solidFill>
                  <a:srgbClr val="FF0000"/>
                </a:solidFill>
              </a:rPr>
              <a:t>CdT</a:t>
            </a:r>
            <a:r>
              <a:rPr lang="it-IT" altLang="en-US" sz="2400" b="1" dirty="0">
                <a:solidFill>
                  <a:srgbClr val="FF0000"/>
                </a:solidFill>
              </a:rPr>
              <a:t>)</a:t>
            </a:r>
            <a:r>
              <a:rPr lang="it-IT" altLang="en-US" sz="2400" dirty="0"/>
              <a:t>: qualsiasi impedimento alla negoziazione che comporti l’utilizzo di risorse per il suo superamento e quindi l’effettuazione della negoziazione.</a:t>
            </a:r>
          </a:p>
          <a:p>
            <a:pPr eaLnBrk="1" hangingPunct="1">
              <a:lnSpc>
                <a:spcPct val="80000"/>
              </a:lnSpc>
            </a:pPr>
            <a:r>
              <a:rPr lang="it-IT" altLang="en-US" sz="2400" dirty="0"/>
              <a:t>Se </a:t>
            </a:r>
            <a:r>
              <a:rPr lang="it-IT" altLang="en-US" sz="2400" dirty="0" err="1"/>
              <a:t>CdT</a:t>
            </a:r>
            <a:r>
              <a:rPr lang="it-IT" altLang="en-US" sz="2400" dirty="0"/>
              <a:t> &gt; 0, la legge potrebbe fare due cose: </a:t>
            </a:r>
            <a:r>
              <a:rPr lang="it-IT" altLang="en-US" sz="2400" i="1" dirty="0"/>
              <a:t>i</a:t>
            </a:r>
            <a:r>
              <a:rPr lang="it-IT" altLang="en-US" sz="2400" dirty="0"/>
              <a:t>) cercare di ridurre o eliminare i </a:t>
            </a:r>
            <a:r>
              <a:rPr lang="it-IT" altLang="en-US" sz="2400" dirty="0" err="1"/>
              <a:t>CdT</a:t>
            </a:r>
            <a:r>
              <a:rPr lang="it-IT" altLang="en-US" sz="2400" dirty="0"/>
              <a:t>; </a:t>
            </a:r>
            <a:r>
              <a:rPr lang="it-IT" altLang="en-US" sz="2400" i="1" dirty="0"/>
              <a:t>ii</a:t>
            </a:r>
            <a:r>
              <a:rPr lang="it-IT" altLang="en-US" sz="2400" dirty="0"/>
              <a:t>) cercare di allocare direttamente il </a:t>
            </a:r>
            <a:r>
              <a:rPr lang="it-IT" altLang="en-US" sz="2400" dirty="0" err="1"/>
              <a:t>DdP</a:t>
            </a:r>
            <a:r>
              <a:rPr lang="it-IT" altLang="en-US" sz="2400" dirty="0"/>
              <a:t> in modo efficiente, neutralizzando l’impatto dei </a:t>
            </a:r>
            <a:r>
              <a:rPr lang="it-IT" altLang="en-US" sz="2400" dirty="0" err="1"/>
              <a:t>CdT</a:t>
            </a:r>
            <a:r>
              <a:rPr lang="it-IT" altLang="en-US" sz="2400" dirty="0"/>
              <a:t>.</a:t>
            </a:r>
          </a:p>
          <a:p>
            <a:pPr eaLnBrk="1" hangingPunct="1">
              <a:lnSpc>
                <a:spcPct val="80000"/>
              </a:lnSpc>
            </a:pPr>
            <a:r>
              <a:rPr lang="it-IT" altLang="en-US" sz="2400" b="1" dirty="0">
                <a:solidFill>
                  <a:srgbClr val="FF0000"/>
                </a:solidFill>
              </a:rPr>
              <a:t>Secondo corollario del teorema</a:t>
            </a:r>
            <a:r>
              <a:rPr lang="it-IT" altLang="en-US" sz="2400" dirty="0"/>
              <a:t>: se i </a:t>
            </a:r>
            <a:r>
              <a:rPr lang="it-IT" altLang="en-US" sz="2400" dirty="0" err="1"/>
              <a:t>CdT</a:t>
            </a:r>
            <a:r>
              <a:rPr lang="it-IT" altLang="en-US" sz="2400" dirty="0"/>
              <a:t> sono così elevati da impedire la negoziazione, l’uso efficiente delle risorse dipende dall’allocazione iniziale dei </a:t>
            </a:r>
            <a:r>
              <a:rPr lang="it-IT" altLang="en-US" sz="2400" dirty="0" err="1"/>
              <a:t>DdP</a:t>
            </a:r>
            <a:r>
              <a:rPr lang="it-IT" altLang="en-US" sz="2400" dirty="0"/>
              <a:t> operata dalla legge.</a:t>
            </a:r>
            <a:endParaRPr lang="it-IT" altLang="en-US" sz="2000" dirty="0"/>
          </a:p>
          <a:p>
            <a:pPr eaLnBrk="1" hangingPunct="1">
              <a:lnSpc>
                <a:spcPct val="80000"/>
              </a:lnSpc>
            </a:pPr>
            <a:r>
              <a:rPr lang="it-IT" altLang="en-US" sz="2400" dirty="0"/>
              <a:t>In sintesi, la legge conta di più quando </a:t>
            </a:r>
            <a:r>
              <a:rPr lang="it-IT" altLang="en-US" sz="2400" u="sng" dirty="0"/>
              <a:t>non</a:t>
            </a:r>
            <a:r>
              <a:rPr lang="it-IT" altLang="en-US" sz="2400" dirty="0"/>
              <a:t> vale il teorema!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3187">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3187">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93187">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93187">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93187">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9318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ChangeArrowheads="1"/>
          </p:cNvSpPr>
          <p:nvPr>
            <p:ph type="title"/>
          </p:nvPr>
        </p:nvSpPr>
        <p:spPr>
          <a:xfrm>
            <a:off x="395288" y="188913"/>
            <a:ext cx="8424862" cy="1143000"/>
          </a:xfrm>
        </p:spPr>
        <p:txBody>
          <a:bodyPr/>
          <a:lstStyle/>
          <a:p>
            <a:pPr eaLnBrk="1" hangingPunct="1"/>
            <a:r>
              <a:rPr lang="it-IT" altLang="en-US" sz="3200"/>
              <a:t>Il teorema di Coase </a:t>
            </a:r>
            <a:br>
              <a:rPr lang="it-IT" altLang="en-US" sz="3200"/>
            </a:br>
            <a:r>
              <a:rPr lang="it-IT" altLang="en-US" sz="3200"/>
              <a:t>secondo l’approccio </a:t>
            </a:r>
            <a:r>
              <a:rPr lang="it-IT" altLang="en-US" sz="3200" i="1"/>
              <a:t>bargaining</a:t>
            </a:r>
          </a:p>
        </p:txBody>
      </p:sp>
      <p:sp>
        <p:nvSpPr>
          <p:cNvPr id="95235" name="Rectangle 3"/>
          <p:cNvSpPr>
            <a:spLocks noGrp="1" noChangeArrowheads="1"/>
          </p:cNvSpPr>
          <p:nvPr>
            <p:ph type="body" idx="1"/>
          </p:nvPr>
        </p:nvSpPr>
        <p:spPr>
          <a:xfrm>
            <a:off x="250825" y="1557338"/>
            <a:ext cx="8642350" cy="5111750"/>
          </a:xfrm>
        </p:spPr>
        <p:txBody>
          <a:bodyPr/>
          <a:lstStyle/>
          <a:p>
            <a:pPr eaLnBrk="1" hangingPunct="1">
              <a:lnSpc>
                <a:spcPct val="90000"/>
              </a:lnSpc>
            </a:pPr>
            <a:r>
              <a:rPr lang="it-IT" altLang="en-US" sz="2800" dirty="0"/>
              <a:t>Modificando leggermente il nostro esempio possiamo analizzare in un altro modo la relazione tra efficienza e diritto di proprietà.</a:t>
            </a:r>
          </a:p>
          <a:p>
            <a:pPr eaLnBrk="1" hangingPunct="1">
              <a:lnSpc>
                <a:spcPct val="90000"/>
              </a:lnSpc>
            </a:pPr>
            <a:r>
              <a:rPr lang="it-IT" altLang="en-US" sz="2800" dirty="0"/>
              <a:t>Ipotesi → esistono due possibili regole giuridiche:</a:t>
            </a:r>
          </a:p>
          <a:p>
            <a:pPr lvl="1" eaLnBrk="1" hangingPunct="1">
              <a:lnSpc>
                <a:spcPct val="90000"/>
              </a:lnSpc>
            </a:pPr>
            <a:r>
              <a:rPr lang="it-IT" altLang="en-US" sz="2400" dirty="0"/>
              <a:t> Regola I: diritto dell’allevatore al pascolo</a:t>
            </a:r>
          </a:p>
          <a:p>
            <a:pPr lvl="1" eaLnBrk="1" hangingPunct="1">
              <a:lnSpc>
                <a:spcPct val="90000"/>
              </a:lnSpc>
            </a:pPr>
            <a:r>
              <a:rPr lang="it-IT" altLang="en-US" sz="2400" dirty="0"/>
              <a:t> Regola II: diritto del contadino alla coltivazione</a:t>
            </a:r>
          </a:p>
          <a:p>
            <a:pPr eaLnBrk="1" hangingPunct="1">
              <a:lnSpc>
                <a:spcPct val="90000"/>
              </a:lnSpc>
            </a:pPr>
            <a:r>
              <a:rPr lang="it-IT" altLang="en-US" sz="2800" dirty="0"/>
              <a:t>I dati del problema sono:</a:t>
            </a:r>
          </a:p>
          <a:p>
            <a:pPr lvl="1" eaLnBrk="1" hangingPunct="1">
              <a:lnSpc>
                <a:spcPct val="90000"/>
              </a:lnSpc>
            </a:pPr>
            <a:r>
              <a:rPr lang="it-IT" altLang="en-US" sz="2400" dirty="0"/>
              <a:t> Danni causati dal bestiame (= esternalità negativa): 100€</a:t>
            </a:r>
          </a:p>
          <a:p>
            <a:pPr lvl="1" eaLnBrk="1" hangingPunct="1">
              <a:lnSpc>
                <a:spcPct val="90000"/>
              </a:lnSpc>
            </a:pPr>
            <a:r>
              <a:rPr lang="it-IT" altLang="en-US" sz="2400" dirty="0"/>
              <a:t> Esistono due modi di evitare l’esternalità: recintare la coltivazione o recintare l’allevamento</a:t>
            </a:r>
          </a:p>
          <a:p>
            <a:pPr lvl="1" eaLnBrk="1" hangingPunct="1">
              <a:lnSpc>
                <a:spcPct val="90000"/>
              </a:lnSpc>
            </a:pPr>
            <a:r>
              <a:rPr lang="it-IT" altLang="en-US" sz="2400" dirty="0"/>
              <a:t> Costo di recintare la coltivazione: 50€</a:t>
            </a:r>
          </a:p>
          <a:p>
            <a:pPr lvl="1" eaLnBrk="1" hangingPunct="1">
              <a:lnSpc>
                <a:spcPct val="90000"/>
              </a:lnSpc>
            </a:pPr>
            <a:r>
              <a:rPr lang="it-IT" altLang="en-US" sz="2400" dirty="0"/>
              <a:t> Costo di recintare l’allevamento: 75€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5235">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5235">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95235">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5235">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95235">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95235">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95235">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9523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title"/>
          </p:nvPr>
        </p:nvSpPr>
        <p:spPr>
          <a:xfrm>
            <a:off x="685800" y="228600"/>
            <a:ext cx="7772400" cy="536575"/>
          </a:xfrm>
        </p:spPr>
        <p:txBody>
          <a:bodyPr/>
          <a:lstStyle/>
          <a:p>
            <a:pPr eaLnBrk="1" hangingPunct="1"/>
            <a:r>
              <a:rPr lang="it-IT" altLang="en-US" sz="3200"/>
              <a:t>Quale regola adottare?</a:t>
            </a:r>
          </a:p>
        </p:txBody>
      </p:sp>
      <p:sp>
        <p:nvSpPr>
          <p:cNvPr id="97283" name="Rectangle 3"/>
          <p:cNvSpPr>
            <a:spLocks noGrp="1" noChangeArrowheads="1"/>
          </p:cNvSpPr>
          <p:nvPr>
            <p:ph type="body" idx="1"/>
          </p:nvPr>
        </p:nvSpPr>
        <p:spPr>
          <a:xfrm>
            <a:off x="179388" y="908050"/>
            <a:ext cx="8713787" cy="5616575"/>
          </a:xfrm>
        </p:spPr>
        <p:txBody>
          <a:bodyPr/>
          <a:lstStyle/>
          <a:p>
            <a:pPr eaLnBrk="1" hangingPunct="1">
              <a:lnSpc>
                <a:spcPct val="80000"/>
              </a:lnSpc>
            </a:pPr>
            <a:r>
              <a:rPr lang="it-IT" altLang="en-US" sz="2000" dirty="0"/>
              <a:t>L’efficienza richiede che la legge adotti la </a:t>
            </a:r>
            <a:r>
              <a:rPr lang="it-IT" altLang="en-US" sz="2000" b="1" dirty="0"/>
              <a:t>regola I</a:t>
            </a:r>
            <a:r>
              <a:rPr lang="it-IT" altLang="en-US" sz="2000" dirty="0"/>
              <a:t> (</a:t>
            </a:r>
            <a:r>
              <a:rPr lang="it-IT" altLang="en-US" sz="2000" u="sng" dirty="0"/>
              <a:t>regola efficiente</a:t>
            </a:r>
            <a:r>
              <a:rPr lang="it-IT" altLang="en-US" sz="2000" dirty="0"/>
              <a:t>): l’allevatore ha diritto al pascolo e il contadino, per evitare i danni, dovrà recintare la coltivazione, al costo di 50€.</a:t>
            </a:r>
          </a:p>
          <a:p>
            <a:pPr eaLnBrk="1" hangingPunct="1">
              <a:lnSpc>
                <a:spcPct val="80000"/>
              </a:lnSpc>
            </a:pPr>
            <a:r>
              <a:rPr lang="it-IT" altLang="en-US" sz="2000" dirty="0"/>
              <a:t>Ma se è consentito negoziare i </a:t>
            </a:r>
            <a:r>
              <a:rPr lang="it-IT" altLang="en-US" sz="2000" dirty="0" err="1"/>
              <a:t>DdP</a:t>
            </a:r>
            <a:r>
              <a:rPr lang="it-IT" altLang="en-US" sz="2000" dirty="0"/>
              <a:t>, potrebbe valere anche la </a:t>
            </a:r>
            <a:r>
              <a:rPr lang="it-IT" altLang="en-US" sz="2000" b="1" dirty="0"/>
              <a:t>regola II</a:t>
            </a:r>
            <a:r>
              <a:rPr lang="it-IT" altLang="en-US" sz="2000" dirty="0"/>
              <a:t>. Infatti, anche se la legge dà al contadino il diritto di coltivare senza interferenze (e quindi impone all’allevatore l’onere di recintare il pascolo al costo di 75€), le parti si possono accordare in modo che sia comunque il contadino a recintare il proprio terreno al costo di 50€ in cambio di un </a:t>
            </a:r>
            <a:r>
              <a:rPr lang="it-IT" altLang="en-US" sz="2000" u="sng" dirty="0"/>
              <a:t>compenso</a:t>
            </a:r>
            <a:r>
              <a:rPr lang="it-IT" altLang="en-US" sz="2000" dirty="0"/>
              <a:t> pagato dall’allevatore. L’accordo produce infatti un </a:t>
            </a:r>
            <a:r>
              <a:rPr lang="it-IT" altLang="en-US" sz="2000" u="sng" dirty="0"/>
              <a:t>surplus cooperativo</a:t>
            </a:r>
            <a:r>
              <a:rPr lang="it-IT" altLang="en-US" sz="2000" dirty="0"/>
              <a:t> SC pari a 25€, pari cioè al risparmio di costo (75€ - 50€) che si ottiene trasferendo l’onere di recinzione dall’allevatore al contadino.</a:t>
            </a:r>
          </a:p>
          <a:p>
            <a:pPr eaLnBrk="1" hangingPunct="1">
              <a:lnSpc>
                <a:spcPct val="80000"/>
              </a:lnSpc>
            </a:pPr>
            <a:r>
              <a:rPr lang="it-IT" altLang="en-US" sz="2000" dirty="0"/>
              <a:t>Il compenso pagato dall’allevatore al contadino stabilisce anche come viene diviso il SC della negoziazione. Per esempio, se l’accordo è di dividere il SC in parti uguali, cioè 12,5€ a testa, il compenso sarà pari a 62,5€ (= 50€ + 12,5€).</a:t>
            </a:r>
          </a:p>
          <a:p>
            <a:pPr eaLnBrk="1" hangingPunct="1">
              <a:lnSpc>
                <a:spcPct val="80000"/>
              </a:lnSpc>
            </a:pPr>
            <a:r>
              <a:rPr lang="it-IT" altLang="en-US" sz="2000" dirty="0"/>
              <a:t>Quindi, nonostante la legge preveda la regola II, la possibilità di negoziare conduce </a:t>
            </a:r>
            <a:r>
              <a:rPr lang="it-IT" altLang="en-US" sz="2000" u="sng" dirty="0"/>
              <a:t>comunque</a:t>
            </a:r>
            <a:r>
              <a:rPr lang="it-IT" altLang="en-US" sz="2000" dirty="0"/>
              <a:t> alla soluzione efficiente (= recinzione del contadino) come se valesse la regola I. Questa non è altro che la tesi del </a:t>
            </a:r>
            <a:r>
              <a:rPr lang="it-IT" altLang="en-US" sz="2000" u="sng" dirty="0"/>
              <a:t>teorema di </a:t>
            </a:r>
            <a:r>
              <a:rPr lang="it-IT" altLang="en-US" sz="2000" u="sng" dirty="0" err="1"/>
              <a:t>Coase</a:t>
            </a:r>
            <a:r>
              <a:rPr lang="it-IT" altLang="en-US" sz="2000" dirty="0"/>
              <a:t>: se le parti possono negoziare senza costi, la negoziazione porta alla soluzione efficiente indipendentemente da come la legge assegna i </a:t>
            </a:r>
            <a:r>
              <a:rPr lang="it-IT" altLang="en-US" sz="2000" dirty="0" err="1"/>
              <a:t>DdP</a:t>
            </a:r>
            <a:r>
              <a:rPr lang="it-IT" altLang="en-US" sz="2000" dirty="0"/>
              <a:t>. Di nuovo, si potrebbe concludere che </a:t>
            </a:r>
            <a:r>
              <a:rPr lang="it-IT" altLang="en-US" sz="2000" u="sng" dirty="0"/>
              <a:t>la legge non conta</a:t>
            </a:r>
            <a:r>
              <a:rPr lang="it-IT" altLang="en-US" sz="2000" dirty="0"/>
              <a:t> rispetto all’efficienza. Ma, come prima, sarebbe semplicistico...</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728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728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728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457200" y="404664"/>
            <a:ext cx="8229600" cy="576262"/>
          </a:xfrm>
        </p:spPr>
        <p:txBody>
          <a:bodyPr/>
          <a:lstStyle/>
          <a:p>
            <a:pPr eaLnBrk="1" hangingPunct="1"/>
            <a:r>
              <a:rPr lang="it-IT" altLang="en-US" sz="3200" dirty="0"/>
              <a:t>Il riparto del surplus: equo o razionale?</a:t>
            </a:r>
          </a:p>
        </p:txBody>
      </p:sp>
      <p:sp>
        <p:nvSpPr>
          <p:cNvPr id="30723" name="Rectangle 3"/>
          <p:cNvSpPr>
            <a:spLocks noGrp="1" noChangeArrowheads="1"/>
          </p:cNvSpPr>
          <p:nvPr>
            <p:ph type="body" idx="1"/>
          </p:nvPr>
        </p:nvSpPr>
        <p:spPr>
          <a:xfrm>
            <a:off x="197309" y="1340768"/>
            <a:ext cx="8749382" cy="4536033"/>
          </a:xfrm>
        </p:spPr>
        <p:txBody>
          <a:bodyPr/>
          <a:lstStyle/>
          <a:p>
            <a:pPr eaLnBrk="1" hangingPunct="1">
              <a:lnSpc>
                <a:spcPct val="80000"/>
              </a:lnSpc>
            </a:pPr>
            <a:r>
              <a:rPr lang="it-IT" altLang="en-US" sz="2400" u="sng" dirty="0"/>
              <a:t>Condizione per l’accordo volontario</a:t>
            </a:r>
            <a:r>
              <a:rPr lang="it-IT" altLang="en-US" sz="2400" dirty="0"/>
              <a:t>: ciascuna delle parti deve ottenere almeno il proprio VL più una quota (al limite pari a zero) del SC.</a:t>
            </a:r>
          </a:p>
          <a:p>
            <a:pPr eaLnBrk="1" hangingPunct="1">
              <a:lnSpc>
                <a:spcPct val="80000"/>
              </a:lnSpc>
            </a:pPr>
            <a:r>
              <a:rPr lang="it-IT" altLang="en-US" sz="2400" dirty="0"/>
              <a:t>Un riparto “ragionevole” del SC è quello in parti uguali. In tal caso ciascuna parte ottiene VL + ½ SC </a:t>
            </a:r>
          </a:p>
          <a:p>
            <a:pPr lvl="1" eaLnBrk="1" hangingPunct="1">
              <a:lnSpc>
                <a:spcPct val="80000"/>
              </a:lnSpc>
            </a:pPr>
            <a:r>
              <a:rPr lang="it-IT" altLang="en-US" sz="2400" dirty="0"/>
              <a:t>Nell’esempio: A ottiene 3500€ (= VL + ½ SC) e B ottiene 5500€ (= VL + ½ SC)</a:t>
            </a:r>
          </a:p>
          <a:p>
            <a:pPr eaLnBrk="1" hangingPunct="1">
              <a:lnSpc>
                <a:spcPct val="80000"/>
              </a:lnSpc>
            </a:pPr>
            <a:r>
              <a:rPr lang="it-IT" altLang="en-US" sz="2400" dirty="0" err="1"/>
              <a:t>N.b.</a:t>
            </a:r>
            <a:r>
              <a:rPr lang="it-IT" altLang="en-US" sz="2400" dirty="0"/>
              <a:t>: si tratta di una soluzione ragionevole, ma non razionale. La soluzione razionale è quella del c.d. </a:t>
            </a:r>
            <a:r>
              <a:rPr lang="it-IT" altLang="en-US" sz="2400" u="sng" dirty="0"/>
              <a:t>gioco dell’ultimatum</a:t>
            </a:r>
            <a:r>
              <a:rPr lang="it-IT" altLang="en-US" sz="2400" dirty="0"/>
              <a:t>: B offre per l’auto 3001€, prendere o lasciare, ed A accetta (perché comunque 3001 &gt; 3000); il SC va praticamente tutto a B.</a:t>
            </a:r>
          </a:p>
          <a:p>
            <a:pPr eaLnBrk="1" hangingPunct="1">
              <a:lnSpc>
                <a:spcPct val="80000"/>
              </a:lnSpc>
            </a:pPr>
            <a:r>
              <a:rPr lang="it-IT" altLang="en-US" sz="2400" dirty="0"/>
              <a:t>Ma l’evidenza sperimentale dimostra che gli agenti NON giocano il gioco dell’ultimatum e tendono a soluzioni eque.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2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2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072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0723">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072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F2D7E33-BE37-4DA3-B864-7F3ACC35270B}"/>
              </a:ext>
            </a:extLst>
          </p:cNvPr>
          <p:cNvSpPr>
            <a:spLocks noGrp="1"/>
          </p:cNvSpPr>
          <p:nvPr>
            <p:ph type="title"/>
          </p:nvPr>
        </p:nvSpPr>
        <p:spPr>
          <a:xfrm>
            <a:off x="685800" y="53752"/>
            <a:ext cx="7772400" cy="998984"/>
          </a:xfrm>
        </p:spPr>
        <p:txBody>
          <a:bodyPr/>
          <a:lstStyle/>
          <a:p>
            <a:r>
              <a:rPr lang="it-IT" dirty="0"/>
              <a:t>I costi di transazione</a:t>
            </a:r>
          </a:p>
        </p:txBody>
      </p:sp>
      <p:sp>
        <p:nvSpPr>
          <p:cNvPr id="3" name="Segnaposto contenuto 2">
            <a:extLst>
              <a:ext uri="{FF2B5EF4-FFF2-40B4-BE49-F238E27FC236}">
                <a16:creationId xmlns:a16="http://schemas.microsoft.com/office/drawing/2014/main" id="{7F55ABE7-A914-4172-B1CA-A90FFB1C73B8}"/>
              </a:ext>
            </a:extLst>
          </p:cNvPr>
          <p:cNvSpPr>
            <a:spLocks noGrp="1"/>
          </p:cNvSpPr>
          <p:nvPr>
            <p:ph idx="1"/>
          </p:nvPr>
        </p:nvSpPr>
        <p:spPr>
          <a:xfrm>
            <a:off x="143508" y="908720"/>
            <a:ext cx="8856984" cy="5184577"/>
          </a:xfrm>
        </p:spPr>
        <p:txBody>
          <a:bodyPr/>
          <a:lstStyle/>
          <a:p>
            <a:r>
              <a:rPr lang="it-IT" sz="2800" dirty="0"/>
              <a:t>Cosa cambia nel nostro esempio in presenza di costi legati allo scambio, cioè costi di transazione (</a:t>
            </a:r>
            <a:r>
              <a:rPr lang="it-IT" sz="2800" dirty="0" err="1"/>
              <a:t>CdT</a:t>
            </a:r>
            <a:r>
              <a:rPr lang="it-IT" sz="2800" dirty="0"/>
              <a:t>)?</a:t>
            </a:r>
          </a:p>
          <a:p>
            <a:r>
              <a:rPr lang="it-IT" sz="2800" dirty="0"/>
              <a:t>Due casi: </a:t>
            </a:r>
          </a:p>
          <a:p>
            <a:pPr lvl="1"/>
            <a:r>
              <a:rPr lang="it-IT" dirty="0" err="1"/>
              <a:t>CdT</a:t>
            </a:r>
            <a:r>
              <a:rPr lang="it-IT" dirty="0"/>
              <a:t> &gt; 25€</a:t>
            </a:r>
          </a:p>
          <a:p>
            <a:pPr lvl="1"/>
            <a:r>
              <a:rPr lang="it-IT" dirty="0"/>
              <a:t> 0 &lt; </a:t>
            </a:r>
            <a:r>
              <a:rPr lang="it-IT" dirty="0" err="1"/>
              <a:t>CdT</a:t>
            </a:r>
            <a:r>
              <a:rPr lang="it-IT" dirty="0"/>
              <a:t> &lt; 25€</a:t>
            </a:r>
          </a:p>
          <a:p>
            <a:r>
              <a:rPr lang="it-IT" sz="2800" dirty="0"/>
              <a:t>Nel primo caso negoziare in presenza di regola II è impossibile perché i </a:t>
            </a:r>
            <a:r>
              <a:rPr lang="it-IT" sz="2800" dirty="0" err="1"/>
              <a:t>CdT</a:t>
            </a:r>
            <a:r>
              <a:rPr lang="it-IT" sz="2800" dirty="0"/>
              <a:t> assorbono l’intero SC.</a:t>
            </a:r>
          </a:p>
          <a:p>
            <a:r>
              <a:rPr lang="it-IT" sz="2800" dirty="0"/>
              <a:t>Nel secondo caso negoziare è ancora possibile, ma…</a:t>
            </a:r>
          </a:p>
          <a:p>
            <a:pPr lvl="1"/>
            <a:r>
              <a:rPr lang="it-IT" dirty="0"/>
              <a:t>Non si raggiunge più l’efficienza</a:t>
            </a:r>
          </a:p>
          <a:p>
            <a:pPr lvl="1"/>
            <a:r>
              <a:rPr lang="it-IT" dirty="0"/>
              <a:t>Lo «spazio» per negoziare è inferiore.</a:t>
            </a:r>
          </a:p>
        </p:txBody>
      </p:sp>
    </p:spTree>
    <p:extLst>
      <p:ext uri="{BB962C8B-B14F-4D97-AF65-F5344CB8AC3E}">
        <p14:creationId xmlns:p14="http://schemas.microsoft.com/office/powerpoint/2010/main" val="28175767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ChangeArrowheads="1"/>
          </p:cNvSpPr>
          <p:nvPr>
            <p:ph type="title"/>
          </p:nvPr>
        </p:nvSpPr>
        <p:spPr>
          <a:xfrm>
            <a:off x="611188" y="188913"/>
            <a:ext cx="8207375" cy="752475"/>
          </a:xfrm>
        </p:spPr>
        <p:txBody>
          <a:bodyPr/>
          <a:lstStyle/>
          <a:p>
            <a:pPr eaLnBrk="1" hangingPunct="1"/>
            <a:r>
              <a:rPr lang="it-IT" altLang="en-US" sz="3200"/>
              <a:t>La relazione tra CdT e regola efficiente</a:t>
            </a:r>
          </a:p>
        </p:txBody>
      </p:sp>
      <p:sp>
        <p:nvSpPr>
          <p:cNvPr id="99331" name="Rectangle 3"/>
          <p:cNvSpPr>
            <a:spLocks noGrp="1" noChangeArrowheads="1"/>
          </p:cNvSpPr>
          <p:nvPr>
            <p:ph type="body" idx="1"/>
          </p:nvPr>
        </p:nvSpPr>
        <p:spPr>
          <a:xfrm>
            <a:off x="179388" y="1052513"/>
            <a:ext cx="8785225" cy="3168650"/>
          </a:xfrm>
        </p:spPr>
        <p:txBody>
          <a:bodyPr/>
          <a:lstStyle/>
          <a:p>
            <a:pPr eaLnBrk="1" hangingPunct="1">
              <a:lnSpc>
                <a:spcPct val="80000"/>
              </a:lnSpc>
            </a:pPr>
            <a:r>
              <a:rPr lang="it-IT" altLang="en-US" sz="2400" dirty="0"/>
              <a:t>Nella realtà, i </a:t>
            </a:r>
            <a:r>
              <a:rPr lang="it-IT" altLang="en-US" sz="2400" dirty="0" err="1"/>
              <a:t>CdT</a:t>
            </a:r>
            <a:r>
              <a:rPr lang="it-IT" altLang="en-US" sz="2400" dirty="0"/>
              <a:t> esistono sempre. La questione è se esiste un </a:t>
            </a:r>
            <a:r>
              <a:rPr lang="it-IT" altLang="en-US" sz="2400" u="sng" dirty="0"/>
              <a:t>livello critico</a:t>
            </a:r>
            <a:r>
              <a:rPr lang="it-IT" altLang="en-US" sz="2400" dirty="0"/>
              <a:t> CT* dei </a:t>
            </a:r>
            <a:r>
              <a:rPr lang="it-IT" altLang="en-US" sz="2400" dirty="0" err="1"/>
              <a:t>CdT</a:t>
            </a:r>
            <a:r>
              <a:rPr lang="it-IT" altLang="en-US" sz="2400" dirty="0"/>
              <a:t> tale da invalidare il teorema di </a:t>
            </a:r>
            <a:r>
              <a:rPr lang="it-IT" altLang="en-US" sz="2400" dirty="0" err="1"/>
              <a:t>Coase</a:t>
            </a:r>
            <a:r>
              <a:rPr lang="it-IT" altLang="en-US" sz="2400" dirty="0"/>
              <a:t> e quindi restituire rilevanza alla legge. In tal caso, infatti, sarebbe compito del sistema giuridico realizzare la soluzione di massimo benessere fissando la regola efficiente.</a:t>
            </a:r>
          </a:p>
          <a:p>
            <a:pPr lvl="1" eaLnBrk="1" hangingPunct="1">
              <a:lnSpc>
                <a:spcPct val="80000"/>
              </a:lnSpc>
            </a:pPr>
            <a:r>
              <a:rPr lang="it-IT" altLang="en-US" sz="2000" dirty="0"/>
              <a:t>E’ il caso del c.d. </a:t>
            </a:r>
            <a:r>
              <a:rPr lang="en-US" altLang="en-US" sz="2000" i="1" dirty="0"/>
              <a:t>legal flypaper effect </a:t>
            </a:r>
            <a:r>
              <a:rPr lang="en-US" altLang="en-US" sz="2000" dirty="0"/>
              <a:t>(“</a:t>
            </a:r>
            <a:r>
              <a:rPr lang="en-US" altLang="en-US" sz="2000" i="1" dirty="0"/>
              <a:t>the right sticks where it hits”</a:t>
            </a:r>
            <a:r>
              <a:rPr lang="en-US" altLang="en-US" sz="2000" dirty="0"/>
              <a:t>)</a:t>
            </a:r>
            <a:endParaRPr lang="it-IT" altLang="en-US" sz="2000" dirty="0"/>
          </a:p>
          <a:p>
            <a:pPr eaLnBrk="1" hangingPunct="1">
              <a:lnSpc>
                <a:spcPct val="80000"/>
              </a:lnSpc>
            </a:pPr>
            <a:r>
              <a:rPr lang="it-IT" altLang="en-US" sz="2400" dirty="0"/>
              <a:t>Nella figura, CT* separa l’area in cui è possibile la negoziazione da quella in cui è impossibile, ed in cui quindi è indispensabile l’intervento della legge per ottenere la soluzione efficiente → </a:t>
            </a:r>
            <a:r>
              <a:rPr lang="it-IT" altLang="en-US" sz="2400" b="1" dirty="0"/>
              <a:t>funzione allocativa del diritto</a:t>
            </a:r>
            <a:r>
              <a:rPr lang="it-IT" altLang="en-US" sz="2400" dirty="0"/>
              <a:t>. </a:t>
            </a:r>
          </a:p>
        </p:txBody>
      </p:sp>
      <p:sp>
        <p:nvSpPr>
          <p:cNvPr id="99332" name="Line 4"/>
          <p:cNvSpPr>
            <a:spLocks noChangeShapeType="1"/>
          </p:cNvSpPr>
          <p:nvPr/>
        </p:nvSpPr>
        <p:spPr bwMode="auto">
          <a:xfrm>
            <a:off x="971550" y="5229225"/>
            <a:ext cx="6553200" cy="0"/>
          </a:xfrm>
          <a:prstGeom prst="line">
            <a:avLst/>
          </a:prstGeom>
          <a:noFill/>
          <a:ln w="57150">
            <a:solidFill>
              <a:srgbClr val="000000"/>
            </a:solidFill>
            <a:round/>
            <a:headEnd type="diamond"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99333" name="Text Box 6"/>
          <p:cNvSpPr txBox="1">
            <a:spLocks noChangeArrowheads="1"/>
          </p:cNvSpPr>
          <p:nvPr/>
        </p:nvSpPr>
        <p:spPr bwMode="auto">
          <a:xfrm>
            <a:off x="539750" y="4941888"/>
            <a:ext cx="409575"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r>
              <a:rPr lang="it-IT" altLang="en-US">
                <a:solidFill>
                  <a:schemeClr val="tx1"/>
                </a:solidFill>
                <a:latin typeface="Arial" panose="020B0604020202020204" pitchFamily="34" charset="0"/>
              </a:rPr>
              <a:t>0</a:t>
            </a:r>
          </a:p>
        </p:txBody>
      </p:sp>
      <p:sp>
        <p:nvSpPr>
          <p:cNvPr id="99334" name="Text Box 8"/>
          <p:cNvSpPr txBox="1">
            <a:spLocks noChangeArrowheads="1"/>
          </p:cNvSpPr>
          <p:nvPr/>
        </p:nvSpPr>
        <p:spPr bwMode="auto">
          <a:xfrm>
            <a:off x="7524750" y="4797425"/>
            <a:ext cx="5461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r>
              <a:rPr lang="it-IT" altLang="en-US" sz="4000">
                <a:solidFill>
                  <a:schemeClr val="tx1"/>
                </a:solidFill>
                <a:latin typeface="Arial" panose="020B0604020202020204" pitchFamily="34" charset="0"/>
                <a:sym typeface="Symbol" panose="05050102010706020507" pitchFamily="18" charset="2"/>
              </a:rPr>
              <a:t></a:t>
            </a:r>
          </a:p>
        </p:txBody>
      </p:sp>
      <p:sp>
        <p:nvSpPr>
          <p:cNvPr id="99335" name="Line 9"/>
          <p:cNvSpPr>
            <a:spLocks noChangeShapeType="1"/>
          </p:cNvSpPr>
          <p:nvPr/>
        </p:nvSpPr>
        <p:spPr bwMode="auto">
          <a:xfrm>
            <a:off x="4643438" y="4941888"/>
            <a:ext cx="0" cy="574675"/>
          </a:xfrm>
          <a:prstGeom prst="line">
            <a:avLst/>
          </a:prstGeom>
          <a:noFill/>
          <a:ln w="571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99336" name="Text Box 10"/>
          <p:cNvSpPr txBox="1">
            <a:spLocks noChangeArrowheads="1"/>
          </p:cNvSpPr>
          <p:nvPr/>
        </p:nvSpPr>
        <p:spPr bwMode="auto">
          <a:xfrm>
            <a:off x="2124075" y="5300663"/>
            <a:ext cx="15303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algn="ctr" eaLnBrk="1" hangingPunct="1">
              <a:spcBef>
                <a:spcPct val="0"/>
              </a:spcBef>
              <a:buClrTx/>
              <a:buSzTx/>
              <a:buFontTx/>
              <a:buNone/>
            </a:pPr>
            <a:r>
              <a:rPr lang="it-IT" altLang="en-US" sz="1800">
                <a:solidFill>
                  <a:schemeClr val="tx1"/>
                </a:solidFill>
                <a:latin typeface="Arial" panose="020B0604020202020204" pitchFamily="34" charset="0"/>
              </a:rPr>
              <a:t>Area della</a:t>
            </a:r>
          </a:p>
          <a:p>
            <a:pPr algn="ctr" eaLnBrk="1" hangingPunct="1">
              <a:spcBef>
                <a:spcPct val="0"/>
              </a:spcBef>
              <a:buClrTx/>
              <a:buSzTx/>
              <a:buFontTx/>
              <a:buNone/>
            </a:pPr>
            <a:r>
              <a:rPr lang="it-IT" altLang="en-US" sz="1800">
                <a:solidFill>
                  <a:schemeClr val="tx1"/>
                </a:solidFill>
                <a:latin typeface="Arial" panose="020B0604020202020204" pitchFamily="34" charset="0"/>
              </a:rPr>
              <a:t>negoziazione</a:t>
            </a:r>
          </a:p>
        </p:txBody>
      </p:sp>
      <p:sp>
        <p:nvSpPr>
          <p:cNvPr id="99337" name="Text Box 11"/>
          <p:cNvSpPr txBox="1">
            <a:spLocks noChangeArrowheads="1"/>
          </p:cNvSpPr>
          <p:nvPr/>
        </p:nvSpPr>
        <p:spPr bwMode="auto">
          <a:xfrm>
            <a:off x="5364163" y="5300663"/>
            <a:ext cx="15938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algn="ctr" eaLnBrk="1" hangingPunct="1">
              <a:spcBef>
                <a:spcPct val="0"/>
              </a:spcBef>
              <a:buClrTx/>
              <a:buSzTx/>
              <a:buFontTx/>
              <a:buNone/>
            </a:pPr>
            <a:r>
              <a:rPr lang="it-IT" altLang="en-US" sz="1800">
                <a:solidFill>
                  <a:schemeClr val="tx1"/>
                </a:solidFill>
                <a:latin typeface="Arial" panose="020B0604020202020204" pitchFamily="34" charset="0"/>
              </a:rPr>
              <a:t>Area </a:t>
            </a:r>
          </a:p>
          <a:p>
            <a:pPr algn="ctr" eaLnBrk="1" hangingPunct="1">
              <a:spcBef>
                <a:spcPct val="0"/>
              </a:spcBef>
              <a:buClrTx/>
              <a:buSzTx/>
              <a:buFontTx/>
              <a:buNone/>
            </a:pPr>
            <a:r>
              <a:rPr lang="it-IT" altLang="en-US" sz="1800">
                <a:solidFill>
                  <a:schemeClr val="tx1"/>
                </a:solidFill>
                <a:latin typeface="Arial" panose="020B0604020202020204" pitchFamily="34" charset="0"/>
              </a:rPr>
              <a:t>dell’intervento</a:t>
            </a:r>
          </a:p>
        </p:txBody>
      </p:sp>
      <p:sp>
        <p:nvSpPr>
          <p:cNvPr id="99338" name="Text Box 12"/>
          <p:cNvSpPr txBox="1">
            <a:spLocks noChangeArrowheads="1"/>
          </p:cNvSpPr>
          <p:nvPr/>
        </p:nvSpPr>
        <p:spPr bwMode="auto">
          <a:xfrm>
            <a:off x="1187450" y="4365625"/>
            <a:ext cx="30670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algn="ctr" eaLnBrk="1" hangingPunct="1">
              <a:spcBef>
                <a:spcPct val="0"/>
              </a:spcBef>
              <a:buClrTx/>
              <a:buSzTx/>
              <a:buFontTx/>
              <a:buNone/>
            </a:pPr>
            <a:r>
              <a:rPr lang="it-IT" altLang="en-US" sz="1800">
                <a:solidFill>
                  <a:schemeClr val="tx1"/>
                </a:solidFill>
                <a:latin typeface="Arial" panose="020B0604020202020204" pitchFamily="34" charset="0"/>
              </a:rPr>
              <a:t>L’allocazione DdP non rileva</a:t>
            </a:r>
          </a:p>
          <a:p>
            <a:pPr algn="ctr" eaLnBrk="1" hangingPunct="1">
              <a:spcBef>
                <a:spcPct val="0"/>
              </a:spcBef>
              <a:buClrTx/>
              <a:buSzTx/>
              <a:buFontTx/>
              <a:buNone/>
            </a:pPr>
            <a:r>
              <a:rPr lang="it-IT" altLang="en-US" sz="1800">
                <a:solidFill>
                  <a:schemeClr val="tx1"/>
                </a:solidFill>
                <a:latin typeface="Arial" panose="020B0604020202020204" pitchFamily="34" charset="0"/>
              </a:rPr>
              <a:t>per l’efficienza</a:t>
            </a:r>
          </a:p>
        </p:txBody>
      </p:sp>
      <p:sp>
        <p:nvSpPr>
          <p:cNvPr id="99339" name="Text Box 13"/>
          <p:cNvSpPr txBox="1">
            <a:spLocks noChangeArrowheads="1"/>
          </p:cNvSpPr>
          <p:nvPr/>
        </p:nvSpPr>
        <p:spPr bwMode="auto">
          <a:xfrm>
            <a:off x="4787900" y="4365625"/>
            <a:ext cx="26225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algn="ctr" eaLnBrk="1" hangingPunct="1">
              <a:spcBef>
                <a:spcPct val="0"/>
              </a:spcBef>
              <a:buClrTx/>
              <a:buSzTx/>
              <a:buFontTx/>
              <a:buNone/>
            </a:pPr>
            <a:r>
              <a:rPr lang="it-IT" altLang="en-US" sz="1800">
                <a:solidFill>
                  <a:schemeClr val="tx1"/>
                </a:solidFill>
                <a:latin typeface="Arial" panose="020B0604020202020204" pitchFamily="34" charset="0"/>
              </a:rPr>
              <a:t>L’allocazione DdP rileva</a:t>
            </a:r>
          </a:p>
          <a:p>
            <a:pPr algn="ctr" eaLnBrk="1" hangingPunct="1">
              <a:spcBef>
                <a:spcPct val="0"/>
              </a:spcBef>
              <a:buClrTx/>
              <a:buSzTx/>
              <a:buFontTx/>
              <a:buNone/>
            </a:pPr>
            <a:r>
              <a:rPr lang="it-IT" altLang="en-US" sz="1800">
                <a:solidFill>
                  <a:schemeClr val="tx1"/>
                </a:solidFill>
                <a:latin typeface="Arial" panose="020B0604020202020204" pitchFamily="34" charset="0"/>
              </a:rPr>
              <a:t>per l’efficienza</a:t>
            </a:r>
          </a:p>
        </p:txBody>
      </p:sp>
      <p:sp>
        <p:nvSpPr>
          <p:cNvPr id="99340" name="Text Box 14"/>
          <p:cNvSpPr txBox="1">
            <a:spLocks noChangeArrowheads="1"/>
          </p:cNvSpPr>
          <p:nvPr/>
        </p:nvSpPr>
        <p:spPr bwMode="auto">
          <a:xfrm>
            <a:off x="4284663" y="5516563"/>
            <a:ext cx="70961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r>
              <a:rPr lang="it-IT" altLang="en-US" sz="2400">
                <a:solidFill>
                  <a:schemeClr val="tx1"/>
                </a:solidFill>
                <a:latin typeface="Arial" panose="020B0604020202020204" pitchFamily="34" charset="0"/>
              </a:rPr>
              <a:t>CT*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9331">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9331">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9933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ChangeArrowheads="1"/>
          </p:cNvSpPr>
          <p:nvPr>
            <p:ph type="title"/>
          </p:nvPr>
        </p:nvSpPr>
        <p:spPr>
          <a:xfrm>
            <a:off x="684213" y="115888"/>
            <a:ext cx="7772400" cy="752475"/>
          </a:xfrm>
        </p:spPr>
        <p:txBody>
          <a:bodyPr/>
          <a:lstStyle/>
          <a:p>
            <a:pPr eaLnBrk="1" hangingPunct="1"/>
            <a:r>
              <a:rPr lang="it-IT" altLang="en-US"/>
              <a:t>Due “visioni del mondo”</a:t>
            </a:r>
          </a:p>
        </p:txBody>
      </p:sp>
      <p:sp>
        <p:nvSpPr>
          <p:cNvPr id="101379" name="Rectangle 3"/>
          <p:cNvSpPr>
            <a:spLocks noGrp="1" noChangeArrowheads="1"/>
          </p:cNvSpPr>
          <p:nvPr>
            <p:ph type="body" idx="1"/>
          </p:nvPr>
        </p:nvSpPr>
        <p:spPr>
          <a:xfrm>
            <a:off x="179388" y="836613"/>
            <a:ext cx="8713787" cy="6021387"/>
          </a:xfrm>
        </p:spPr>
        <p:txBody>
          <a:bodyPr/>
          <a:lstStyle/>
          <a:p>
            <a:pPr eaLnBrk="1" hangingPunct="1"/>
            <a:r>
              <a:rPr lang="it-IT" altLang="en-US" sz="2000" dirty="0"/>
              <a:t>Il concetto di livello critico dei </a:t>
            </a:r>
            <a:r>
              <a:rPr lang="it-IT" altLang="en-US" sz="2000" dirty="0" err="1"/>
              <a:t>CdT</a:t>
            </a:r>
            <a:r>
              <a:rPr lang="it-IT" altLang="en-US" sz="2000" dirty="0"/>
              <a:t> consente di illustrare due “visioni del mondo”, rispetto alla dicotomia libertà di contrattazione </a:t>
            </a:r>
            <a:r>
              <a:rPr lang="it-IT" altLang="en-US" sz="2000" i="1" dirty="0"/>
              <a:t>vs.</a:t>
            </a:r>
            <a:r>
              <a:rPr lang="it-IT" altLang="en-US" sz="2000" dirty="0"/>
              <a:t> intervento della legge come modi alternativi di realizzare il massimo benessere sociale.</a:t>
            </a:r>
          </a:p>
          <a:p>
            <a:pPr eaLnBrk="1" hangingPunct="1"/>
            <a:r>
              <a:rPr lang="it-IT" altLang="en-US" sz="2000" dirty="0" err="1"/>
              <a:t>Hp</a:t>
            </a:r>
            <a:r>
              <a:rPr lang="it-IT" altLang="en-US" sz="2000" dirty="0"/>
              <a:t>: </a:t>
            </a:r>
            <a:r>
              <a:rPr lang="it-IT" altLang="en-US" sz="2000" dirty="0">
                <a:sym typeface="Symbol" panose="05050102010706020507" pitchFamily="18" charset="2"/>
              </a:rPr>
              <a:t> </a:t>
            </a:r>
            <a:r>
              <a:rPr lang="it-IT" altLang="en-US" sz="2000" dirty="0"/>
              <a:t>due livelli critici dei </a:t>
            </a:r>
            <a:r>
              <a:rPr lang="it-IT" altLang="en-US" sz="2000" dirty="0" err="1"/>
              <a:t>CdT</a:t>
            </a:r>
            <a:r>
              <a:rPr lang="it-IT" altLang="en-US" sz="2000" dirty="0"/>
              <a:t>, CT</a:t>
            </a:r>
            <a:r>
              <a:rPr lang="it-IT" altLang="en-US" sz="2000" baseline="-25000" dirty="0"/>
              <a:t>LC</a:t>
            </a:r>
            <a:r>
              <a:rPr lang="it-IT" altLang="en-US" sz="2000" dirty="0"/>
              <a:t>’ &amp; CT</a:t>
            </a:r>
            <a:r>
              <a:rPr lang="it-IT" altLang="en-US" sz="2000" baseline="-25000" dirty="0"/>
              <a:t>LC</a:t>
            </a:r>
            <a:r>
              <a:rPr lang="it-IT" altLang="en-US" sz="2000" dirty="0"/>
              <a:t>”, che riflettono due opinioni diverse sui limiti della negoziazione, con CT</a:t>
            </a:r>
            <a:r>
              <a:rPr lang="it-IT" altLang="en-US" sz="2000" baseline="-25000" dirty="0"/>
              <a:t>LC</a:t>
            </a:r>
            <a:r>
              <a:rPr lang="it-IT" altLang="en-US" sz="2000" dirty="0"/>
              <a:t>” &gt; CT</a:t>
            </a:r>
            <a:r>
              <a:rPr lang="it-IT" altLang="en-US" sz="2000" baseline="-25000" dirty="0"/>
              <a:t>LC</a:t>
            </a:r>
            <a:r>
              <a:rPr lang="it-IT" altLang="en-US" sz="2000" dirty="0"/>
              <a:t>’.</a:t>
            </a:r>
          </a:p>
          <a:p>
            <a:pPr lvl="1" eaLnBrk="1" hangingPunct="1"/>
            <a:r>
              <a:rPr lang="it-IT" altLang="en-US" sz="2000" dirty="0"/>
              <a:t>Se il livello effettivo dei </a:t>
            </a:r>
            <a:r>
              <a:rPr lang="it-IT" altLang="en-US" sz="2000" dirty="0" err="1"/>
              <a:t>CdT</a:t>
            </a:r>
            <a:r>
              <a:rPr lang="it-IT" altLang="en-US" sz="2000" dirty="0"/>
              <a:t>, CT è minore di CT</a:t>
            </a:r>
            <a:r>
              <a:rPr lang="it-IT" altLang="en-US" sz="2000" baseline="-25000" dirty="0"/>
              <a:t>LC</a:t>
            </a:r>
            <a:r>
              <a:rPr lang="it-IT" altLang="en-US" sz="2000" dirty="0"/>
              <a:t>’ o maggiore di CT</a:t>
            </a:r>
            <a:r>
              <a:rPr lang="it-IT" altLang="en-US" sz="2000" baseline="-25000" dirty="0"/>
              <a:t>LC</a:t>
            </a:r>
            <a:r>
              <a:rPr lang="it-IT" altLang="en-US" sz="2000" dirty="0"/>
              <a:t>”, le opinioni sulla possibilità di negoziare coincidono.</a:t>
            </a:r>
          </a:p>
          <a:p>
            <a:pPr lvl="1" eaLnBrk="1" hangingPunct="1"/>
            <a:r>
              <a:rPr lang="it-IT" altLang="en-US" sz="2000" dirty="0"/>
              <a:t>Ma se CT</a:t>
            </a:r>
            <a:r>
              <a:rPr lang="it-IT" altLang="en-US" sz="2000" baseline="-25000" dirty="0"/>
              <a:t>LC</a:t>
            </a:r>
            <a:r>
              <a:rPr lang="it-IT" altLang="en-US" sz="2000" dirty="0"/>
              <a:t>’ &lt; CT &lt; CT</a:t>
            </a:r>
            <a:r>
              <a:rPr lang="it-IT" altLang="en-US" sz="2000" baseline="-25000" dirty="0"/>
              <a:t>LC</a:t>
            </a:r>
            <a:r>
              <a:rPr lang="it-IT" altLang="en-US" sz="2000" dirty="0"/>
              <a:t>”, allora vi è disaccordo.</a:t>
            </a:r>
          </a:p>
          <a:p>
            <a:pPr eaLnBrk="1" hangingPunct="1">
              <a:buFont typeface="Monotype Sorts" pitchFamily="2" charset="2"/>
              <a:buNone/>
            </a:pPr>
            <a:endParaRPr lang="it-IT" altLang="en-US" sz="2000" dirty="0"/>
          </a:p>
          <a:p>
            <a:pPr eaLnBrk="1" hangingPunct="1">
              <a:buFont typeface="Monotype Sorts" pitchFamily="2" charset="2"/>
              <a:buNone/>
            </a:pPr>
            <a:endParaRPr lang="it-IT" altLang="en-US" sz="2000" dirty="0"/>
          </a:p>
          <a:p>
            <a:pPr eaLnBrk="1" hangingPunct="1">
              <a:buFont typeface="Monotype Sorts" pitchFamily="2" charset="2"/>
              <a:buNone/>
            </a:pPr>
            <a:endParaRPr lang="it-IT" altLang="en-US" sz="2000" dirty="0"/>
          </a:p>
          <a:p>
            <a:pPr eaLnBrk="1" hangingPunct="1">
              <a:buFont typeface="Monotype Sorts" pitchFamily="2" charset="2"/>
              <a:buNone/>
            </a:pPr>
            <a:endParaRPr lang="it-IT" altLang="en-US" sz="2000" dirty="0"/>
          </a:p>
          <a:p>
            <a:pPr eaLnBrk="1" hangingPunct="1">
              <a:buFont typeface="Monotype Sorts" pitchFamily="2" charset="2"/>
              <a:buNone/>
            </a:pPr>
            <a:endParaRPr lang="it-IT" altLang="en-US" sz="2000" dirty="0"/>
          </a:p>
          <a:p>
            <a:pPr eaLnBrk="1" hangingPunct="1"/>
            <a:endParaRPr lang="it-IT" altLang="en-US" sz="2000" dirty="0"/>
          </a:p>
          <a:p>
            <a:pPr eaLnBrk="1" hangingPunct="1"/>
            <a:r>
              <a:rPr lang="it-IT" altLang="en-US" sz="2000" dirty="0"/>
              <a:t>Quindi, il disaccordo sui limiti della negoziazione privata è “fisiologico” in base al teorema di </a:t>
            </a:r>
            <a:r>
              <a:rPr lang="it-IT" altLang="en-US" sz="2000" dirty="0" err="1"/>
              <a:t>Coase</a:t>
            </a:r>
            <a:r>
              <a:rPr lang="it-IT" altLang="en-US" sz="2000" dirty="0"/>
              <a:t>.</a:t>
            </a:r>
            <a:r>
              <a:rPr lang="it-IT" altLang="en-US" sz="2800" dirty="0"/>
              <a:t> </a:t>
            </a:r>
          </a:p>
        </p:txBody>
      </p:sp>
      <p:sp>
        <p:nvSpPr>
          <p:cNvPr id="101380" name="Line 4"/>
          <p:cNvSpPr>
            <a:spLocks noChangeShapeType="1"/>
          </p:cNvSpPr>
          <p:nvPr/>
        </p:nvSpPr>
        <p:spPr bwMode="auto">
          <a:xfrm>
            <a:off x="684213" y="4797425"/>
            <a:ext cx="6553200" cy="0"/>
          </a:xfrm>
          <a:prstGeom prst="line">
            <a:avLst/>
          </a:prstGeom>
          <a:noFill/>
          <a:ln w="57150">
            <a:solidFill>
              <a:srgbClr val="000000"/>
            </a:solidFill>
            <a:round/>
            <a:headEnd type="diamond"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01381" name="Text Box 5"/>
          <p:cNvSpPr txBox="1">
            <a:spLocks noChangeArrowheads="1"/>
          </p:cNvSpPr>
          <p:nvPr/>
        </p:nvSpPr>
        <p:spPr bwMode="auto">
          <a:xfrm>
            <a:off x="179388" y="4437063"/>
            <a:ext cx="409575"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r>
              <a:rPr lang="it-IT" altLang="en-US">
                <a:latin typeface="Arial" panose="020B0604020202020204" pitchFamily="34" charset="0"/>
              </a:rPr>
              <a:t>0</a:t>
            </a:r>
          </a:p>
        </p:txBody>
      </p:sp>
      <p:sp>
        <p:nvSpPr>
          <p:cNvPr id="101382" name="Text Box 6"/>
          <p:cNvSpPr txBox="1">
            <a:spLocks noChangeArrowheads="1"/>
          </p:cNvSpPr>
          <p:nvPr/>
        </p:nvSpPr>
        <p:spPr bwMode="auto">
          <a:xfrm>
            <a:off x="7235825" y="4365625"/>
            <a:ext cx="5461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r>
              <a:rPr lang="it-IT" altLang="en-US" sz="4000">
                <a:latin typeface="Arial" panose="020B0604020202020204" pitchFamily="34" charset="0"/>
                <a:sym typeface="Symbol" panose="05050102010706020507" pitchFamily="18" charset="2"/>
              </a:rPr>
              <a:t></a:t>
            </a:r>
          </a:p>
        </p:txBody>
      </p:sp>
      <p:sp>
        <p:nvSpPr>
          <p:cNvPr id="101383" name="Line 7"/>
          <p:cNvSpPr>
            <a:spLocks noChangeShapeType="1"/>
          </p:cNvSpPr>
          <p:nvPr/>
        </p:nvSpPr>
        <p:spPr bwMode="auto">
          <a:xfrm>
            <a:off x="4859338" y="4652963"/>
            <a:ext cx="0" cy="288925"/>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01384" name="Text Box 8"/>
          <p:cNvSpPr txBox="1">
            <a:spLocks noChangeArrowheads="1"/>
          </p:cNvSpPr>
          <p:nvPr/>
        </p:nvSpPr>
        <p:spPr bwMode="auto">
          <a:xfrm>
            <a:off x="2339975" y="4941888"/>
            <a:ext cx="15684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algn="ctr" eaLnBrk="1" hangingPunct="1">
              <a:spcBef>
                <a:spcPct val="0"/>
              </a:spcBef>
              <a:buClrTx/>
              <a:buSzTx/>
              <a:buFontTx/>
              <a:buNone/>
            </a:pPr>
            <a:r>
              <a:rPr lang="it-IT" altLang="en-US" sz="1800">
                <a:solidFill>
                  <a:schemeClr val="tx1"/>
                </a:solidFill>
                <a:latin typeface="Arial" panose="020B0604020202020204" pitchFamily="34" charset="0"/>
              </a:rPr>
              <a:t>Negoziazione</a:t>
            </a:r>
          </a:p>
        </p:txBody>
      </p:sp>
      <p:sp>
        <p:nvSpPr>
          <p:cNvPr id="101385" name="Text Box 9"/>
          <p:cNvSpPr txBox="1">
            <a:spLocks noChangeArrowheads="1"/>
          </p:cNvSpPr>
          <p:nvPr/>
        </p:nvSpPr>
        <p:spPr bwMode="auto">
          <a:xfrm>
            <a:off x="5508625" y="4941888"/>
            <a:ext cx="1200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algn="ctr" eaLnBrk="1" hangingPunct="1">
              <a:spcBef>
                <a:spcPct val="0"/>
              </a:spcBef>
              <a:buClrTx/>
              <a:buSzTx/>
              <a:buFontTx/>
              <a:buNone/>
            </a:pPr>
            <a:r>
              <a:rPr lang="it-IT" altLang="en-US" sz="1800">
                <a:solidFill>
                  <a:schemeClr val="tx1"/>
                </a:solidFill>
                <a:latin typeface="Arial" panose="020B0604020202020204" pitchFamily="34" charset="0"/>
              </a:rPr>
              <a:t>Intervento</a:t>
            </a:r>
          </a:p>
        </p:txBody>
      </p:sp>
      <p:sp>
        <p:nvSpPr>
          <p:cNvPr id="101386" name="Text Box 12"/>
          <p:cNvSpPr txBox="1">
            <a:spLocks noChangeArrowheads="1"/>
          </p:cNvSpPr>
          <p:nvPr/>
        </p:nvSpPr>
        <p:spPr bwMode="auto">
          <a:xfrm>
            <a:off x="4284663" y="4941888"/>
            <a:ext cx="10826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r>
              <a:rPr lang="it-IT" altLang="en-US" sz="2400">
                <a:solidFill>
                  <a:schemeClr val="tx1"/>
                </a:solidFill>
                <a:latin typeface="Arial" panose="020B0604020202020204" pitchFamily="34" charset="0"/>
              </a:rPr>
              <a:t>CTLC”</a:t>
            </a:r>
          </a:p>
        </p:txBody>
      </p:sp>
      <p:sp>
        <p:nvSpPr>
          <p:cNvPr id="101387" name="Text Box 14"/>
          <p:cNvSpPr txBox="1">
            <a:spLocks noChangeArrowheads="1"/>
          </p:cNvSpPr>
          <p:nvPr/>
        </p:nvSpPr>
        <p:spPr bwMode="auto">
          <a:xfrm>
            <a:off x="1042988" y="4292600"/>
            <a:ext cx="15684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algn="ctr" eaLnBrk="1" hangingPunct="1">
              <a:spcBef>
                <a:spcPct val="0"/>
              </a:spcBef>
              <a:buClrTx/>
              <a:buSzTx/>
              <a:buFontTx/>
              <a:buNone/>
            </a:pPr>
            <a:r>
              <a:rPr lang="it-IT" altLang="en-US" sz="1800">
                <a:solidFill>
                  <a:srgbClr val="000099"/>
                </a:solidFill>
                <a:latin typeface="Arial" panose="020B0604020202020204" pitchFamily="34" charset="0"/>
              </a:rPr>
              <a:t>Negoziazione</a:t>
            </a:r>
          </a:p>
        </p:txBody>
      </p:sp>
      <p:sp>
        <p:nvSpPr>
          <p:cNvPr id="101388" name="Rectangle 15"/>
          <p:cNvSpPr>
            <a:spLocks noChangeArrowheads="1"/>
          </p:cNvSpPr>
          <p:nvPr/>
        </p:nvSpPr>
        <p:spPr bwMode="auto">
          <a:xfrm>
            <a:off x="2771775" y="4221163"/>
            <a:ext cx="10493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r>
              <a:rPr lang="it-IT" altLang="en-US" sz="2400">
                <a:solidFill>
                  <a:srgbClr val="000099"/>
                </a:solidFill>
                <a:latin typeface="Arial" panose="020B0604020202020204" pitchFamily="34" charset="0"/>
              </a:rPr>
              <a:t>CTLC’</a:t>
            </a:r>
          </a:p>
        </p:txBody>
      </p:sp>
      <p:sp>
        <p:nvSpPr>
          <p:cNvPr id="101389" name="Text Box 16"/>
          <p:cNvSpPr txBox="1">
            <a:spLocks noChangeArrowheads="1"/>
          </p:cNvSpPr>
          <p:nvPr/>
        </p:nvSpPr>
        <p:spPr bwMode="auto">
          <a:xfrm>
            <a:off x="4356100" y="4221163"/>
            <a:ext cx="1200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algn="ctr" eaLnBrk="1" hangingPunct="1">
              <a:spcBef>
                <a:spcPct val="0"/>
              </a:spcBef>
              <a:buClrTx/>
              <a:buSzTx/>
              <a:buFontTx/>
              <a:buNone/>
            </a:pPr>
            <a:r>
              <a:rPr lang="it-IT" altLang="en-US" sz="1800">
                <a:solidFill>
                  <a:srgbClr val="000099"/>
                </a:solidFill>
                <a:latin typeface="Arial" panose="020B0604020202020204" pitchFamily="34" charset="0"/>
              </a:rPr>
              <a:t>Intervento</a:t>
            </a:r>
          </a:p>
        </p:txBody>
      </p:sp>
      <p:sp>
        <p:nvSpPr>
          <p:cNvPr id="101390" name="Line 17"/>
          <p:cNvSpPr>
            <a:spLocks noChangeShapeType="1"/>
          </p:cNvSpPr>
          <p:nvPr/>
        </p:nvSpPr>
        <p:spPr bwMode="auto">
          <a:xfrm>
            <a:off x="3276600" y="4652963"/>
            <a:ext cx="0" cy="288925"/>
          </a:xfrm>
          <a:prstGeom prst="line">
            <a:avLst/>
          </a:prstGeom>
          <a:noFill/>
          <a:ln w="57150">
            <a:solidFill>
              <a:srgbClr val="0000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01391" name="Line 18"/>
          <p:cNvSpPr>
            <a:spLocks noChangeShapeType="1"/>
          </p:cNvSpPr>
          <p:nvPr/>
        </p:nvSpPr>
        <p:spPr bwMode="auto">
          <a:xfrm>
            <a:off x="3419475" y="5516563"/>
            <a:ext cx="1368425" cy="0"/>
          </a:xfrm>
          <a:prstGeom prst="line">
            <a:avLst/>
          </a:prstGeom>
          <a:noFill/>
          <a:ln w="38100">
            <a:solidFill>
              <a:srgbClr val="000000"/>
            </a:solidFill>
            <a:round/>
            <a:headEnd type="diamond" w="med" len="med"/>
            <a:tailEnd type="diamond"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01392" name="Text Box 19"/>
          <p:cNvSpPr txBox="1">
            <a:spLocks noChangeArrowheads="1"/>
          </p:cNvSpPr>
          <p:nvPr/>
        </p:nvSpPr>
        <p:spPr bwMode="auto">
          <a:xfrm>
            <a:off x="3492500" y="5516563"/>
            <a:ext cx="1327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r>
              <a:rPr lang="it-IT" altLang="en-US" sz="1800">
                <a:latin typeface="Arial" panose="020B0604020202020204" pitchFamily="34" charset="0"/>
              </a:rPr>
              <a:t>Disaccordo</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137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137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1379">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01379">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01379">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p:nvPr>
        </p:nvSpPr>
        <p:spPr>
          <a:xfrm>
            <a:off x="611188" y="0"/>
            <a:ext cx="7772400" cy="620713"/>
          </a:xfrm>
        </p:spPr>
        <p:txBody>
          <a:bodyPr/>
          <a:lstStyle/>
          <a:p>
            <a:pPr eaLnBrk="1" hangingPunct="1"/>
            <a:r>
              <a:rPr lang="it-IT" altLang="en-US" sz="3200"/>
              <a:t>L’origine dei CdT</a:t>
            </a:r>
          </a:p>
        </p:txBody>
      </p:sp>
      <p:sp>
        <p:nvSpPr>
          <p:cNvPr id="103427" name="Rectangle 3"/>
          <p:cNvSpPr>
            <a:spLocks noGrp="1" noChangeArrowheads="1"/>
          </p:cNvSpPr>
          <p:nvPr>
            <p:ph type="body" idx="1"/>
          </p:nvPr>
        </p:nvSpPr>
        <p:spPr>
          <a:xfrm>
            <a:off x="0" y="665163"/>
            <a:ext cx="9144000" cy="6192837"/>
          </a:xfrm>
        </p:spPr>
        <p:txBody>
          <a:bodyPr/>
          <a:lstStyle/>
          <a:p>
            <a:pPr eaLnBrk="1" hangingPunct="1">
              <a:lnSpc>
                <a:spcPct val="80000"/>
              </a:lnSpc>
            </a:pPr>
            <a:r>
              <a:rPr lang="it-IT" altLang="en-US" sz="2400" dirty="0"/>
              <a:t>Le fasi di uno scambio sono 3: </a:t>
            </a:r>
          </a:p>
          <a:p>
            <a:pPr lvl="1" eaLnBrk="1" hangingPunct="1">
              <a:lnSpc>
                <a:spcPct val="80000"/>
              </a:lnSpc>
            </a:pPr>
            <a:r>
              <a:rPr lang="it-IT" altLang="en-US" sz="2000" dirty="0"/>
              <a:t> Ricerca della controparte </a:t>
            </a:r>
          </a:p>
          <a:p>
            <a:pPr lvl="1" eaLnBrk="1" hangingPunct="1">
              <a:lnSpc>
                <a:spcPct val="80000"/>
              </a:lnSpc>
            </a:pPr>
            <a:r>
              <a:rPr lang="it-IT" altLang="en-US" sz="2000" dirty="0"/>
              <a:t> Negoziazione </a:t>
            </a:r>
          </a:p>
          <a:p>
            <a:pPr lvl="1" eaLnBrk="1" hangingPunct="1">
              <a:lnSpc>
                <a:spcPct val="80000"/>
              </a:lnSpc>
            </a:pPr>
            <a:r>
              <a:rPr lang="it-IT" altLang="en-US" sz="2000" dirty="0"/>
              <a:t> Esecuzione</a:t>
            </a:r>
          </a:p>
          <a:p>
            <a:pPr eaLnBrk="1" hangingPunct="1">
              <a:lnSpc>
                <a:spcPct val="80000"/>
              </a:lnSpc>
            </a:pPr>
            <a:r>
              <a:rPr lang="it-IT" altLang="en-US" sz="2400" dirty="0"/>
              <a:t>A ciascuna di tali fasi corrisponde un diverso tipo di </a:t>
            </a:r>
            <a:r>
              <a:rPr lang="it-IT" altLang="en-US" sz="2400" dirty="0" err="1"/>
              <a:t>CdT</a:t>
            </a:r>
            <a:r>
              <a:rPr lang="it-IT" altLang="en-US" sz="2400" dirty="0"/>
              <a:t>: </a:t>
            </a:r>
          </a:p>
          <a:p>
            <a:pPr lvl="1" eaLnBrk="1" hangingPunct="1">
              <a:lnSpc>
                <a:spcPct val="80000"/>
              </a:lnSpc>
            </a:pPr>
            <a:r>
              <a:rPr lang="it-IT" altLang="en-US" sz="2000" dirty="0"/>
              <a:t> Costi di ricerca (</a:t>
            </a:r>
            <a:r>
              <a:rPr lang="it-IT" altLang="en-US" sz="2000" i="1" dirty="0" err="1"/>
              <a:t>search</a:t>
            </a:r>
            <a:r>
              <a:rPr lang="it-IT" altLang="en-US" sz="2000" i="1" dirty="0"/>
              <a:t> </a:t>
            </a:r>
            <a:r>
              <a:rPr lang="it-IT" altLang="en-US" sz="2000" i="1" dirty="0" err="1"/>
              <a:t>costs</a:t>
            </a:r>
            <a:r>
              <a:rPr lang="it-IT" altLang="en-US" sz="2000" dirty="0"/>
              <a:t>)</a:t>
            </a:r>
          </a:p>
          <a:p>
            <a:pPr lvl="1" eaLnBrk="1" hangingPunct="1">
              <a:lnSpc>
                <a:spcPct val="80000"/>
              </a:lnSpc>
            </a:pPr>
            <a:r>
              <a:rPr lang="it-IT" altLang="en-US" sz="2000" dirty="0"/>
              <a:t> Costi di negoziazione veri e propri (</a:t>
            </a:r>
            <a:r>
              <a:rPr lang="it-IT" altLang="en-US" sz="2000" i="1" dirty="0" err="1"/>
              <a:t>bargaining</a:t>
            </a:r>
            <a:r>
              <a:rPr lang="it-IT" altLang="en-US" sz="2000" i="1" dirty="0"/>
              <a:t> </a:t>
            </a:r>
            <a:r>
              <a:rPr lang="it-IT" altLang="en-US" sz="2000" i="1" dirty="0" err="1"/>
              <a:t>costs</a:t>
            </a:r>
            <a:r>
              <a:rPr lang="it-IT" altLang="en-US" sz="2000" dirty="0"/>
              <a:t>)</a:t>
            </a:r>
          </a:p>
          <a:p>
            <a:pPr lvl="1" eaLnBrk="1" hangingPunct="1">
              <a:lnSpc>
                <a:spcPct val="80000"/>
              </a:lnSpc>
            </a:pPr>
            <a:r>
              <a:rPr lang="it-IT" altLang="en-US" sz="2000" dirty="0"/>
              <a:t> Costi di esecuzione (</a:t>
            </a:r>
            <a:r>
              <a:rPr lang="it-IT" altLang="en-US" sz="2000" i="1" dirty="0"/>
              <a:t>enforcement </a:t>
            </a:r>
            <a:r>
              <a:rPr lang="it-IT" altLang="en-US" sz="2000" i="1" dirty="0" err="1"/>
              <a:t>costs</a:t>
            </a:r>
            <a:r>
              <a:rPr lang="it-IT" altLang="en-US" sz="2000" dirty="0"/>
              <a:t>)</a:t>
            </a:r>
          </a:p>
          <a:p>
            <a:pPr eaLnBrk="1" hangingPunct="1">
              <a:lnSpc>
                <a:spcPct val="80000"/>
              </a:lnSpc>
            </a:pPr>
            <a:r>
              <a:rPr lang="it-IT" altLang="en-US" sz="2400" dirty="0"/>
              <a:t>Nella realtà le parti non conoscono né i rispettivi valori limite (= ciò che possono ottenere in caso di mancato accordo) né quale sia la soluzione cooperativa che massimizza il benessere.</a:t>
            </a:r>
          </a:p>
          <a:p>
            <a:pPr eaLnBrk="1" hangingPunct="1">
              <a:lnSpc>
                <a:spcPct val="80000"/>
              </a:lnSpc>
            </a:pPr>
            <a:r>
              <a:rPr lang="it-IT" altLang="en-US" sz="2400" dirty="0"/>
              <a:t>A volte tali informazioni sono </a:t>
            </a:r>
            <a:r>
              <a:rPr lang="it-IT" altLang="en-US" sz="2400" u="sng" dirty="0"/>
              <a:t>pubbliche</a:t>
            </a:r>
            <a:r>
              <a:rPr lang="it-IT" altLang="en-US" sz="2400" dirty="0"/>
              <a:t> (= entrambe le parti le conoscono): ciò agevola l’accordo. Ma più spesso esse sono del tutto assenti oppure </a:t>
            </a:r>
            <a:r>
              <a:rPr lang="it-IT" altLang="en-US" sz="2400" u="sng" dirty="0"/>
              <a:t>private</a:t>
            </a:r>
            <a:r>
              <a:rPr lang="it-IT" altLang="en-US" sz="2400" dirty="0"/>
              <a:t> (= solo una parte le conosce). </a:t>
            </a:r>
          </a:p>
          <a:p>
            <a:pPr eaLnBrk="1" hangingPunct="1">
              <a:lnSpc>
                <a:spcPct val="80000"/>
              </a:lnSpc>
            </a:pPr>
            <a:r>
              <a:rPr lang="it-IT" altLang="en-US" sz="2400" dirty="0"/>
              <a:t>La capacità di mantenere private le proprie informazioni è ciò che determina quanta parte del surplus cooperativo una parte riuscirà ad appropriarsi.</a:t>
            </a:r>
          </a:p>
          <a:p>
            <a:pPr eaLnBrk="1" hangingPunct="1">
              <a:lnSpc>
                <a:spcPct val="80000"/>
              </a:lnSpc>
            </a:pPr>
            <a:r>
              <a:rPr lang="it-IT" altLang="en-US" sz="2400" dirty="0"/>
              <a:t>Il costo di convertire le informazioni rilevanti da private a pubbliche è uno principali </a:t>
            </a:r>
            <a:r>
              <a:rPr lang="it-IT" altLang="en-US" sz="2400" dirty="0" err="1"/>
              <a:t>CdT</a:t>
            </a:r>
            <a:r>
              <a:rPr lang="it-IT" altLang="en-US" sz="2400" dirty="0"/>
              <a:t> (è un </a:t>
            </a:r>
            <a:r>
              <a:rPr lang="it-IT" altLang="en-US" sz="2400" u="sng" dirty="0"/>
              <a:t>costo di negoziazione)</a:t>
            </a:r>
            <a:r>
              <a:rPr lang="it-IT" altLang="en-US" sz="2400"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3427">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3427">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03427">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3427">
                                            <p:txEl>
                                              <p:pRg st="7" end="7"/>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03427">
                                            <p:txEl>
                                              <p:pRg st="8" end="8"/>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03427">
                                            <p:txEl>
                                              <p:pRg st="9" end="9"/>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03427">
                                            <p:txEl>
                                              <p:pRg st="11" end="11"/>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03427">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ChangeArrowheads="1"/>
          </p:cNvSpPr>
          <p:nvPr>
            <p:ph type="title"/>
          </p:nvPr>
        </p:nvSpPr>
        <p:spPr>
          <a:xfrm>
            <a:off x="684213" y="188913"/>
            <a:ext cx="7772400" cy="608012"/>
          </a:xfrm>
        </p:spPr>
        <p:txBody>
          <a:bodyPr/>
          <a:lstStyle/>
          <a:p>
            <a:pPr eaLnBrk="1" hangingPunct="1"/>
            <a:r>
              <a:rPr lang="it-IT" altLang="en-US" sz="3200"/>
              <a:t>Diritti di proprietà e valori limite</a:t>
            </a:r>
          </a:p>
        </p:txBody>
      </p:sp>
      <p:sp>
        <p:nvSpPr>
          <p:cNvPr id="105475" name="Rectangle 3"/>
          <p:cNvSpPr>
            <a:spLocks noGrp="1" noChangeArrowheads="1"/>
          </p:cNvSpPr>
          <p:nvPr>
            <p:ph type="body" idx="1"/>
          </p:nvPr>
        </p:nvSpPr>
        <p:spPr>
          <a:xfrm>
            <a:off x="0" y="908720"/>
            <a:ext cx="9144000" cy="5616624"/>
          </a:xfrm>
        </p:spPr>
        <p:txBody>
          <a:bodyPr/>
          <a:lstStyle/>
          <a:p>
            <a:pPr eaLnBrk="1" hangingPunct="1">
              <a:lnSpc>
                <a:spcPct val="80000"/>
              </a:lnSpc>
            </a:pPr>
            <a:r>
              <a:rPr lang="it-IT" altLang="en-US" sz="2400" dirty="0"/>
              <a:t>Almeno parte dei </a:t>
            </a:r>
            <a:r>
              <a:rPr lang="it-IT" altLang="en-US" sz="2400" dirty="0" err="1"/>
              <a:t>CdT</a:t>
            </a:r>
            <a:r>
              <a:rPr lang="it-IT" altLang="en-US" sz="2400" dirty="0"/>
              <a:t> sono </a:t>
            </a:r>
            <a:r>
              <a:rPr lang="it-IT" altLang="en-US" sz="2400" u="sng" dirty="0"/>
              <a:t>endogeni</a:t>
            </a:r>
            <a:r>
              <a:rPr lang="it-IT" altLang="en-US" sz="2400" dirty="0"/>
              <a:t> al sistema giuridico, nel senso che la legge può influire sulla loro dimensione.</a:t>
            </a:r>
          </a:p>
          <a:p>
            <a:pPr eaLnBrk="1" hangingPunct="1">
              <a:lnSpc>
                <a:spcPct val="80000"/>
              </a:lnSpc>
            </a:pPr>
            <a:r>
              <a:rPr lang="it-IT" altLang="en-US" sz="2400" dirty="0"/>
              <a:t>Una 2° funzione del diritto è quindi di facilitare la negoziazione riducendo i </a:t>
            </a:r>
            <a:r>
              <a:rPr lang="it-IT" altLang="en-US" sz="2400" dirty="0" err="1"/>
              <a:t>CdT</a:t>
            </a:r>
            <a:r>
              <a:rPr lang="it-IT" altLang="en-US" sz="2400" dirty="0"/>
              <a:t> → </a:t>
            </a:r>
            <a:r>
              <a:rPr lang="it-IT" altLang="en-US" sz="2400" b="1" dirty="0"/>
              <a:t>funzione lubrificante del diritto</a:t>
            </a:r>
            <a:r>
              <a:rPr lang="it-IT" altLang="en-US" sz="2400" dirty="0"/>
              <a:t>.</a:t>
            </a:r>
          </a:p>
          <a:p>
            <a:pPr eaLnBrk="1" hangingPunct="1">
              <a:lnSpc>
                <a:spcPct val="80000"/>
              </a:lnSpc>
            </a:pPr>
            <a:r>
              <a:rPr lang="it-IT" altLang="en-US" sz="2400" dirty="0"/>
              <a:t>Questo non solo in un senso banale (meno scartoffie, bolli, ecc.).</a:t>
            </a:r>
          </a:p>
          <a:p>
            <a:pPr eaLnBrk="1" hangingPunct="1">
              <a:lnSpc>
                <a:spcPct val="80000"/>
              </a:lnSpc>
            </a:pPr>
            <a:r>
              <a:rPr lang="it-IT" altLang="en-US" sz="2400" dirty="0"/>
              <a:t>Esempio: l’allocazione iniziale dei </a:t>
            </a:r>
            <a:r>
              <a:rPr lang="it-IT" altLang="en-US" sz="2400" dirty="0" err="1"/>
              <a:t>DdP</a:t>
            </a:r>
            <a:r>
              <a:rPr lang="it-IT" altLang="en-US" sz="2400" dirty="0"/>
              <a:t> determina i valori limite delle parti; da tale allocazione dipende infatti ciò che le parti possono ottenere in caso di mancato accordo.  </a:t>
            </a:r>
          </a:p>
          <a:p>
            <a:pPr eaLnBrk="1" hangingPunct="1">
              <a:lnSpc>
                <a:spcPct val="80000"/>
              </a:lnSpc>
            </a:pPr>
            <a:r>
              <a:rPr lang="it-IT" altLang="en-US" sz="2400" dirty="0"/>
              <a:t>Chiarezza nella definizione dei </a:t>
            </a:r>
            <a:r>
              <a:rPr lang="it-IT" altLang="en-US" sz="2400" dirty="0" err="1"/>
              <a:t>DdP</a:t>
            </a:r>
            <a:r>
              <a:rPr lang="it-IT" altLang="en-US" sz="2400" dirty="0"/>
              <a:t> è dunque sinonimo di conoscenza dei valori limite propri e della controparte. </a:t>
            </a:r>
          </a:p>
          <a:p>
            <a:pPr eaLnBrk="1" hangingPunct="1">
              <a:lnSpc>
                <a:spcPct val="80000"/>
              </a:lnSpc>
            </a:pPr>
            <a:r>
              <a:rPr lang="it-IT" altLang="en-US" sz="2400" dirty="0"/>
              <a:t>Dato che la probabilità di soluzione cooperativa aumenta quando le informazioni sui valori limite sono pubbliche, ecco che la legge può ridurre i </a:t>
            </a:r>
            <a:r>
              <a:rPr lang="it-IT" altLang="en-US" sz="2400" dirty="0" err="1"/>
              <a:t>CdT</a:t>
            </a:r>
            <a:r>
              <a:rPr lang="it-IT" altLang="en-US" sz="2400" dirty="0"/>
              <a:t>, e quindi agevolare la negoziazione, stabilendo criteri chiari e semplici di determinazione della titolarità dei </a:t>
            </a:r>
            <a:r>
              <a:rPr lang="it-IT" altLang="en-US" sz="2400" dirty="0" err="1"/>
              <a:t>DdP</a:t>
            </a:r>
            <a:r>
              <a:rPr lang="it-IT" altLang="en-US" sz="2400" dirty="0"/>
              <a:t>. </a:t>
            </a:r>
          </a:p>
          <a:p>
            <a:pPr lvl="1" eaLnBrk="1" hangingPunct="1">
              <a:lnSpc>
                <a:spcPct val="80000"/>
              </a:lnSpc>
            </a:pPr>
            <a:r>
              <a:rPr lang="it-IT" altLang="en-US" sz="2000" dirty="0"/>
              <a:t>Questa è la ratio economica dell’esistenza di sistemi di registrazione pubblica quali il catasto oppure di principi giuridici quali “il possesso vale titolo” (1153 CC).</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5475">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5475">
                                            <p:txEl>
                                              <p:pRg st="4" end="4"/>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05475">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0547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ChangeArrowheads="1"/>
          </p:cNvSpPr>
          <p:nvPr>
            <p:ph type="title"/>
          </p:nvPr>
        </p:nvSpPr>
        <p:spPr>
          <a:xfrm>
            <a:off x="684213" y="188913"/>
            <a:ext cx="7772400" cy="823912"/>
          </a:xfrm>
        </p:spPr>
        <p:txBody>
          <a:bodyPr/>
          <a:lstStyle/>
          <a:p>
            <a:pPr eaLnBrk="1" hangingPunct="1"/>
            <a:r>
              <a:rPr lang="it-IT" altLang="en-US"/>
              <a:t>Due funzioni per due “teoremi”</a:t>
            </a:r>
          </a:p>
        </p:txBody>
      </p:sp>
      <p:sp>
        <p:nvSpPr>
          <p:cNvPr id="107523" name="Rectangle 3"/>
          <p:cNvSpPr>
            <a:spLocks noGrp="1" noChangeArrowheads="1"/>
          </p:cNvSpPr>
          <p:nvPr>
            <p:ph type="body" idx="1"/>
          </p:nvPr>
        </p:nvSpPr>
        <p:spPr>
          <a:xfrm>
            <a:off x="0" y="951762"/>
            <a:ext cx="9144000" cy="5488707"/>
          </a:xfrm>
        </p:spPr>
        <p:txBody>
          <a:bodyPr/>
          <a:lstStyle/>
          <a:p>
            <a:pPr eaLnBrk="1" hangingPunct="1">
              <a:lnSpc>
                <a:spcPct val="90000"/>
              </a:lnSpc>
            </a:pPr>
            <a:r>
              <a:rPr lang="it-IT" altLang="en-US" sz="2800" dirty="0"/>
              <a:t>Il legislatore ha dunque due funzioni/obiettivi in un mondo realistico dove il teorema di </a:t>
            </a:r>
            <a:r>
              <a:rPr lang="it-IT" altLang="en-US" sz="2800" dirty="0" err="1"/>
              <a:t>Coase</a:t>
            </a:r>
            <a:r>
              <a:rPr lang="it-IT" altLang="en-US" sz="2800" dirty="0"/>
              <a:t> </a:t>
            </a:r>
            <a:r>
              <a:rPr lang="it-IT" altLang="en-US" sz="2800" i="1" dirty="0"/>
              <a:t>non</a:t>
            </a:r>
            <a:r>
              <a:rPr lang="it-IT" altLang="en-US" sz="2800" dirty="0"/>
              <a:t> vale:</a:t>
            </a:r>
          </a:p>
          <a:p>
            <a:pPr lvl="1" eaLnBrk="1" hangingPunct="1">
              <a:lnSpc>
                <a:spcPct val="90000"/>
              </a:lnSpc>
            </a:pPr>
            <a:r>
              <a:rPr lang="it-IT" altLang="en-US" sz="2400" dirty="0"/>
              <a:t> </a:t>
            </a:r>
            <a:r>
              <a:rPr lang="it-IT" altLang="en-US" sz="2400" b="1" dirty="0">
                <a:solidFill>
                  <a:srgbClr val="FF0000"/>
                </a:solidFill>
              </a:rPr>
              <a:t>Funzione allocativa</a:t>
            </a:r>
            <a:r>
              <a:rPr lang="it-IT" altLang="en-US" sz="2400" dirty="0"/>
              <a:t>: la legge interviene al fine di minimizzare le inefficienze in caso di esito non cooperativo.</a:t>
            </a:r>
          </a:p>
          <a:p>
            <a:pPr lvl="1" eaLnBrk="1" hangingPunct="1">
              <a:lnSpc>
                <a:spcPct val="90000"/>
              </a:lnSpc>
            </a:pPr>
            <a:r>
              <a:rPr lang="it-IT" altLang="en-US" sz="2400" dirty="0"/>
              <a:t> </a:t>
            </a:r>
            <a:r>
              <a:rPr lang="it-IT" altLang="en-US" sz="2400" b="1" dirty="0">
                <a:solidFill>
                  <a:srgbClr val="FF0000"/>
                </a:solidFill>
              </a:rPr>
              <a:t>Funzione lubrificatrice</a:t>
            </a:r>
            <a:r>
              <a:rPr lang="it-IT" altLang="en-US" sz="2400" dirty="0"/>
              <a:t>: la legge agevola la negoziazione privata definendo meglio i </a:t>
            </a:r>
            <a:r>
              <a:rPr lang="it-IT" altLang="en-US" sz="2400" dirty="0" err="1"/>
              <a:t>DdP</a:t>
            </a:r>
            <a:r>
              <a:rPr lang="it-IT" altLang="en-US" sz="2400" dirty="0"/>
              <a:t> e riducendo i </a:t>
            </a:r>
            <a:r>
              <a:rPr lang="it-IT" altLang="en-US" sz="2400" dirty="0" err="1"/>
              <a:t>CdT</a:t>
            </a:r>
            <a:r>
              <a:rPr lang="it-IT" altLang="en-US" sz="2400" dirty="0"/>
              <a:t>.</a:t>
            </a:r>
          </a:p>
          <a:p>
            <a:pPr eaLnBrk="1" hangingPunct="1">
              <a:lnSpc>
                <a:spcPct val="90000"/>
              </a:lnSpc>
            </a:pPr>
            <a:r>
              <a:rPr lang="it-IT" altLang="en-US" sz="2800" dirty="0"/>
              <a:t>A tali funzioni corrispondono 2 “teoremi” normativi:</a:t>
            </a:r>
          </a:p>
          <a:p>
            <a:pPr lvl="1" eaLnBrk="1" hangingPunct="1">
              <a:lnSpc>
                <a:spcPct val="90000"/>
              </a:lnSpc>
            </a:pPr>
            <a:r>
              <a:rPr lang="it-IT" altLang="en-US" sz="2400" dirty="0"/>
              <a:t> </a:t>
            </a:r>
            <a:r>
              <a:rPr lang="it-IT" altLang="en-US" sz="2400" b="1" dirty="0">
                <a:solidFill>
                  <a:srgbClr val="FF0000"/>
                </a:solidFill>
              </a:rPr>
              <a:t>Teorema normativo di </a:t>
            </a:r>
            <a:r>
              <a:rPr lang="it-IT" altLang="en-US" sz="2400" b="1" dirty="0" err="1">
                <a:solidFill>
                  <a:srgbClr val="FF0000"/>
                </a:solidFill>
              </a:rPr>
              <a:t>Coase</a:t>
            </a:r>
            <a:r>
              <a:rPr lang="it-IT" altLang="en-US" sz="2400" dirty="0"/>
              <a:t>: obiettivo del legislatore è rimuovere gli ostacoli che impediscono gli accordi privati.</a:t>
            </a:r>
          </a:p>
          <a:p>
            <a:pPr lvl="1" eaLnBrk="1" hangingPunct="1">
              <a:lnSpc>
                <a:spcPct val="90000"/>
              </a:lnSpc>
            </a:pPr>
            <a:r>
              <a:rPr lang="it-IT" altLang="en-US" sz="2400" b="1" dirty="0">
                <a:solidFill>
                  <a:srgbClr val="FF0000"/>
                </a:solidFill>
              </a:rPr>
              <a:t>Teorema normativo di Hobbes</a:t>
            </a:r>
            <a:r>
              <a:rPr lang="it-IT" altLang="en-US" sz="2400" dirty="0"/>
              <a:t>: obiettivo del legislatore è minimizzare le perdite di benessere causate dal fallimento della negoziazione privata; ciò avviene assegnando direttamente il </a:t>
            </a:r>
            <a:r>
              <a:rPr lang="it-IT" altLang="en-US" sz="2400" dirty="0" err="1"/>
              <a:t>DdP</a:t>
            </a:r>
            <a:r>
              <a:rPr lang="it-IT" altLang="en-US" sz="2400" dirty="0"/>
              <a:t> alla parte che lo valuta di più</a:t>
            </a:r>
          </a:p>
          <a:p>
            <a:pPr lvl="2" eaLnBrk="1" hangingPunct="1">
              <a:lnSpc>
                <a:spcPct val="90000"/>
              </a:lnSpc>
            </a:pPr>
            <a:r>
              <a:rPr lang="it-IT" altLang="en-US" sz="2000" dirty="0"/>
              <a:t>E’ il c.d. </a:t>
            </a:r>
            <a:r>
              <a:rPr lang="en-US" altLang="en-US" sz="2000" i="1" dirty="0"/>
              <a:t>“mimicking the market”</a:t>
            </a:r>
            <a:r>
              <a:rPr lang="en-US" altLang="en-US" sz="2000" dirty="0"/>
              <a:t>: </a:t>
            </a:r>
            <a:r>
              <a:rPr lang="en-US" altLang="en-US" sz="2000" dirty="0" err="1"/>
              <a:t>il</a:t>
            </a:r>
            <a:r>
              <a:rPr lang="en-US" altLang="en-US" sz="2000" dirty="0"/>
              <a:t> </a:t>
            </a:r>
            <a:r>
              <a:rPr lang="en-US" altLang="en-US" sz="2000" dirty="0" err="1"/>
              <a:t>legislatore</a:t>
            </a:r>
            <a:r>
              <a:rPr lang="en-US" altLang="en-US" sz="2000" dirty="0"/>
              <a:t> </a:t>
            </a:r>
            <a:r>
              <a:rPr lang="en-US" altLang="en-US" sz="2000" dirty="0" err="1"/>
              <a:t>deve</a:t>
            </a:r>
            <a:r>
              <a:rPr lang="en-US" altLang="en-US" sz="2000" dirty="0"/>
              <a:t> </a:t>
            </a:r>
            <a:r>
              <a:rPr lang="en-US" altLang="en-US" sz="2000" dirty="0" err="1"/>
              <a:t>chiedersi</a:t>
            </a:r>
            <a:r>
              <a:rPr lang="en-US" altLang="en-US" sz="2000" dirty="0"/>
              <a:t> “dove </a:t>
            </a:r>
            <a:r>
              <a:rPr lang="en-US" altLang="en-US" sz="2000" dirty="0" err="1"/>
              <a:t>finirebbe</a:t>
            </a:r>
            <a:r>
              <a:rPr lang="en-US" altLang="en-US" sz="2000" dirty="0"/>
              <a:t> </a:t>
            </a:r>
            <a:r>
              <a:rPr lang="en-US" altLang="en-US" sz="2000" dirty="0" err="1"/>
              <a:t>il</a:t>
            </a:r>
            <a:r>
              <a:rPr lang="en-US" altLang="en-US" sz="2000" dirty="0"/>
              <a:t> </a:t>
            </a:r>
            <a:r>
              <a:rPr lang="en-US" altLang="en-US" sz="2000" dirty="0" err="1"/>
              <a:t>DdP</a:t>
            </a:r>
            <a:r>
              <a:rPr lang="en-US" altLang="en-US" sz="2000" dirty="0"/>
              <a:t> se </a:t>
            </a:r>
            <a:r>
              <a:rPr lang="en-US" altLang="en-US" sz="2000" dirty="0" err="1"/>
              <a:t>il</a:t>
            </a:r>
            <a:r>
              <a:rPr lang="en-US" altLang="en-US" sz="2000" dirty="0"/>
              <a:t> </a:t>
            </a:r>
            <a:r>
              <a:rPr lang="en-US" altLang="en-US" sz="2000" dirty="0" err="1"/>
              <a:t>mercato</a:t>
            </a:r>
            <a:r>
              <a:rPr lang="en-US" altLang="en-US" sz="2000" dirty="0"/>
              <a:t> </a:t>
            </a:r>
            <a:r>
              <a:rPr lang="en-US" altLang="en-US" sz="2000" dirty="0" err="1"/>
              <a:t>funzionasse</a:t>
            </a:r>
            <a:r>
              <a:rPr lang="en-US" altLang="en-US" sz="2000"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752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752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0752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0752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0752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0752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Line 4"/>
          <p:cNvSpPr>
            <a:spLocks noChangeShapeType="1"/>
          </p:cNvSpPr>
          <p:nvPr/>
        </p:nvSpPr>
        <p:spPr bwMode="auto">
          <a:xfrm>
            <a:off x="1476375" y="692150"/>
            <a:ext cx="0" cy="5545138"/>
          </a:xfrm>
          <a:prstGeom prst="line">
            <a:avLst/>
          </a:prstGeom>
          <a:noFill/>
          <a:ln w="19050">
            <a:solidFill>
              <a:srgbClr val="000000"/>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09571" name="Line 5"/>
          <p:cNvSpPr>
            <a:spLocks noChangeShapeType="1"/>
          </p:cNvSpPr>
          <p:nvPr/>
        </p:nvSpPr>
        <p:spPr bwMode="auto">
          <a:xfrm>
            <a:off x="323850" y="4365625"/>
            <a:ext cx="5327650" cy="0"/>
          </a:xfrm>
          <a:prstGeom prst="line">
            <a:avLst/>
          </a:prstGeom>
          <a:noFill/>
          <a:ln w="19050">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09572" name="Line 6"/>
          <p:cNvSpPr>
            <a:spLocks noChangeShapeType="1"/>
          </p:cNvSpPr>
          <p:nvPr/>
        </p:nvSpPr>
        <p:spPr bwMode="auto">
          <a:xfrm flipV="1">
            <a:off x="1476375" y="1268413"/>
            <a:ext cx="3816350" cy="3097212"/>
          </a:xfrm>
          <a:prstGeom prst="line">
            <a:avLst/>
          </a:prstGeom>
          <a:noFill/>
          <a:ln w="9525">
            <a:solidFill>
              <a:srgbClr val="000000"/>
            </a:solidFill>
            <a:prstDash val="lg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09573" name="Rectangle 7"/>
          <p:cNvSpPr>
            <a:spLocks noChangeArrowheads="1"/>
          </p:cNvSpPr>
          <p:nvPr/>
        </p:nvSpPr>
        <p:spPr bwMode="auto">
          <a:xfrm>
            <a:off x="1476375" y="2492375"/>
            <a:ext cx="2951163" cy="3529013"/>
          </a:xfrm>
          <a:prstGeom prst="rect">
            <a:avLst/>
          </a:prstGeom>
          <a:noFill/>
          <a:ln w="9525" cap="rnd">
            <a:solidFill>
              <a:srgbClr val="000000"/>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endParaRPr lang="en-US" altLang="en-US" sz="1800">
              <a:solidFill>
                <a:schemeClr val="tx1"/>
              </a:solidFill>
              <a:latin typeface="Arial" panose="020B0604020202020204" pitchFamily="34" charset="0"/>
            </a:endParaRPr>
          </a:p>
        </p:txBody>
      </p:sp>
      <p:sp>
        <p:nvSpPr>
          <p:cNvPr id="109574" name="Oval 8"/>
          <p:cNvSpPr>
            <a:spLocks noChangeArrowheads="1"/>
          </p:cNvSpPr>
          <p:nvPr/>
        </p:nvSpPr>
        <p:spPr bwMode="auto">
          <a:xfrm>
            <a:off x="2484438" y="2420938"/>
            <a:ext cx="71437" cy="71437"/>
          </a:xfrm>
          <a:prstGeom prst="ellipse">
            <a:avLst/>
          </a:prstGeom>
          <a:solidFill>
            <a:srgbClr val="00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endParaRPr lang="en-US" altLang="en-US" sz="1800">
              <a:solidFill>
                <a:schemeClr val="tx1"/>
              </a:solidFill>
              <a:latin typeface="Arial" panose="020B0604020202020204" pitchFamily="34" charset="0"/>
            </a:endParaRPr>
          </a:p>
        </p:txBody>
      </p:sp>
      <p:sp>
        <p:nvSpPr>
          <p:cNvPr id="109576" name="Oval 11"/>
          <p:cNvSpPr>
            <a:spLocks noChangeArrowheads="1"/>
          </p:cNvSpPr>
          <p:nvPr/>
        </p:nvSpPr>
        <p:spPr bwMode="auto">
          <a:xfrm>
            <a:off x="1476375" y="2420938"/>
            <a:ext cx="71438" cy="71437"/>
          </a:xfrm>
          <a:prstGeom prst="ellipse">
            <a:avLst/>
          </a:prstGeom>
          <a:solidFill>
            <a:srgbClr val="000000"/>
          </a:solidFill>
          <a:ln w="9525">
            <a:solidFill>
              <a:srgbClr val="00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endParaRPr lang="en-US" altLang="en-US" sz="1800">
              <a:solidFill>
                <a:schemeClr val="tx1"/>
              </a:solidFill>
              <a:latin typeface="Arial" panose="020B0604020202020204" pitchFamily="34" charset="0"/>
            </a:endParaRPr>
          </a:p>
        </p:txBody>
      </p:sp>
      <p:sp>
        <p:nvSpPr>
          <p:cNvPr id="109577" name="Oval 12"/>
          <p:cNvSpPr>
            <a:spLocks noChangeArrowheads="1"/>
          </p:cNvSpPr>
          <p:nvPr/>
        </p:nvSpPr>
        <p:spPr bwMode="auto">
          <a:xfrm>
            <a:off x="4356100" y="2420938"/>
            <a:ext cx="71438" cy="71437"/>
          </a:xfrm>
          <a:prstGeom prst="ellipse">
            <a:avLst/>
          </a:prstGeom>
          <a:solidFill>
            <a:srgbClr val="000000"/>
          </a:solidFill>
          <a:ln w="9525">
            <a:solidFill>
              <a:srgbClr val="00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endParaRPr lang="en-US" altLang="en-US" sz="1800">
              <a:solidFill>
                <a:schemeClr val="tx1"/>
              </a:solidFill>
              <a:latin typeface="Arial" panose="020B0604020202020204" pitchFamily="34" charset="0"/>
            </a:endParaRPr>
          </a:p>
        </p:txBody>
      </p:sp>
      <p:sp>
        <p:nvSpPr>
          <p:cNvPr id="109578" name="Oval 13"/>
          <p:cNvSpPr>
            <a:spLocks noChangeArrowheads="1"/>
          </p:cNvSpPr>
          <p:nvPr/>
        </p:nvSpPr>
        <p:spPr bwMode="auto">
          <a:xfrm>
            <a:off x="4356100" y="5949950"/>
            <a:ext cx="71438" cy="71438"/>
          </a:xfrm>
          <a:prstGeom prst="ellipse">
            <a:avLst/>
          </a:prstGeom>
          <a:solidFill>
            <a:srgbClr val="000000"/>
          </a:solidFill>
          <a:ln w="9525">
            <a:solidFill>
              <a:srgbClr val="00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endParaRPr lang="en-US" altLang="en-US" sz="1800">
              <a:solidFill>
                <a:schemeClr val="tx1"/>
              </a:solidFill>
              <a:latin typeface="Arial" panose="020B0604020202020204" pitchFamily="34" charset="0"/>
            </a:endParaRPr>
          </a:p>
        </p:txBody>
      </p:sp>
      <p:sp>
        <p:nvSpPr>
          <p:cNvPr id="109579" name="Oval 14"/>
          <p:cNvSpPr>
            <a:spLocks noChangeArrowheads="1"/>
          </p:cNvSpPr>
          <p:nvPr/>
        </p:nvSpPr>
        <p:spPr bwMode="auto">
          <a:xfrm>
            <a:off x="1476375" y="5949950"/>
            <a:ext cx="71438" cy="71438"/>
          </a:xfrm>
          <a:prstGeom prst="ellipse">
            <a:avLst/>
          </a:prstGeom>
          <a:solidFill>
            <a:srgbClr val="000000"/>
          </a:solidFill>
          <a:ln w="9525">
            <a:solidFill>
              <a:srgbClr val="00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endParaRPr lang="en-US" altLang="en-US" sz="1800">
              <a:solidFill>
                <a:schemeClr val="tx1"/>
              </a:solidFill>
              <a:latin typeface="Arial" panose="020B0604020202020204" pitchFamily="34" charset="0"/>
            </a:endParaRPr>
          </a:p>
        </p:txBody>
      </p:sp>
      <p:sp>
        <p:nvSpPr>
          <p:cNvPr id="109580" name="Text Box 15"/>
          <p:cNvSpPr txBox="1">
            <a:spLocks noChangeArrowheads="1"/>
          </p:cNvSpPr>
          <p:nvPr/>
        </p:nvSpPr>
        <p:spPr bwMode="auto">
          <a:xfrm>
            <a:off x="1507460" y="2144676"/>
            <a:ext cx="336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r>
              <a:rPr lang="it-IT" altLang="en-US" sz="1800">
                <a:latin typeface="Arial" panose="020B0604020202020204" pitchFamily="34" charset="0"/>
              </a:rPr>
              <a:t>T</a:t>
            </a:r>
          </a:p>
        </p:txBody>
      </p:sp>
      <p:sp>
        <p:nvSpPr>
          <p:cNvPr id="109581" name="Text Box 16"/>
          <p:cNvSpPr txBox="1">
            <a:spLocks noChangeArrowheads="1"/>
          </p:cNvSpPr>
          <p:nvPr/>
        </p:nvSpPr>
        <p:spPr bwMode="auto">
          <a:xfrm>
            <a:off x="2254647" y="2089149"/>
            <a:ext cx="336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r>
              <a:rPr lang="it-IT" altLang="en-US" sz="1800" dirty="0">
                <a:latin typeface="Arial" panose="020B0604020202020204" pitchFamily="34" charset="0"/>
              </a:rPr>
              <a:t>A</a:t>
            </a:r>
          </a:p>
        </p:txBody>
      </p:sp>
      <p:sp>
        <p:nvSpPr>
          <p:cNvPr id="109582" name="Text Box 17"/>
          <p:cNvSpPr txBox="1">
            <a:spLocks noChangeArrowheads="1"/>
          </p:cNvSpPr>
          <p:nvPr/>
        </p:nvSpPr>
        <p:spPr bwMode="auto">
          <a:xfrm>
            <a:off x="4427538" y="2205038"/>
            <a:ext cx="336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r>
              <a:rPr lang="it-IT" altLang="en-US" sz="1800" dirty="0">
                <a:latin typeface="Arial" panose="020B0604020202020204" pitchFamily="34" charset="0"/>
              </a:rPr>
              <a:t>B</a:t>
            </a:r>
          </a:p>
        </p:txBody>
      </p:sp>
      <p:sp>
        <p:nvSpPr>
          <p:cNvPr id="109583" name="Text Box 18"/>
          <p:cNvSpPr txBox="1">
            <a:spLocks noChangeArrowheads="1"/>
          </p:cNvSpPr>
          <p:nvPr/>
        </p:nvSpPr>
        <p:spPr bwMode="auto">
          <a:xfrm>
            <a:off x="1474788" y="5618162"/>
            <a:ext cx="3238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r>
              <a:rPr lang="it-IT" altLang="en-US" sz="1800" dirty="0">
                <a:latin typeface="Arial" panose="020B0604020202020204" pitchFamily="34" charset="0"/>
              </a:rPr>
              <a:t>Z</a:t>
            </a:r>
          </a:p>
        </p:txBody>
      </p:sp>
      <p:sp>
        <p:nvSpPr>
          <p:cNvPr id="109584" name="Text Box 19"/>
          <p:cNvSpPr txBox="1">
            <a:spLocks noChangeArrowheads="1"/>
          </p:cNvSpPr>
          <p:nvPr/>
        </p:nvSpPr>
        <p:spPr bwMode="auto">
          <a:xfrm>
            <a:off x="4042569" y="5650706"/>
            <a:ext cx="349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r>
              <a:rPr lang="it-IT" altLang="en-US" sz="1800" dirty="0">
                <a:latin typeface="Arial" panose="020B0604020202020204" pitchFamily="34" charset="0"/>
              </a:rPr>
              <a:t>C</a:t>
            </a:r>
          </a:p>
        </p:txBody>
      </p:sp>
      <p:sp>
        <p:nvSpPr>
          <p:cNvPr id="109585" name="Line 20"/>
          <p:cNvSpPr>
            <a:spLocks noChangeShapeType="1"/>
          </p:cNvSpPr>
          <p:nvPr/>
        </p:nvSpPr>
        <p:spPr bwMode="auto">
          <a:xfrm>
            <a:off x="2555875" y="2492375"/>
            <a:ext cx="0" cy="1873250"/>
          </a:xfrm>
          <a:prstGeom prst="line">
            <a:avLst/>
          </a:prstGeom>
          <a:noFill/>
          <a:ln w="9525" cap="rnd">
            <a:solidFill>
              <a:srgbClr val="0000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09586" name="Text Box 21"/>
          <p:cNvSpPr txBox="1">
            <a:spLocks noChangeArrowheads="1"/>
          </p:cNvSpPr>
          <p:nvPr/>
        </p:nvSpPr>
        <p:spPr bwMode="auto">
          <a:xfrm>
            <a:off x="2339975" y="4365625"/>
            <a:ext cx="438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r>
              <a:rPr lang="it-IT" altLang="en-US" sz="1800" dirty="0">
                <a:latin typeface="Arial" panose="020B0604020202020204" pitchFamily="34" charset="0"/>
              </a:rPr>
              <a:t>10</a:t>
            </a:r>
          </a:p>
        </p:txBody>
      </p:sp>
      <p:sp>
        <p:nvSpPr>
          <p:cNvPr id="109587" name="Text Box 22"/>
          <p:cNvSpPr txBox="1">
            <a:spLocks noChangeArrowheads="1"/>
          </p:cNvSpPr>
          <p:nvPr/>
        </p:nvSpPr>
        <p:spPr bwMode="auto">
          <a:xfrm>
            <a:off x="892768" y="5853150"/>
            <a:ext cx="5143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r>
              <a:rPr lang="it-IT" altLang="en-US" sz="1800" dirty="0">
                <a:latin typeface="Arial" panose="020B0604020202020204" pitchFamily="34" charset="0"/>
              </a:rPr>
              <a:t>-25</a:t>
            </a:r>
          </a:p>
        </p:txBody>
      </p:sp>
      <p:sp>
        <p:nvSpPr>
          <p:cNvPr id="109588" name="Text Box 23"/>
          <p:cNvSpPr txBox="1">
            <a:spLocks noChangeArrowheads="1"/>
          </p:cNvSpPr>
          <p:nvPr/>
        </p:nvSpPr>
        <p:spPr bwMode="auto">
          <a:xfrm>
            <a:off x="1042988" y="2276475"/>
            <a:ext cx="438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r>
              <a:rPr lang="it-IT" altLang="en-US" sz="1800" dirty="0">
                <a:latin typeface="Arial" panose="020B0604020202020204" pitchFamily="34" charset="0"/>
              </a:rPr>
              <a:t>25</a:t>
            </a:r>
          </a:p>
        </p:txBody>
      </p:sp>
      <p:sp>
        <p:nvSpPr>
          <p:cNvPr id="109589" name="Text Box 25"/>
          <p:cNvSpPr txBox="1">
            <a:spLocks noChangeArrowheads="1"/>
          </p:cNvSpPr>
          <p:nvPr/>
        </p:nvSpPr>
        <p:spPr bwMode="auto">
          <a:xfrm>
            <a:off x="4211638" y="4292600"/>
            <a:ext cx="438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r>
              <a:rPr lang="it-IT" altLang="en-US" sz="1800" dirty="0">
                <a:latin typeface="Arial" panose="020B0604020202020204" pitchFamily="34" charset="0"/>
              </a:rPr>
              <a:t>30</a:t>
            </a:r>
          </a:p>
        </p:txBody>
      </p:sp>
      <p:sp>
        <p:nvSpPr>
          <p:cNvPr id="109590" name="Text Box 26"/>
          <p:cNvSpPr txBox="1">
            <a:spLocks noChangeArrowheads="1"/>
          </p:cNvSpPr>
          <p:nvPr/>
        </p:nvSpPr>
        <p:spPr bwMode="auto">
          <a:xfrm>
            <a:off x="160338" y="415925"/>
            <a:ext cx="13843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algn="r" eaLnBrk="1" hangingPunct="1">
              <a:spcBef>
                <a:spcPct val="0"/>
              </a:spcBef>
              <a:buClrTx/>
              <a:buSzTx/>
              <a:buFontTx/>
              <a:buNone/>
            </a:pPr>
            <a:r>
              <a:rPr lang="it-IT" altLang="en-US" sz="1800"/>
              <a:t>Surplus</a:t>
            </a:r>
          </a:p>
          <a:p>
            <a:pPr algn="r" eaLnBrk="1" hangingPunct="1">
              <a:spcBef>
                <a:spcPct val="0"/>
              </a:spcBef>
              <a:buClrTx/>
              <a:buSzTx/>
              <a:buFontTx/>
              <a:buNone/>
            </a:pPr>
            <a:r>
              <a:rPr lang="it-IT" altLang="en-US" sz="1800"/>
              <a:t>cooperativo</a:t>
            </a:r>
          </a:p>
        </p:txBody>
      </p:sp>
      <p:sp>
        <p:nvSpPr>
          <p:cNvPr id="109591" name="Text Box 27"/>
          <p:cNvSpPr txBox="1">
            <a:spLocks noChangeArrowheads="1"/>
          </p:cNvSpPr>
          <p:nvPr/>
        </p:nvSpPr>
        <p:spPr bwMode="auto">
          <a:xfrm>
            <a:off x="4575175" y="4376738"/>
            <a:ext cx="1357313"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algn="ctr" eaLnBrk="1" hangingPunct="1">
              <a:spcBef>
                <a:spcPct val="0"/>
              </a:spcBef>
              <a:buClrTx/>
              <a:buSzTx/>
              <a:buFontTx/>
              <a:buNone/>
            </a:pPr>
            <a:r>
              <a:rPr lang="it-IT" altLang="en-US" sz="1800"/>
              <a:t>Costi di </a:t>
            </a:r>
          </a:p>
          <a:p>
            <a:pPr algn="ctr" eaLnBrk="1" hangingPunct="1">
              <a:spcBef>
                <a:spcPct val="0"/>
              </a:spcBef>
              <a:buClrTx/>
              <a:buSzTx/>
              <a:buFontTx/>
              <a:buNone/>
            </a:pPr>
            <a:r>
              <a:rPr lang="it-IT" altLang="en-US" sz="1800"/>
              <a:t>transazione</a:t>
            </a:r>
          </a:p>
        </p:txBody>
      </p:sp>
      <p:sp>
        <p:nvSpPr>
          <p:cNvPr id="109592" name="Text Box 28"/>
          <p:cNvSpPr txBox="1">
            <a:spLocks noChangeArrowheads="1"/>
          </p:cNvSpPr>
          <p:nvPr/>
        </p:nvSpPr>
        <p:spPr bwMode="auto">
          <a:xfrm>
            <a:off x="2679700" y="1155700"/>
            <a:ext cx="1266825" cy="376238"/>
          </a:xfrm>
          <a:prstGeom prst="rect">
            <a:avLst/>
          </a:prstGeom>
          <a:solidFill>
            <a:srgbClr val="FF0000"/>
          </a:solidFill>
          <a:ln w="9525">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r>
              <a:rPr lang="it-IT" altLang="en-US" sz="1800" dirty="0">
                <a:solidFill>
                  <a:srgbClr val="FFFFCC"/>
                </a:solidFill>
              </a:rPr>
              <a:t>SCAMBIO</a:t>
            </a:r>
          </a:p>
        </p:txBody>
      </p:sp>
      <p:sp>
        <p:nvSpPr>
          <p:cNvPr id="109593" name="Text Box 29"/>
          <p:cNvSpPr txBox="1">
            <a:spLocks noChangeArrowheads="1"/>
          </p:cNvSpPr>
          <p:nvPr/>
        </p:nvSpPr>
        <p:spPr bwMode="auto">
          <a:xfrm>
            <a:off x="3924300" y="3079750"/>
            <a:ext cx="1693863" cy="376238"/>
          </a:xfrm>
          <a:prstGeom prst="rect">
            <a:avLst/>
          </a:prstGeom>
          <a:solidFill>
            <a:srgbClr val="FF0000"/>
          </a:solidFill>
          <a:ln w="9525">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r>
              <a:rPr lang="it-IT" altLang="en-US" sz="1800">
                <a:solidFill>
                  <a:srgbClr val="FFFFCC"/>
                </a:solidFill>
              </a:rPr>
              <a:t>NO SCAMBIO</a:t>
            </a:r>
          </a:p>
        </p:txBody>
      </p:sp>
      <p:sp>
        <p:nvSpPr>
          <p:cNvPr id="109594" name="Line 30"/>
          <p:cNvSpPr>
            <a:spLocks noChangeShapeType="1"/>
          </p:cNvSpPr>
          <p:nvPr/>
        </p:nvSpPr>
        <p:spPr bwMode="auto">
          <a:xfrm flipH="1">
            <a:off x="5003800" y="1052513"/>
            <a:ext cx="1368425" cy="0"/>
          </a:xfrm>
          <a:prstGeom prst="line">
            <a:avLst/>
          </a:prstGeom>
          <a:noFill/>
          <a:ln w="57150">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09595" name="Line 31"/>
          <p:cNvSpPr>
            <a:spLocks noChangeShapeType="1"/>
          </p:cNvSpPr>
          <p:nvPr/>
        </p:nvSpPr>
        <p:spPr bwMode="auto">
          <a:xfrm>
            <a:off x="6372225" y="1052513"/>
            <a:ext cx="0" cy="1079500"/>
          </a:xfrm>
          <a:prstGeom prst="line">
            <a:avLst/>
          </a:prstGeom>
          <a:noFill/>
          <a:ln w="57150">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09596" name="Text Box 32"/>
          <p:cNvSpPr txBox="1">
            <a:spLocks noChangeArrowheads="1"/>
          </p:cNvSpPr>
          <p:nvPr/>
        </p:nvSpPr>
        <p:spPr bwMode="auto">
          <a:xfrm>
            <a:off x="4932363" y="333375"/>
            <a:ext cx="1655762"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r>
              <a:rPr lang="it-IT" altLang="en-US" sz="1800" dirty="0"/>
              <a:t>Lubrificazione </a:t>
            </a:r>
          </a:p>
          <a:p>
            <a:pPr eaLnBrk="1" hangingPunct="1">
              <a:spcBef>
                <a:spcPct val="0"/>
              </a:spcBef>
              <a:buClrTx/>
              <a:buSzTx/>
              <a:buFontTx/>
              <a:buNone/>
            </a:pPr>
            <a:r>
              <a:rPr lang="it-IT" altLang="en-US" sz="1800" dirty="0"/>
              <a:t>dello scambio</a:t>
            </a:r>
          </a:p>
        </p:txBody>
      </p:sp>
      <p:sp>
        <p:nvSpPr>
          <p:cNvPr id="109597" name="Text Box 33"/>
          <p:cNvSpPr txBox="1">
            <a:spLocks noChangeArrowheads="1"/>
          </p:cNvSpPr>
          <p:nvPr/>
        </p:nvSpPr>
        <p:spPr bwMode="auto">
          <a:xfrm>
            <a:off x="6443663" y="1125538"/>
            <a:ext cx="1800225"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r>
              <a:rPr lang="it-IT" altLang="en-US" sz="1800" dirty="0"/>
              <a:t>Correzione dell’allocazione</a:t>
            </a:r>
          </a:p>
        </p:txBody>
      </p:sp>
      <p:sp>
        <p:nvSpPr>
          <p:cNvPr id="109598" name="Text Box 34"/>
          <p:cNvSpPr txBox="1">
            <a:spLocks noChangeArrowheads="1"/>
          </p:cNvSpPr>
          <p:nvPr/>
        </p:nvSpPr>
        <p:spPr bwMode="auto">
          <a:xfrm>
            <a:off x="1692275" y="4005263"/>
            <a:ext cx="53022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r>
              <a:rPr lang="it-IT" altLang="en-US" sz="1800" dirty="0">
                <a:latin typeface="Arial" panose="020B0604020202020204" pitchFamily="34" charset="0"/>
              </a:rPr>
              <a:t>45°</a:t>
            </a:r>
          </a:p>
        </p:txBody>
      </p:sp>
      <p:sp>
        <p:nvSpPr>
          <p:cNvPr id="109599" name="Text Box 35"/>
          <p:cNvSpPr txBox="1">
            <a:spLocks noChangeArrowheads="1"/>
          </p:cNvSpPr>
          <p:nvPr/>
        </p:nvSpPr>
        <p:spPr bwMode="auto">
          <a:xfrm>
            <a:off x="5940425" y="2349500"/>
            <a:ext cx="3059113" cy="4348163"/>
          </a:xfrm>
          <a:prstGeom prst="rect">
            <a:avLst/>
          </a:prstGeom>
          <a:solidFill>
            <a:schemeClr val="bg1">
              <a:alpha val="76077"/>
            </a:schemeClr>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r>
              <a:rPr lang="it-IT" altLang="en-US" sz="1800" b="1"/>
              <a:t>Legenda:</a:t>
            </a:r>
          </a:p>
          <a:p>
            <a:pPr eaLnBrk="1" hangingPunct="1">
              <a:spcBef>
                <a:spcPct val="0"/>
              </a:spcBef>
              <a:buClrTx/>
              <a:buSzTx/>
              <a:buFontTx/>
              <a:buNone/>
            </a:pPr>
            <a:r>
              <a:rPr lang="it-IT" altLang="en-US" sz="1800" b="1"/>
              <a:t>T</a:t>
            </a:r>
            <a:r>
              <a:rPr lang="it-IT" altLang="en-US" sz="1800"/>
              <a:t> → R II , CT = 0 , </a:t>
            </a:r>
            <a:r>
              <a:rPr lang="it-IT" altLang="en-US" sz="1800">
                <a:sym typeface="Symbol" panose="05050102010706020507" pitchFamily="18" charset="2"/>
              </a:rPr>
              <a:t> </a:t>
            </a:r>
            <a:r>
              <a:rPr lang="it-IT" altLang="en-US" sz="1800"/>
              <a:t>SC = 25 se c’è scambio del DdP da </a:t>
            </a:r>
          </a:p>
          <a:p>
            <a:pPr eaLnBrk="1" hangingPunct="1">
              <a:spcBef>
                <a:spcPct val="0"/>
              </a:spcBef>
              <a:buClrTx/>
              <a:buSzTx/>
              <a:buFontTx/>
              <a:buNone/>
            </a:pPr>
            <a:r>
              <a:rPr lang="it-IT" altLang="en-US" sz="1800"/>
              <a:t>contadino ad allevatore.</a:t>
            </a:r>
          </a:p>
          <a:p>
            <a:pPr eaLnBrk="1" hangingPunct="1">
              <a:spcBef>
                <a:spcPct val="0"/>
              </a:spcBef>
              <a:buClrTx/>
              <a:buSzTx/>
              <a:buFontTx/>
              <a:buNone/>
            </a:pPr>
            <a:r>
              <a:rPr lang="it-IT" altLang="en-US" sz="1800" b="1"/>
              <a:t>Z</a:t>
            </a:r>
            <a:r>
              <a:rPr lang="it-IT" altLang="en-US" sz="1800"/>
              <a:t> → R I , CT = 0 , </a:t>
            </a:r>
            <a:r>
              <a:rPr lang="it-IT" altLang="en-US" sz="1800">
                <a:sym typeface="Symbol" panose="05050102010706020507" pitchFamily="18" charset="2"/>
              </a:rPr>
              <a:t> </a:t>
            </a:r>
            <a:r>
              <a:rPr lang="it-IT" altLang="en-US" sz="1800"/>
              <a:t>SC = –25 se c’è scambio del DdP da </a:t>
            </a:r>
          </a:p>
          <a:p>
            <a:pPr eaLnBrk="1" hangingPunct="1">
              <a:spcBef>
                <a:spcPct val="0"/>
              </a:spcBef>
              <a:buClrTx/>
              <a:buSzTx/>
              <a:buFontTx/>
              <a:buNone/>
            </a:pPr>
            <a:r>
              <a:rPr lang="it-IT" altLang="en-US" sz="1800"/>
              <a:t>allevatore a contadino.</a:t>
            </a:r>
          </a:p>
          <a:p>
            <a:pPr eaLnBrk="1" hangingPunct="1">
              <a:spcBef>
                <a:spcPct val="0"/>
              </a:spcBef>
              <a:buClrTx/>
              <a:buSzTx/>
              <a:buFontTx/>
              <a:buNone/>
            </a:pPr>
            <a:endParaRPr lang="it-IT" altLang="en-US" sz="900" b="1"/>
          </a:p>
          <a:p>
            <a:pPr eaLnBrk="1" hangingPunct="1">
              <a:spcBef>
                <a:spcPct val="0"/>
              </a:spcBef>
              <a:buClrTx/>
              <a:buSzTx/>
              <a:buFontTx/>
              <a:buNone/>
            </a:pPr>
            <a:r>
              <a:rPr lang="it-IT" altLang="en-US" sz="1800" b="1"/>
              <a:t>A</a:t>
            </a:r>
            <a:r>
              <a:rPr lang="it-IT" altLang="en-US" sz="1800"/>
              <a:t> → R II , SC = 25 &gt; CT = 10 lo scambio è efficiente.</a:t>
            </a:r>
          </a:p>
          <a:p>
            <a:pPr eaLnBrk="1" hangingPunct="1">
              <a:spcBef>
                <a:spcPct val="0"/>
              </a:spcBef>
              <a:buClrTx/>
              <a:buSzTx/>
              <a:buFontTx/>
              <a:buNone/>
            </a:pPr>
            <a:r>
              <a:rPr lang="it-IT" altLang="en-US" sz="1800" b="1"/>
              <a:t>B</a:t>
            </a:r>
            <a:r>
              <a:rPr lang="it-IT" altLang="en-US" sz="1800"/>
              <a:t> → R II , SC = 25 &lt; CT = 30</a:t>
            </a:r>
          </a:p>
          <a:p>
            <a:pPr eaLnBrk="1" hangingPunct="1">
              <a:spcBef>
                <a:spcPct val="0"/>
              </a:spcBef>
              <a:buClrTx/>
              <a:buSzTx/>
              <a:buFontTx/>
              <a:buNone/>
            </a:pPr>
            <a:r>
              <a:rPr lang="it-IT" altLang="en-US" sz="1800"/>
              <a:t>lo scambio è inefficiente.</a:t>
            </a:r>
          </a:p>
          <a:p>
            <a:pPr eaLnBrk="1" hangingPunct="1">
              <a:spcBef>
                <a:spcPct val="0"/>
              </a:spcBef>
              <a:buClrTx/>
              <a:buSzTx/>
              <a:buFontTx/>
              <a:buNone/>
            </a:pPr>
            <a:r>
              <a:rPr lang="it-IT" altLang="en-US" sz="1800" b="1"/>
              <a:t>C</a:t>
            </a:r>
            <a:r>
              <a:rPr lang="it-IT" altLang="en-US" sz="1800"/>
              <a:t> → R I, CT = 30, SC = –25; </a:t>
            </a:r>
          </a:p>
          <a:p>
            <a:pPr eaLnBrk="1" hangingPunct="1">
              <a:spcBef>
                <a:spcPct val="0"/>
              </a:spcBef>
              <a:buClrTx/>
              <a:buSzTx/>
              <a:buFontTx/>
              <a:buNone/>
            </a:pPr>
            <a:r>
              <a:rPr lang="it-IT" altLang="en-US" sz="1800"/>
              <a:t>lo scambio è inefficiente, </a:t>
            </a:r>
          </a:p>
          <a:p>
            <a:pPr eaLnBrk="1" hangingPunct="1">
              <a:spcBef>
                <a:spcPct val="0"/>
              </a:spcBef>
              <a:buClrTx/>
              <a:buSzTx/>
              <a:buFontTx/>
              <a:buNone/>
            </a:pPr>
            <a:r>
              <a:rPr lang="it-IT" altLang="en-US" sz="1800"/>
              <a:t>ma vigendo la regola I </a:t>
            </a:r>
          </a:p>
          <a:p>
            <a:pPr eaLnBrk="1" hangingPunct="1">
              <a:spcBef>
                <a:spcPct val="0"/>
              </a:spcBef>
              <a:buClrTx/>
              <a:buSzTx/>
              <a:buFontTx/>
              <a:buNone/>
            </a:pPr>
            <a:r>
              <a:rPr lang="it-IT" altLang="en-US" sz="1800"/>
              <a:t>lo scambio non serve più!</a:t>
            </a:r>
          </a:p>
        </p:txBody>
      </p:sp>
      <p:sp>
        <p:nvSpPr>
          <p:cNvPr id="109600" name="Text Box 37"/>
          <p:cNvSpPr txBox="1">
            <a:spLocks noChangeArrowheads="1"/>
          </p:cNvSpPr>
          <p:nvPr/>
        </p:nvSpPr>
        <p:spPr bwMode="auto">
          <a:xfrm rot="-5400000">
            <a:off x="71437" y="2889251"/>
            <a:ext cx="1393825" cy="457200"/>
          </a:xfrm>
          <a:prstGeom prst="rect">
            <a:avLst/>
          </a:prstGeom>
          <a:solidFill>
            <a:srgbClr val="0000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r>
              <a:rPr lang="it-IT" altLang="en-US" sz="2400">
                <a:solidFill>
                  <a:srgbClr val="FFFFCC"/>
                </a:solidFill>
              </a:rPr>
              <a:t>Regola II</a:t>
            </a:r>
          </a:p>
        </p:txBody>
      </p:sp>
      <p:sp>
        <p:nvSpPr>
          <p:cNvPr id="109601" name="Text Box 38"/>
          <p:cNvSpPr txBox="1">
            <a:spLocks noChangeArrowheads="1"/>
          </p:cNvSpPr>
          <p:nvPr/>
        </p:nvSpPr>
        <p:spPr bwMode="auto">
          <a:xfrm rot="-5400000">
            <a:off x="131763" y="4773613"/>
            <a:ext cx="1435100" cy="762000"/>
          </a:xfrm>
          <a:prstGeom prst="rect">
            <a:avLst/>
          </a:prstGeom>
          <a:solidFill>
            <a:srgbClr val="0000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algn="ctr" eaLnBrk="1" hangingPunct="1">
              <a:spcBef>
                <a:spcPct val="0"/>
              </a:spcBef>
              <a:buClrTx/>
              <a:buSzTx/>
              <a:buFontTx/>
              <a:buNone/>
            </a:pPr>
            <a:r>
              <a:rPr lang="it-IT" altLang="en-US" sz="2400" dirty="0">
                <a:solidFill>
                  <a:srgbClr val="FFFFCC"/>
                </a:solidFill>
              </a:rPr>
              <a:t>Regola I</a:t>
            </a:r>
          </a:p>
          <a:p>
            <a:pPr algn="ctr" eaLnBrk="1" hangingPunct="1">
              <a:spcBef>
                <a:spcPct val="0"/>
              </a:spcBef>
              <a:buClrTx/>
              <a:buSzTx/>
              <a:buFontTx/>
              <a:buNone/>
            </a:pPr>
            <a:r>
              <a:rPr lang="it-IT" altLang="en-US" sz="2000" dirty="0">
                <a:solidFill>
                  <a:srgbClr val="FFFFCC"/>
                </a:solidFill>
              </a:rPr>
              <a:t>(efficiente)</a:t>
            </a:r>
          </a:p>
        </p:txBody>
      </p:sp>
      <p:sp>
        <p:nvSpPr>
          <p:cNvPr id="109602" name="Oval 39"/>
          <p:cNvSpPr>
            <a:spLocks noChangeArrowheads="1"/>
          </p:cNvSpPr>
          <p:nvPr/>
        </p:nvSpPr>
        <p:spPr bwMode="auto">
          <a:xfrm>
            <a:off x="6443663" y="981075"/>
            <a:ext cx="71437" cy="73025"/>
          </a:xfrm>
          <a:prstGeom prst="ellipse">
            <a:avLst/>
          </a:prstGeom>
          <a:solidFill>
            <a:srgbClr val="000000"/>
          </a:solidFill>
          <a:ln w="9525">
            <a:solidFill>
              <a:srgbClr val="00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endParaRPr lang="en-US" altLang="en-US" sz="1800">
              <a:solidFill>
                <a:schemeClr val="tx1"/>
              </a:solidFill>
              <a:latin typeface="Arial" panose="020B0604020202020204" pitchFamily="34" charset="0"/>
            </a:endParaRPr>
          </a:p>
        </p:txBody>
      </p:sp>
      <p:sp>
        <p:nvSpPr>
          <p:cNvPr id="109603" name="Text Box 40"/>
          <p:cNvSpPr txBox="1">
            <a:spLocks noChangeArrowheads="1"/>
          </p:cNvSpPr>
          <p:nvPr/>
        </p:nvSpPr>
        <p:spPr bwMode="auto">
          <a:xfrm>
            <a:off x="6491287" y="723106"/>
            <a:ext cx="336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r>
              <a:rPr lang="it-IT" altLang="en-US" sz="1800" dirty="0">
                <a:latin typeface="Arial" panose="020B0604020202020204" pitchFamily="34" charset="0"/>
              </a:rPr>
              <a:t>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960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9580"/>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957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958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957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0959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09581"/>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09574"/>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09582"/>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09577"/>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09589"/>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09586"/>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09573"/>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09585"/>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09578"/>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109592"/>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109593"/>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09601"/>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09583"/>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109584"/>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109587"/>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109579"/>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grpId="0" nodeType="clickEffect">
                                  <p:stCondLst>
                                    <p:cond delay="0"/>
                                  </p:stCondLst>
                                  <p:childTnLst>
                                    <p:set>
                                      <p:cBhvr>
                                        <p:cTn id="64" dur="1" fill="hold">
                                          <p:stCondLst>
                                            <p:cond delay="0"/>
                                          </p:stCondLst>
                                        </p:cTn>
                                        <p:tgtEl>
                                          <p:spTgt spid="109603"/>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109602"/>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109596"/>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109594"/>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grpId="0" nodeType="clickEffect">
                                  <p:stCondLst>
                                    <p:cond delay="0"/>
                                  </p:stCondLst>
                                  <p:childTnLst>
                                    <p:set>
                                      <p:cBhvr>
                                        <p:cTn id="76" dur="1" fill="hold">
                                          <p:stCondLst>
                                            <p:cond delay="0"/>
                                          </p:stCondLst>
                                        </p:cTn>
                                        <p:tgtEl>
                                          <p:spTgt spid="109597"/>
                                        </p:tgtEl>
                                        <p:attrNameLst>
                                          <p:attrName>style.visibility</p:attrName>
                                        </p:attrNameLst>
                                      </p:cBhvr>
                                      <p:to>
                                        <p:strVal val="visible"/>
                                      </p:to>
                                    </p:set>
                                  </p:childTnLst>
                                </p:cTn>
                              </p:par>
                              <p:par>
                                <p:cTn id="77" presetID="1" presetClass="entr" presetSubtype="0" fill="hold" grpId="0" nodeType="withEffect">
                                  <p:stCondLst>
                                    <p:cond delay="0"/>
                                  </p:stCondLst>
                                  <p:childTnLst>
                                    <p:set>
                                      <p:cBhvr>
                                        <p:cTn id="78" dur="1" fill="hold">
                                          <p:stCondLst>
                                            <p:cond delay="0"/>
                                          </p:stCondLst>
                                        </p:cTn>
                                        <p:tgtEl>
                                          <p:spTgt spid="109595"/>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grpId="0" nodeType="clickEffect">
                                  <p:stCondLst>
                                    <p:cond delay="0"/>
                                  </p:stCondLst>
                                  <p:childTnLst>
                                    <p:set>
                                      <p:cBhvr>
                                        <p:cTn id="82" dur="1" fill="hold">
                                          <p:stCondLst>
                                            <p:cond delay="0"/>
                                          </p:stCondLst>
                                        </p:cTn>
                                        <p:tgtEl>
                                          <p:spTgt spid="10959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9572" grpId="0" animBg="1"/>
      <p:bldP spid="109573" grpId="0" animBg="1"/>
      <p:bldP spid="109574" grpId="0" animBg="1"/>
      <p:bldP spid="109576" grpId="0" animBg="1"/>
      <p:bldP spid="109577" grpId="0" animBg="1"/>
      <p:bldP spid="109578" grpId="0" animBg="1"/>
      <p:bldP spid="109579" grpId="0" animBg="1"/>
      <p:bldP spid="109580" grpId="0"/>
      <p:bldP spid="109581" grpId="0"/>
      <p:bldP spid="109582" grpId="0"/>
      <p:bldP spid="109583" grpId="0"/>
      <p:bldP spid="109584" grpId="0"/>
      <p:bldP spid="109585" grpId="0" animBg="1"/>
      <p:bldP spid="109586" grpId="0"/>
      <p:bldP spid="109587" grpId="0"/>
      <p:bldP spid="109588" grpId="0"/>
      <p:bldP spid="109589" grpId="0"/>
      <p:bldP spid="109592" grpId="0" animBg="1"/>
      <p:bldP spid="109593" grpId="0" animBg="1"/>
      <p:bldP spid="109594" grpId="0" animBg="1"/>
      <p:bldP spid="109595" grpId="0" animBg="1"/>
      <p:bldP spid="109596" grpId="0"/>
      <p:bldP spid="109597" grpId="0"/>
      <p:bldP spid="109598" grpId="0"/>
      <p:bldP spid="109599" grpId="0" animBg="1"/>
      <p:bldP spid="109600" grpId="0" animBg="1"/>
      <p:bldP spid="109601" grpId="0" animBg="1"/>
      <p:bldP spid="109602" grpId="0" animBg="1"/>
      <p:bldP spid="109603" grpId="0"/>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3"/>
          <p:cNvSpPr>
            <a:spLocks noGrp="1" noChangeArrowheads="1"/>
          </p:cNvSpPr>
          <p:nvPr>
            <p:ph type="body" idx="1"/>
          </p:nvPr>
        </p:nvSpPr>
        <p:spPr>
          <a:xfrm>
            <a:off x="179388" y="260350"/>
            <a:ext cx="8785225" cy="6597650"/>
          </a:xfrm>
        </p:spPr>
        <p:txBody>
          <a:bodyPr/>
          <a:lstStyle/>
          <a:p>
            <a:pPr eaLnBrk="1" hangingPunct="1">
              <a:lnSpc>
                <a:spcPct val="80000"/>
              </a:lnSpc>
            </a:pPr>
            <a:r>
              <a:rPr lang="it-IT" altLang="en-US" sz="2400" dirty="0"/>
              <a:t>Il SC che si può ottenere dallo scambio è positivo quando la legge assegna inizialmente il </a:t>
            </a:r>
            <a:r>
              <a:rPr lang="it-IT" altLang="en-US" sz="2400" dirty="0" err="1"/>
              <a:t>DdP</a:t>
            </a:r>
            <a:r>
              <a:rPr lang="it-IT" altLang="en-US" sz="2400" dirty="0"/>
              <a:t> dalla parte “sbagliata”, cioè a chi lo valuta di meno.</a:t>
            </a:r>
          </a:p>
          <a:p>
            <a:pPr lvl="1" eaLnBrk="1" hangingPunct="1">
              <a:lnSpc>
                <a:spcPct val="80000"/>
              </a:lnSpc>
            </a:pPr>
            <a:r>
              <a:rPr lang="it-IT" altLang="en-US" sz="2000" dirty="0"/>
              <a:t> Nel nostro esempio, SC &gt; 0 se vale la regola II (diritto del contadino)</a:t>
            </a:r>
          </a:p>
          <a:p>
            <a:pPr eaLnBrk="1" hangingPunct="1">
              <a:lnSpc>
                <a:spcPct val="80000"/>
              </a:lnSpc>
            </a:pPr>
            <a:r>
              <a:rPr lang="it-IT" altLang="en-US" sz="2400" dirty="0"/>
              <a:t>Il SC è invece negativo quando la legge assegna già il </a:t>
            </a:r>
            <a:r>
              <a:rPr lang="it-IT" altLang="en-US" sz="2400" dirty="0" err="1"/>
              <a:t>DdP</a:t>
            </a:r>
            <a:r>
              <a:rPr lang="it-IT" altLang="en-US" sz="2400" dirty="0"/>
              <a:t> alla parte “giusta”: il diritto è già allocato efficientemente.</a:t>
            </a:r>
          </a:p>
          <a:p>
            <a:pPr lvl="1" eaLnBrk="1" hangingPunct="1">
              <a:lnSpc>
                <a:spcPct val="80000"/>
              </a:lnSpc>
            </a:pPr>
            <a:r>
              <a:rPr lang="it-IT" altLang="en-US" sz="2000" dirty="0"/>
              <a:t>Nel nostro esempio, SC &lt; 0 se vale la regola I (diritto dell’allevatore)</a:t>
            </a:r>
          </a:p>
          <a:p>
            <a:pPr eaLnBrk="1" hangingPunct="1">
              <a:lnSpc>
                <a:spcPct val="80000"/>
              </a:lnSpc>
            </a:pPr>
            <a:r>
              <a:rPr lang="it-IT" altLang="en-US" sz="2400" dirty="0"/>
              <a:t>Inoltre, anche quando SC &gt; 0, lo scambio può non essere efficiente. Ciò avviene quando SC &lt; CT, cioè in presenza di elevati </a:t>
            </a:r>
            <a:r>
              <a:rPr lang="it-IT" altLang="en-US" sz="2400" dirty="0" err="1"/>
              <a:t>CdT</a:t>
            </a:r>
            <a:r>
              <a:rPr lang="it-IT" altLang="en-US" sz="2400" dirty="0"/>
              <a:t> → </a:t>
            </a:r>
            <a:r>
              <a:rPr lang="en-US" altLang="en-US" sz="2400" i="1" dirty="0"/>
              <a:t>legal flypaper effect</a:t>
            </a:r>
            <a:r>
              <a:rPr lang="en-US" altLang="en-US" sz="2400" dirty="0"/>
              <a:t>.</a:t>
            </a:r>
            <a:endParaRPr lang="en-US" altLang="en-US" sz="2400" i="1" dirty="0"/>
          </a:p>
          <a:p>
            <a:pPr eaLnBrk="1" hangingPunct="1">
              <a:lnSpc>
                <a:spcPct val="80000"/>
              </a:lnSpc>
            </a:pPr>
            <a:r>
              <a:rPr lang="it-IT" altLang="en-US" sz="2400" dirty="0"/>
              <a:t>Il </a:t>
            </a:r>
            <a:r>
              <a:rPr lang="it-IT" altLang="en-US" sz="2400" u="sng" dirty="0"/>
              <a:t>criterio per lo scambio efficiente</a:t>
            </a:r>
            <a:r>
              <a:rPr lang="it-IT" altLang="en-US" sz="2400" dirty="0"/>
              <a:t> dunque è: il </a:t>
            </a:r>
            <a:r>
              <a:rPr lang="it-IT" altLang="en-US" sz="2400" dirty="0" err="1"/>
              <a:t>DdP</a:t>
            </a:r>
            <a:r>
              <a:rPr lang="it-IT" altLang="en-US" sz="2400" dirty="0"/>
              <a:t> deve essere scambiato al fine di massimizzare il benessere sociale ogni volta che SC &gt; 0 &amp; SC &gt; CT.</a:t>
            </a:r>
          </a:p>
          <a:p>
            <a:pPr lvl="1" eaLnBrk="1" hangingPunct="1">
              <a:lnSpc>
                <a:spcPct val="80000"/>
              </a:lnSpc>
            </a:pPr>
            <a:r>
              <a:rPr lang="it-IT" altLang="en-US" sz="2000" dirty="0"/>
              <a:t>Zona di scambio: a sinistra della linea a 45°</a:t>
            </a:r>
          </a:p>
          <a:p>
            <a:pPr lvl="1" eaLnBrk="1" hangingPunct="1">
              <a:lnSpc>
                <a:spcPct val="80000"/>
              </a:lnSpc>
            </a:pPr>
            <a:r>
              <a:rPr lang="it-IT" altLang="en-US" sz="2000" dirty="0"/>
              <a:t>Zona di non scambio: a destra della linea a 45°</a:t>
            </a:r>
          </a:p>
          <a:p>
            <a:pPr eaLnBrk="1" hangingPunct="1">
              <a:lnSpc>
                <a:spcPct val="80000"/>
              </a:lnSpc>
            </a:pPr>
            <a:r>
              <a:rPr lang="it-IT" altLang="en-US" sz="2400" dirty="0"/>
              <a:t>Rispetto ad un punto come H, che appartiene alla zona di non scambio e per il quale vale la regola II, il diritto può operare in due direzioni:</a:t>
            </a:r>
          </a:p>
          <a:p>
            <a:pPr lvl="1" eaLnBrk="1" hangingPunct="1">
              <a:lnSpc>
                <a:spcPct val="80000"/>
              </a:lnSpc>
            </a:pPr>
            <a:r>
              <a:rPr lang="it-IT" altLang="en-US" sz="2000" u="sng" dirty="0"/>
              <a:t>Lubrificare lo scambio</a:t>
            </a:r>
            <a:r>
              <a:rPr lang="it-IT" altLang="en-US" sz="2000" dirty="0"/>
              <a:t>: riduzione dei </a:t>
            </a:r>
            <a:r>
              <a:rPr lang="it-IT" altLang="en-US" sz="2000" dirty="0" err="1"/>
              <a:t>CdT</a:t>
            </a:r>
            <a:r>
              <a:rPr lang="it-IT" altLang="en-US" sz="2000" dirty="0"/>
              <a:t> (movimento verso sinistra)</a:t>
            </a:r>
          </a:p>
          <a:p>
            <a:pPr lvl="1" eaLnBrk="1" hangingPunct="1">
              <a:lnSpc>
                <a:spcPct val="80000"/>
              </a:lnSpc>
            </a:pPr>
            <a:r>
              <a:rPr lang="it-IT" altLang="en-US" sz="2000" u="sng" dirty="0"/>
              <a:t>Correggere l’allocazione dei </a:t>
            </a:r>
            <a:r>
              <a:rPr lang="it-IT" altLang="en-US" sz="2000" u="sng" dirty="0" err="1"/>
              <a:t>DdP</a:t>
            </a:r>
            <a:r>
              <a:rPr lang="it-IT" altLang="en-US" sz="2000" dirty="0"/>
              <a:t>: cambiamento della regola 							(movimento verso il basso)</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280B9CF-F975-4AD6-B756-D99F10A93AC4}"/>
              </a:ext>
            </a:extLst>
          </p:cNvPr>
          <p:cNvSpPr>
            <a:spLocks noGrp="1"/>
          </p:cNvSpPr>
          <p:nvPr>
            <p:ph type="title"/>
          </p:nvPr>
        </p:nvSpPr>
        <p:spPr>
          <a:xfrm>
            <a:off x="685800" y="0"/>
            <a:ext cx="7772400" cy="1143000"/>
          </a:xfrm>
        </p:spPr>
        <p:txBody>
          <a:bodyPr/>
          <a:lstStyle/>
          <a:p>
            <a:r>
              <a:rPr lang="it-IT" dirty="0"/>
              <a:t>Ancora sul problema informativo</a:t>
            </a:r>
          </a:p>
        </p:txBody>
      </p:sp>
      <p:sp>
        <p:nvSpPr>
          <p:cNvPr id="113666" name="Rectangle 3"/>
          <p:cNvSpPr>
            <a:spLocks noGrp="1" noChangeArrowheads="1"/>
          </p:cNvSpPr>
          <p:nvPr>
            <p:ph idx="1"/>
          </p:nvPr>
        </p:nvSpPr>
        <p:spPr>
          <a:xfrm>
            <a:off x="0" y="980728"/>
            <a:ext cx="9144000" cy="5544616"/>
          </a:xfrm>
        </p:spPr>
        <p:txBody>
          <a:bodyPr/>
          <a:lstStyle/>
          <a:p>
            <a:pPr eaLnBrk="1" hangingPunct="1">
              <a:lnSpc>
                <a:spcPct val="85000"/>
              </a:lnSpc>
            </a:pPr>
            <a:r>
              <a:rPr lang="it-IT" altLang="en-US" sz="2400" dirty="0"/>
              <a:t>La legge (o il giudice) ha sempre due opzioni per favorire l’efficienza. La scelta dell’una o dell’altra può corrispondere a precisi obiettivi di </a:t>
            </a:r>
            <a:r>
              <a:rPr lang="it-IT" altLang="en-US" sz="2400" i="1" dirty="0"/>
              <a:t>policy</a:t>
            </a:r>
            <a:r>
              <a:rPr lang="it-IT" altLang="en-US" sz="2400" dirty="0"/>
              <a:t>.</a:t>
            </a:r>
          </a:p>
          <a:p>
            <a:pPr lvl="1" eaLnBrk="1" hangingPunct="1">
              <a:lnSpc>
                <a:spcPct val="85000"/>
              </a:lnSpc>
            </a:pPr>
            <a:r>
              <a:rPr lang="it-IT" altLang="en-US" sz="2400" dirty="0"/>
              <a:t> P.e. partendo da A nella zona di scambio la legge potrebbe comunque voler realizzare </a:t>
            </a:r>
            <a:r>
              <a:rPr lang="it-IT" altLang="en-US" sz="2400" i="1" dirty="0"/>
              <a:t>direttamente</a:t>
            </a:r>
            <a:r>
              <a:rPr lang="it-IT" altLang="en-US" sz="2400" dirty="0"/>
              <a:t> l’allocazione efficiente. La correzione dell’allocazione muove il sistema verso il basso; prima o poi si attraversa la linea a 45° e quindi lo scambio privato non è più possibile.</a:t>
            </a:r>
          </a:p>
          <a:p>
            <a:pPr eaLnBrk="1" hangingPunct="1">
              <a:lnSpc>
                <a:spcPct val="85000"/>
              </a:lnSpc>
            </a:pPr>
            <a:r>
              <a:rPr lang="it-IT" altLang="en-US" sz="2400" u="sng" dirty="0"/>
              <a:t>Problema della funzione allocativa</a:t>
            </a:r>
            <a:r>
              <a:rPr lang="it-IT" altLang="en-US" sz="2400" dirty="0"/>
              <a:t>: per realizzare direttamente l’allocazione efficiente dei </a:t>
            </a:r>
            <a:r>
              <a:rPr lang="it-IT" altLang="en-US" sz="2400" dirty="0" err="1"/>
              <a:t>DdP</a:t>
            </a:r>
            <a:r>
              <a:rPr lang="it-IT" altLang="en-US" sz="2400" dirty="0"/>
              <a:t>, il legislatore deve sapere quali agenti li valutano di più. Questa però è un’informazione che né il legislatore né il giudice possiedono, perché è un’informazione </a:t>
            </a:r>
            <a:r>
              <a:rPr lang="it-IT" altLang="en-US" sz="2400" u="sng" dirty="0"/>
              <a:t>privata</a:t>
            </a:r>
            <a:r>
              <a:rPr lang="it-IT" altLang="en-US" sz="2400" dirty="0"/>
              <a:t> → </a:t>
            </a:r>
            <a:r>
              <a:rPr lang="it-IT" altLang="en-US" sz="2400" b="1" dirty="0"/>
              <a:t>problema informativo di Hayek/</a:t>
            </a:r>
            <a:r>
              <a:rPr lang="it-IT" altLang="en-US" sz="2400" b="1" dirty="0" err="1"/>
              <a:t>Mises</a:t>
            </a:r>
            <a:r>
              <a:rPr lang="it-IT" altLang="en-US" sz="2400" dirty="0"/>
              <a:t>.</a:t>
            </a:r>
          </a:p>
          <a:p>
            <a:pPr eaLnBrk="1" hangingPunct="1">
              <a:lnSpc>
                <a:spcPct val="85000"/>
              </a:lnSpc>
            </a:pPr>
            <a:r>
              <a:rPr lang="it-IT" altLang="en-US" sz="2400" dirty="0"/>
              <a:t>Solo lo scambio di mercato può rivelare tali informazioni private. In alternativa, il legislatore o il giudice possono cercare di </a:t>
            </a:r>
            <a:r>
              <a:rPr lang="it-IT" altLang="en-US" sz="2400" i="1" dirty="0"/>
              <a:t>scoprire</a:t>
            </a:r>
            <a:r>
              <a:rPr lang="it-IT" altLang="en-US" sz="2400" dirty="0"/>
              <a:t> tali informazioni, sostenendo però dei </a:t>
            </a:r>
            <a:r>
              <a:rPr lang="it-IT" altLang="en-US" sz="2400" u="sng" dirty="0"/>
              <a:t>costi di informazione</a:t>
            </a:r>
            <a:r>
              <a:rPr lang="it-IT" altLang="en-US" sz="2400"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366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3666">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1366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Titolo 1"/>
          <p:cNvSpPr>
            <a:spLocks noGrp="1"/>
          </p:cNvSpPr>
          <p:nvPr>
            <p:ph type="title"/>
          </p:nvPr>
        </p:nvSpPr>
        <p:spPr>
          <a:xfrm>
            <a:off x="0" y="201613"/>
            <a:ext cx="9144000" cy="679450"/>
          </a:xfrm>
        </p:spPr>
        <p:txBody>
          <a:bodyPr/>
          <a:lstStyle/>
          <a:p>
            <a:r>
              <a:rPr lang="en-US" altLang="en-US" dirty="0"/>
              <a:t>Il trade-off </a:t>
            </a:r>
            <a:r>
              <a:rPr lang="en-US" altLang="en-US" dirty="0" err="1"/>
              <a:t>dei</a:t>
            </a:r>
            <a:r>
              <a:rPr lang="en-US" altLang="en-US" dirty="0"/>
              <a:t> </a:t>
            </a:r>
            <a:r>
              <a:rPr lang="en-US" altLang="en-US" dirty="0" err="1"/>
              <a:t>costi</a:t>
            </a:r>
            <a:r>
              <a:rPr lang="en-US" altLang="en-US" dirty="0"/>
              <a:t> e le </a:t>
            </a:r>
            <a:r>
              <a:rPr lang="en-US" altLang="en-US" dirty="0" err="1"/>
              <a:t>corti</a:t>
            </a:r>
            <a:r>
              <a:rPr lang="en-US" altLang="en-US" dirty="0"/>
              <a:t> </a:t>
            </a:r>
            <a:r>
              <a:rPr lang="en-US" altLang="en-US" dirty="0" err="1"/>
              <a:t>efficienti</a:t>
            </a:r>
            <a:endParaRPr lang="en-US" altLang="en-US" dirty="0"/>
          </a:p>
        </p:txBody>
      </p:sp>
      <p:sp>
        <p:nvSpPr>
          <p:cNvPr id="115715" name="Segnaposto contenuto 2"/>
          <p:cNvSpPr>
            <a:spLocks noGrp="1"/>
          </p:cNvSpPr>
          <p:nvPr>
            <p:ph idx="1"/>
          </p:nvPr>
        </p:nvSpPr>
        <p:spPr>
          <a:xfrm>
            <a:off x="0" y="881063"/>
            <a:ext cx="9144000" cy="5572273"/>
          </a:xfrm>
        </p:spPr>
        <p:txBody>
          <a:bodyPr/>
          <a:lstStyle/>
          <a:p>
            <a:pPr eaLnBrk="1" hangingPunct="1">
              <a:lnSpc>
                <a:spcPct val="80000"/>
              </a:lnSpc>
            </a:pPr>
            <a:r>
              <a:rPr lang="it-IT" altLang="en-US" sz="2400" dirty="0"/>
              <a:t>Esiste un </a:t>
            </a:r>
            <a:r>
              <a:rPr lang="it-IT" altLang="en-US" sz="2400" i="1" dirty="0"/>
              <a:t>trade-off</a:t>
            </a:r>
            <a:r>
              <a:rPr lang="it-IT" altLang="en-US" sz="2400" dirty="0"/>
              <a:t> tra </a:t>
            </a:r>
            <a:r>
              <a:rPr lang="it-IT" altLang="en-US" sz="2400" b="1" dirty="0"/>
              <a:t>costi di transazione</a:t>
            </a:r>
            <a:r>
              <a:rPr lang="it-IT" altLang="en-US" sz="2400" dirty="0"/>
              <a:t>, sostenuti dalle parti in caso di negoziazione privata, e </a:t>
            </a:r>
            <a:r>
              <a:rPr lang="it-IT" altLang="en-US" sz="2400" b="1" dirty="0"/>
              <a:t>costi di informazione</a:t>
            </a:r>
            <a:r>
              <a:rPr lang="it-IT" altLang="en-US" sz="2400" dirty="0"/>
              <a:t> (</a:t>
            </a:r>
            <a:r>
              <a:rPr lang="it-IT" altLang="en-US" sz="2400" dirty="0" err="1"/>
              <a:t>CdI</a:t>
            </a:r>
            <a:r>
              <a:rPr lang="it-IT" altLang="en-US" sz="2400" dirty="0"/>
              <a:t>), sostenuti dal legislatore o dal giudice in caso di allocazione diretta del </a:t>
            </a:r>
            <a:r>
              <a:rPr lang="it-IT" altLang="en-US" sz="2400" dirty="0" err="1"/>
              <a:t>DdP</a:t>
            </a:r>
            <a:r>
              <a:rPr lang="it-IT" altLang="en-US" sz="2400" dirty="0"/>
              <a:t>. </a:t>
            </a:r>
          </a:p>
          <a:p>
            <a:pPr eaLnBrk="1" hangingPunct="1">
              <a:lnSpc>
                <a:spcPct val="80000"/>
              </a:lnSpc>
            </a:pPr>
            <a:r>
              <a:rPr lang="it-IT" altLang="en-US" sz="2400" dirty="0"/>
              <a:t>Esempio: in un processo per l’allocazione di un </a:t>
            </a:r>
            <a:r>
              <a:rPr lang="it-IT" altLang="en-US" sz="2400" dirty="0" err="1"/>
              <a:t>DdP</a:t>
            </a:r>
            <a:r>
              <a:rPr lang="it-IT" altLang="en-US" sz="2400" dirty="0"/>
              <a:t> la Corte può attenersi strettamente alla lettera dei Codici o ai precedenti oppure può provare a determinare quale delle parti valuta di più il </a:t>
            </a:r>
            <a:r>
              <a:rPr lang="it-IT" altLang="en-US" sz="2400" dirty="0" err="1"/>
              <a:t>DdP</a:t>
            </a:r>
            <a:r>
              <a:rPr lang="it-IT" altLang="en-US" sz="2400" dirty="0"/>
              <a:t>. </a:t>
            </a:r>
            <a:r>
              <a:rPr lang="it-IT" altLang="en-US" sz="2400" i="1" dirty="0"/>
              <a:t>Se foste un giudice AED come ragionereste?</a:t>
            </a:r>
          </a:p>
          <a:p>
            <a:pPr eaLnBrk="1" hangingPunct="1">
              <a:lnSpc>
                <a:spcPct val="80000"/>
              </a:lnSpc>
            </a:pPr>
            <a:r>
              <a:rPr lang="it-IT" altLang="en-US" sz="2400" dirty="0"/>
              <a:t>Nel primo caso la Corte non sosterrà i </a:t>
            </a:r>
            <a:r>
              <a:rPr lang="it-IT" altLang="en-US" sz="2400" dirty="0" err="1"/>
              <a:t>CdI</a:t>
            </a:r>
            <a:r>
              <a:rPr lang="it-IT" altLang="en-US" sz="2400" dirty="0"/>
              <a:t>, mentre le parti, sapendo in anticipo quale sarà la sentenza, potranno scambiare il </a:t>
            </a:r>
            <a:r>
              <a:rPr lang="it-IT" altLang="en-US" sz="2400" dirty="0" err="1"/>
              <a:t>DdP</a:t>
            </a:r>
            <a:r>
              <a:rPr lang="it-IT" altLang="en-US" sz="2400" dirty="0"/>
              <a:t> prima o dopo di essa, subendo i </a:t>
            </a:r>
            <a:r>
              <a:rPr lang="it-IT" altLang="en-US" sz="2400" dirty="0" err="1"/>
              <a:t>CdT</a:t>
            </a:r>
            <a:r>
              <a:rPr lang="it-IT" altLang="en-US" sz="2400" dirty="0"/>
              <a:t>. </a:t>
            </a:r>
          </a:p>
          <a:p>
            <a:pPr eaLnBrk="1" hangingPunct="1">
              <a:lnSpc>
                <a:spcPct val="80000"/>
              </a:lnSpc>
            </a:pPr>
            <a:r>
              <a:rPr lang="it-IT" altLang="en-US" sz="2400" dirty="0"/>
              <a:t>Nel secondo caso le parti possono evitare i </a:t>
            </a:r>
            <a:r>
              <a:rPr lang="it-IT" altLang="en-US" sz="2400" dirty="0" err="1"/>
              <a:t>CdT</a:t>
            </a:r>
            <a:r>
              <a:rPr lang="it-IT" altLang="en-US" sz="2400" dirty="0"/>
              <a:t>, perché tanto “ci pensa il giudice” a dirimere efficientemente la questione, mentre la Corte deve sostenere i </a:t>
            </a:r>
            <a:r>
              <a:rPr lang="it-IT" altLang="en-US" sz="2400" dirty="0" err="1"/>
              <a:t>CdI</a:t>
            </a:r>
            <a:r>
              <a:rPr lang="it-IT" altLang="en-US" sz="2400" dirty="0"/>
              <a:t>.</a:t>
            </a:r>
          </a:p>
          <a:p>
            <a:pPr eaLnBrk="1" hangingPunct="1">
              <a:lnSpc>
                <a:spcPct val="80000"/>
              </a:lnSpc>
            </a:pPr>
            <a:r>
              <a:rPr lang="it-IT" altLang="en-US" sz="2400" u="sng" dirty="0"/>
              <a:t>Regola di efficienza per le Corti</a:t>
            </a:r>
            <a:r>
              <a:rPr lang="it-IT" altLang="en-US" sz="2400" dirty="0"/>
              <a:t>: </a:t>
            </a:r>
          </a:p>
          <a:p>
            <a:pPr lvl="1" eaLnBrk="1" hangingPunct="1">
              <a:lnSpc>
                <a:spcPct val="80000"/>
              </a:lnSpc>
            </a:pPr>
            <a:r>
              <a:rPr lang="it-IT" altLang="en-US" sz="2200" dirty="0"/>
              <a:t>se </a:t>
            </a:r>
            <a:r>
              <a:rPr lang="it-IT" altLang="en-US" sz="2200" dirty="0" err="1"/>
              <a:t>CdT</a:t>
            </a:r>
            <a:r>
              <a:rPr lang="it-IT" altLang="en-US" sz="2200" dirty="0"/>
              <a:t> &lt; </a:t>
            </a:r>
            <a:r>
              <a:rPr lang="it-IT" altLang="en-US" sz="2200" dirty="0" err="1"/>
              <a:t>CdI</a:t>
            </a:r>
            <a:r>
              <a:rPr lang="it-IT" altLang="en-US" sz="2200" dirty="0"/>
              <a:t>, è efficiente che la Corte segua Codici e precedenti; </a:t>
            </a:r>
          </a:p>
          <a:p>
            <a:pPr lvl="1" eaLnBrk="1" hangingPunct="1">
              <a:lnSpc>
                <a:spcPct val="80000"/>
              </a:lnSpc>
            </a:pPr>
            <a:r>
              <a:rPr lang="it-IT" altLang="en-US" sz="2200" dirty="0"/>
              <a:t>se </a:t>
            </a:r>
            <a:r>
              <a:rPr lang="it-IT" altLang="en-US" sz="2200" dirty="0" err="1"/>
              <a:t>CdT</a:t>
            </a:r>
            <a:r>
              <a:rPr lang="it-IT" altLang="en-US" sz="2200" dirty="0"/>
              <a:t> &gt; </a:t>
            </a:r>
            <a:r>
              <a:rPr lang="it-IT" altLang="en-US" sz="2200" dirty="0" err="1"/>
              <a:t>CdI</a:t>
            </a:r>
            <a:r>
              <a:rPr lang="it-IT" altLang="en-US" sz="2200" dirty="0"/>
              <a:t>, occorre cercare direttamente l’allocazione efficiente.</a:t>
            </a:r>
          </a:p>
          <a:p>
            <a:endParaRPr lang="en-US"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571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5715">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15715">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15715">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15715">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1571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395288" y="188913"/>
            <a:ext cx="8229600" cy="561975"/>
          </a:xfrm>
        </p:spPr>
        <p:txBody>
          <a:bodyPr/>
          <a:lstStyle/>
          <a:p>
            <a:pPr eaLnBrk="1" hangingPunct="1"/>
            <a:r>
              <a:rPr lang="it-IT" altLang="en-US" sz="3200" dirty="0"/>
              <a:t>Dalla negoziazione al </a:t>
            </a:r>
            <a:r>
              <a:rPr lang="it-IT" altLang="en-US" sz="3200" dirty="0" err="1"/>
              <a:t>DdP</a:t>
            </a:r>
            <a:endParaRPr lang="it-IT" altLang="en-US" sz="3200" dirty="0"/>
          </a:p>
        </p:txBody>
      </p:sp>
      <p:sp>
        <p:nvSpPr>
          <p:cNvPr id="32771" name="Rectangle 3"/>
          <p:cNvSpPr>
            <a:spLocks noGrp="1" noChangeArrowheads="1"/>
          </p:cNvSpPr>
          <p:nvPr>
            <p:ph type="body" idx="1"/>
          </p:nvPr>
        </p:nvSpPr>
        <p:spPr>
          <a:xfrm>
            <a:off x="0" y="765175"/>
            <a:ext cx="9144000" cy="5832177"/>
          </a:xfrm>
        </p:spPr>
        <p:txBody>
          <a:bodyPr/>
          <a:lstStyle/>
          <a:p>
            <a:pPr eaLnBrk="1" hangingPunct="1">
              <a:lnSpc>
                <a:spcPct val="85000"/>
              </a:lnSpc>
            </a:pPr>
            <a:r>
              <a:rPr lang="it-IT" altLang="en-US" sz="2000" dirty="0"/>
              <a:t>Le tre fasi della negoziazione quindi sono:</a:t>
            </a:r>
          </a:p>
          <a:p>
            <a:pPr lvl="1" eaLnBrk="1" hangingPunct="1">
              <a:lnSpc>
                <a:spcPct val="85000"/>
              </a:lnSpc>
              <a:buFontTx/>
              <a:buAutoNum type="arabicPeriod"/>
            </a:pPr>
            <a:r>
              <a:rPr lang="it-IT" altLang="en-US" sz="2000" dirty="0"/>
              <a:t>Individuare i VL </a:t>
            </a:r>
          </a:p>
          <a:p>
            <a:pPr lvl="1" eaLnBrk="1" hangingPunct="1">
              <a:lnSpc>
                <a:spcPct val="85000"/>
              </a:lnSpc>
              <a:buFontTx/>
              <a:buAutoNum type="arabicPeriod"/>
            </a:pPr>
            <a:r>
              <a:rPr lang="it-IT" altLang="en-US" sz="2000" dirty="0"/>
              <a:t>Determinare il SC</a:t>
            </a:r>
          </a:p>
          <a:p>
            <a:pPr lvl="1" eaLnBrk="1" hangingPunct="1">
              <a:lnSpc>
                <a:spcPct val="85000"/>
              </a:lnSpc>
              <a:buFontTx/>
              <a:buAutoNum type="arabicPeriod"/>
            </a:pPr>
            <a:r>
              <a:rPr lang="it-IT" altLang="en-US" sz="2000" dirty="0"/>
              <a:t>Ripartire il SC</a:t>
            </a:r>
          </a:p>
          <a:p>
            <a:pPr eaLnBrk="1" hangingPunct="1">
              <a:lnSpc>
                <a:spcPct val="85000"/>
              </a:lnSpc>
            </a:pPr>
            <a:r>
              <a:rPr lang="it-IT" altLang="en-US" sz="2000" dirty="0"/>
              <a:t>Le tre fasi della negoziazione sono all’origine dell’istituto della proprietà.</a:t>
            </a:r>
          </a:p>
          <a:p>
            <a:pPr eaLnBrk="1" hangingPunct="1">
              <a:lnSpc>
                <a:spcPct val="85000"/>
              </a:lnSpc>
            </a:pPr>
            <a:r>
              <a:rPr lang="it-IT" altLang="en-US" sz="2000" u="sng" dirty="0"/>
              <a:t>Stato di natura</a:t>
            </a:r>
            <a:r>
              <a:rPr lang="it-IT" altLang="en-US" sz="2000" dirty="0"/>
              <a:t> (fase 1): una società a potere diffuso, dove il </a:t>
            </a:r>
            <a:r>
              <a:rPr lang="it-IT" altLang="en-US" sz="2000" dirty="0" err="1"/>
              <a:t>DdP</a:t>
            </a:r>
            <a:r>
              <a:rPr lang="it-IT" altLang="en-US" sz="2000" dirty="0"/>
              <a:t> non è rispettato; ciascuno deve difendersi da sé, sostenendo i relativi costi e quindi ottenendo dalle proprie risorse solo il VL.</a:t>
            </a:r>
          </a:p>
          <a:p>
            <a:pPr eaLnBrk="1" hangingPunct="1">
              <a:lnSpc>
                <a:spcPct val="85000"/>
              </a:lnSpc>
            </a:pPr>
            <a:r>
              <a:rPr lang="it-IT" altLang="en-US" sz="2000" u="sng" dirty="0"/>
              <a:t>Contratto sociale</a:t>
            </a:r>
            <a:r>
              <a:rPr lang="it-IT" altLang="en-US" sz="2000" dirty="0"/>
              <a:t> (fase 2): accordo cooperativo per istituire e far rispettare il </a:t>
            </a:r>
            <a:r>
              <a:rPr lang="it-IT" altLang="en-US" sz="2000" dirty="0" err="1"/>
              <a:t>DdP</a:t>
            </a:r>
            <a:r>
              <a:rPr lang="it-IT" altLang="en-US" sz="2000" dirty="0"/>
              <a:t>, conferendo allo Stato il monopolio nell’uso della forza; gli agenti beneficiano di maggiore efficienza e minori costi nella tutela delle proprie risorse; si crea quindi un SC.</a:t>
            </a:r>
          </a:p>
          <a:p>
            <a:pPr eaLnBrk="1" hangingPunct="1">
              <a:lnSpc>
                <a:spcPct val="85000"/>
              </a:lnSpc>
            </a:pPr>
            <a:r>
              <a:rPr lang="it-IT" altLang="en-US" sz="2000" u="sng" dirty="0"/>
              <a:t>Distribuzione del SC</a:t>
            </a:r>
            <a:r>
              <a:rPr lang="it-IT" altLang="en-US" sz="2000" dirty="0"/>
              <a:t> (fase 3): il contratto sociale stabilisce anche quali sono i modi leciti di riparto del SC. </a:t>
            </a:r>
          </a:p>
          <a:p>
            <a:pPr eaLnBrk="1" hangingPunct="1">
              <a:lnSpc>
                <a:spcPct val="85000"/>
              </a:lnSpc>
            </a:pPr>
            <a:r>
              <a:rPr lang="it-IT" altLang="en-US" sz="2000" dirty="0"/>
              <a:t>Come nello scambio di un singolo bene, agli agenti conviene in generale </a:t>
            </a:r>
            <a:r>
              <a:rPr lang="it-IT" altLang="en-US" sz="2000" i="1" dirty="0"/>
              <a:t>cooperare nell’istituire il </a:t>
            </a:r>
            <a:r>
              <a:rPr lang="it-IT" altLang="en-US" sz="2000" i="1" dirty="0" err="1"/>
              <a:t>DdP</a:t>
            </a:r>
            <a:r>
              <a:rPr lang="it-IT" altLang="en-US" sz="2000" i="1" dirty="0"/>
              <a:t> </a:t>
            </a:r>
            <a:r>
              <a:rPr lang="it-IT" altLang="en-US" sz="2000" dirty="0"/>
              <a:t>e nell’assicurarne la difesa perché questo garantisce il formarsi di un SC che poi verrà ripartito secondo le regole del contratto sociale. </a:t>
            </a:r>
          </a:p>
          <a:p>
            <a:pPr eaLnBrk="1" hangingPunct="1">
              <a:lnSpc>
                <a:spcPct val="85000"/>
              </a:lnSpc>
            </a:pPr>
            <a:r>
              <a:rPr lang="it-IT" altLang="en-US" sz="2000" dirty="0"/>
              <a:t>E’ la c.d. “fondazione </a:t>
            </a:r>
            <a:r>
              <a:rPr lang="it-IT" altLang="en-US" sz="2000" i="1" dirty="0" err="1"/>
              <a:t>bargaining</a:t>
            </a:r>
            <a:r>
              <a:rPr lang="it-IT" altLang="en-US" sz="2000" dirty="0"/>
              <a:t>” del diritto di proprietà.</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2771">
                                            <p:txEl>
                                              <p:pRg st="5" end="5"/>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2771">
                                            <p:txEl>
                                              <p:pRg st="6" end="6"/>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2771">
                                            <p:txEl>
                                              <p:pRg st="7" end="7"/>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2771">
                                            <p:txEl>
                                              <p:pRg st="8" end="8"/>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2771">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p:cNvSpPr>
            <a:spLocks noGrp="1" noChangeArrowheads="1"/>
          </p:cNvSpPr>
          <p:nvPr>
            <p:ph type="title"/>
          </p:nvPr>
        </p:nvSpPr>
        <p:spPr>
          <a:xfrm>
            <a:off x="0" y="188913"/>
            <a:ext cx="9144000" cy="692150"/>
          </a:xfrm>
        </p:spPr>
        <p:txBody>
          <a:bodyPr/>
          <a:lstStyle/>
          <a:p>
            <a:pPr eaLnBrk="1" hangingPunct="1"/>
            <a:r>
              <a:rPr lang="it-IT" altLang="en-US" sz="3200" dirty="0"/>
              <a:t>Torniamo alle regole…</a:t>
            </a:r>
          </a:p>
        </p:txBody>
      </p:sp>
      <p:sp>
        <p:nvSpPr>
          <p:cNvPr id="116739" name="Rectangle 3"/>
          <p:cNvSpPr>
            <a:spLocks noGrp="1" noChangeArrowheads="1"/>
          </p:cNvSpPr>
          <p:nvPr>
            <p:ph type="body" idx="1"/>
          </p:nvPr>
        </p:nvSpPr>
        <p:spPr>
          <a:xfrm>
            <a:off x="179388" y="981075"/>
            <a:ext cx="8785225" cy="5616575"/>
          </a:xfrm>
        </p:spPr>
        <p:txBody>
          <a:bodyPr/>
          <a:lstStyle/>
          <a:p>
            <a:pPr eaLnBrk="1" hangingPunct="1">
              <a:lnSpc>
                <a:spcPct val="90000"/>
              </a:lnSpc>
            </a:pPr>
            <a:r>
              <a:rPr lang="it-IT" altLang="en-US" sz="2400" dirty="0"/>
              <a:t>Come sappiamo, oltre che con la negoziazione privata, il problema delle esternalità può essere risolto utilizzando vari tipi di </a:t>
            </a:r>
            <a:r>
              <a:rPr lang="it-IT" altLang="en-US" sz="2400" u="sng" dirty="0"/>
              <a:t>regole giuridiche</a:t>
            </a:r>
            <a:r>
              <a:rPr lang="it-IT" altLang="en-US" sz="2400" dirty="0"/>
              <a:t>.</a:t>
            </a:r>
          </a:p>
          <a:p>
            <a:pPr lvl="1" eaLnBrk="1" hangingPunct="1">
              <a:lnSpc>
                <a:spcPct val="90000"/>
              </a:lnSpc>
            </a:pPr>
            <a:r>
              <a:rPr lang="it-IT" altLang="en-US" sz="2400" dirty="0"/>
              <a:t>Regolamentazione.</a:t>
            </a:r>
          </a:p>
          <a:p>
            <a:pPr lvl="1" eaLnBrk="1" hangingPunct="1">
              <a:lnSpc>
                <a:spcPct val="90000"/>
              </a:lnSpc>
            </a:pPr>
            <a:r>
              <a:rPr lang="it-IT" altLang="en-US" sz="2400" dirty="0"/>
              <a:t>Assegnazione diretta del </a:t>
            </a:r>
            <a:r>
              <a:rPr lang="it-IT" altLang="en-US" sz="2400" dirty="0" err="1"/>
              <a:t>DdP</a:t>
            </a:r>
            <a:r>
              <a:rPr lang="it-IT" altLang="en-US" sz="2400" dirty="0"/>
              <a:t>.</a:t>
            </a:r>
          </a:p>
          <a:p>
            <a:pPr lvl="1" eaLnBrk="1" hangingPunct="1">
              <a:lnSpc>
                <a:spcPct val="90000"/>
              </a:lnSpc>
            </a:pPr>
            <a:r>
              <a:rPr lang="it-IT" altLang="en-US" sz="2400" dirty="0"/>
              <a:t>Regola di responsabilità (risarcimento dell’esternalità).</a:t>
            </a:r>
          </a:p>
          <a:p>
            <a:pPr lvl="1" eaLnBrk="1" hangingPunct="1">
              <a:lnSpc>
                <a:spcPct val="90000"/>
              </a:lnSpc>
            </a:pPr>
            <a:r>
              <a:rPr lang="it-IT" altLang="en-US" sz="2400" dirty="0"/>
              <a:t>Tassa </a:t>
            </a:r>
            <a:r>
              <a:rPr lang="it-IT" altLang="en-US" sz="2400" dirty="0" err="1"/>
              <a:t>pigouviana</a:t>
            </a:r>
            <a:r>
              <a:rPr lang="it-IT" altLang="en-US" sz="2400" dirty="0"/>
              <a:t>.</a:t>
            </a:r>
          </a:p>
          <a:p>
            <a:pPr eaLnBrk="1" hangingPunct="1">
              <a:lnSpc>
                <a:spcPct val="90000"/>
              </a:lnSpc>
            </a:pPr>
            <a:r>
              <a:rPr lang="it-IT" altLang="en-US" sz="2400" dirty="0"/>
              <a:t>Tassa e risarcimento sono soluzioni simili (= incentivo ad internalizzare l’esternalità). Tuttavia: </a:t>
            </a:r>
          </a:p>
          <a:p>
            <a:pPr lvl="1" eaLnBrk="1" hangingPunct="1">
              <a:lnSpc>
                <a:spcPct val="90000"/>
              </a:lnSpc>
            </a:pPr>
            <a:r>
              <a:rPr lang="it-IT" altLang="en-US" sz="2400" dirty="0"/>
              <a:t>la tassa si basa sul danno anticipato, il risarcimento su quello effettivo; </a:t>
            </a:r>
          </a:p>
          <a:p>
            <a:pPr lvl="1" eaLnBrk="1" hangingPunct="1">
              <a:lnSpc>
                <a:spcPct val="90000"/>
              </a:lnSpc>
            </a:pPr>
            <a:r>
              <a:rPr lang="it-IT" altLang="en-US" sz="2400" dirty="0"/>
              <a:t>la tassa è versata al </a:t>
            </a:r>
            <a:r>
              <a:rPr lang="it-IT" altLang="en-US" sz="2400" i="1" dirty="0"/>
              <a:t>policy-maker</a:t>
            </a:r>
            <a:r>
              <a:rPr lang="it-IT" altLang="en-US" sz="2400" dirty="0"/>
              <a:t>, il risarcimento va al proprietario danneggiato dall’esternalità.</a:t>
            </a:r>
          </a:p>
          <a:p>
            <a:pPr eaLnBrk="1" hangingPunct="1">
              <a:lnSpc>
                <a:spcPct val="90000"/>
              </a:lnSpc>
            </a:pPr>
            <a:r>
              <a:rPr lang="it-IT" altLang="en-US" sz="2400" dirty="0"/>
              <a:t>L’analisi del teorema di </a:t>
            </a:r>
            <a:r>
              <a:rPr lang="it-IT" altLang="en-US" sz="2400" dirty="0" err="1"/>
              <a:t>Coase</a:t>
            </a:r>
            <a:r>
              <a:rPr lang="it-IT" altLang="en-US" sz="2400" dirty="0"/>
              <a:t> ci offre anche gli strumenti per confrontare tra loro queste possibili soluzioni.</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6739">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6739">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16739">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16739">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16739">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16739">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16739">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16739">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Grp="1" noChangeArrowheads="1"/>
          </p:cNvSpPr>
          <p:nvPr>
            <p:ph type="title"/>
          </p:nvPr>
        </p:nvSpPr>
        <p:spPr>
          <a:xfrm>
            <a:off x="685800" y="228600"/>
            <a:ext cx="7772400" cy="823913"/>
          </a:xfrm>
        </p:spPr>
        <p:txBody>
          <a:bodyPr/>
          <a:lstStyle/>
          <a:p>
            <a:pPr eaLnBrk="1" hangingPunct="1"/>
            <a:r>
              <a:rPr lang="it-IT" altLang="en-US" sz="3200"/>
              <a:t>Confronto tra le soluzioni</a:t>
            </a:r>
          </a:p>
        </p:txBody>
      </p:sp>
      <p:sp>
        <p:nvSpPr>
          <p:cNvPr id="117763" name="Rectangle 3"/>
          <p:cNvSpPr>
            <a:spLocks noGrp="1" noChangeArrowheads="1"/>
          </p:cNvSpPr>
          <p:nvPr>
            <p:ph type="body" idx="1"/>
          </p:nvPr>
        </p:nvSpPr>
        <p:spPr>
          <a:xfrm>
            <a:off x="0" y="1052513"/>
            <a:ext cx="9144000" cy="5400823"/>
          </a:xfrm>
        </p:spPr>
        <p:txBody>
          <a:bodyPr/>
          <a:lstStyle/>
          <a:p>
            <a:pPr eaLnBrk="1" hangingPunct="1">
              <a:lnSpc>
                <a:spcPct val="80000"/>
              </a:lnSpc>
            </a:pPr>
            <a:r>
              <a:rPr lang="it-IT" altLang="en-US" sz="2000" dirty="0"/>
              <a:t>La scelta tra le regole giuridiche che possono risolvere il problema dell’esternalità dipende da vari fattori, legati ai costi ed alle informazioni.</a:t>
            </a:r>
          </a:p>
          <a:p>
            <a:pPr eaLnBrk="1" hangingPunct="1">
              <a:lnSpc>
                <a:spcPct val="80000"/>
              </a:lnSpc>
            </a:pPr>
            <a:r>
              <a:rPr lang="it-IT" altLang="en-US" sz="2000" u="sng" dirty="0"/>
              <a:t>Informazione del policy-maker</a:t>
            </a:r>
            <a:r>
              <a:rPr lang="it-IT" altLang="en-US" sz="2000" dirty="0"/>
              <a:t>: se è completa, le regole sono tutte uguali; se è incompleta, la regolamentazione e l’assegnazione non portano al </a:t>
            </a:r>
            <a:r>
              <a:rPr lang="it-IT" altLang="en-US" sz="2000" i="1" dirty="0"/>
              <a:t>first best</a:t>
            </a:r>
            <a:r>
              <a:rPr lang="it-IT" altLang="en-US" sz="2000" dirty="0"/>
              <a:t>, mentre se si conosce almeno l’entità del danno sia la responsabilità che la tassa possono portare al </a:t>
            </a:r>
            <a:r>
              <a:rPr lang="it-IT" altLang="en-US" sz="2000" i="1" dirty="0"/>
              <a:t>first best</a:t>
            </a:r>
            <a:r>
              <a:rPr lang="it-IT" altLang="en-US" sz="2000" dirty="0"/>
              <a:t> (perché sono regole che sfruttano le informazioni personale delle parti).</a:t>
            </a:r>
          </a:p>
          <a:p>
            <a:pPr eaLnBrk="1" hangingPunct="1">
              <a:lnSpc>
                <a:spcPct val="80000"/>
              </a:lnSpc>
            </a:pPr>
            <a:r>
              <a:rPr lang="it-IT" altLang="en-US" sz="2000" u="sng" dirty="0"/>
              <a:t>Informazioni sulla controparte</a:t>
            </a:r>
            <a:r>
              <a:rPr lang="it-IT" altLang="en-US" sz="2000" dirty="0"/>
              <a:t>: non è necessaria alcuna informazione nei soli casi di tassa e regolamentazione, mentre negli altri due casi serve conoscere l’identità del danneggiante e il </a:t>
            </a:r>
            <a:r>
              <a:rPr lang="it-IT" altLang="en-US" sz="2000" i="1" dirty="0"/>
              <a:t>quantum</a:t>
            </a:r>
            <a:r>
              <a:rPr lang="it-IT" altLang="en-US" sz="2000" dirty="0"/>
              <a:t> del danno (= Chi denunciare? Che risarcimento chiedere?).</a:t>
            </a:r>
          </a:p>
          <a:p>
            <a:pPr eaLnBrk="1" hangingPunct="1">
              <a:lnSpc>
                <a:spcPct val="80000"/>
              </a:lnSpc>
            </a:pPr>
            <a:r>
              <a:rPr lang="it-IT" altLang="en-US" sz="2000" u="sng" dirty="0"/>
              <a:t>Costi amministrativi</a:t>
            </a:r>
            <a:r>
              <a:rPr lang="it-IT" altLang="en-US" sz="2000" dirty="0"/>
              <a:t>: la regola meno costosa è quella della responsabilità, perché la si attiva solo quando l’esternalità negativa si verifica davvero; invece la tassa è spesso una regola molto costosa da amministrare.</a:t>
            </a:r>
          </a:p>
          <a:p>
            <a:pPr eaLnBrk="1" hangingPunct="1">
              <a:lnSpc>
                <a:spcPct val="80000"/>
              </a:lnSpc>
            </a:pPr>
            <a:r>
              <a:rPr lang="it-IT" altLang="en-US" sz="2000" u="sng" dirty="0"/>
              <a:t>Comportamento delle vittime</a:t>
            </a:r>
            <a:r>
              <a:rPr lang="it-IT" altLang="en-US" sz="2000" dirty="0"/>
              <a:t>: le regole come la tassazione e la regolamentazione che </a:t>
            </a:r>
            <a:r>
              <a:rPr lang="it-IT" altLang="en-US" sz="2000" i="1" dirty="0"/>
              <a:t>non</a:t>
            </a:r>
            <a:r>
              <a:rPr lang="it-IT" altLang="en-US" sz="2000" dirty="0"/>
              <a:t> compensano le vittime dell’esternalità incentivano queste ultime ad adottare il livello efficiente di precauzioni per evitare il danno (vedi lezione sulla responsabilità civile).</a:t>
            </a:r>
          </a:p>
          <a:p>
            <a:pPr eaLnBrk="1" hangingPunct="1">
              <a:lnSpc>
                <a:spcPct val="80000"/>
              </a:lnSpc>
            </a:pPr>
            <a:r>
              <a:rPr lang="it-IT" altLang="en-US" sz="2000" u="sng" dirty="0"/>
              <a:t>Capacità di pagare del danneggiante</a:t>
            </a:r>
            <a:r>
              <a:rPr lang="it-IT" altLang="en-US" sz="2000" dirty="0"/>
              <a:t>: nel caso di responsabilità, il risarcimento è limitato dal patrimonio del danneggiante.</a:t>
            </a:r>
          </a:p>
          <a:p>
            <a:pPr eaLnBrk="1" hangingPunct="1">
              <a:lnSpc>
                <a:spcPct val="80000"/>
              </a:lnSpc>
            </a:pPr>
            <a:endParaRPr lang="it-IT" altLang="en-US"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776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776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776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776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1776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Titolo 1"/>
          <p:cNvSpPr>
            <a:spLocks noGrp="1"/>
          </p:cNvSpPr>
          <p:nvPr>
            <p:ph type="title"/>
          </p:nvPr>
        </p:nvSpPr>
        <p:spPr/>
        <p:txBody>
          <a:bodyPr/>
          <a:lstStyle/>
          <a:p>
            <a:r>
              <a:rPr lang="en-US" altLang="en-US" dirty="0" err="1"/>
              <a:t>Dimostrazione</a:t>
            </a:r>
            <a:r>
              <a:rPr lang="en-US" altLang="en-US" dirty="0"/>
              <a:t> del </a:t>
            </a:r>
            <a:r>
              <a:rPr lang="en-US" altLang="en-US" dirty="0" err="1"/>
              <a:t>teorema</a:t>
            </a:r>
            <a:endParaRPr lang="en-US" altLang="en-US" dirty="0"/>
          </a:p>
        </p:txBody>
      </p:sp>
      <p:sp>
        <p:nvSpPr>
          <p:cNvPr id="118787" name="Segnaposto contenuto 2"/>
          <p:cNvSpPr>
            <a:spLocks noGrp="1"/>
          </p:cNvSpPr>
          <p:nvPr>
            <p:ph idx="1"/>
          </p:nvPr>
        </p:nvSpPr>
        <p:spPr>
          <a:xfrm>
            <a:off x="250825" y="1268413"/>
            <a:ext cx="8642350" cy="5081587"/>
          </a:xfrm>
        </p:spPr>
        <p:txBody>
          <a:bodyPr/>
          <a:lstStyle/>
          <a:p>
            <a:r>
              <a:rPr lang="it-IT" altLang="en-US" sz="2800" dirty="0"/>
              <a:t>Nelle pagine successive si dà una dimostrazione grafica del teorema di </a:t>
            </a:r>
            <a:r>
              <a:rPr lang="it-IT" altLang="en-US" sz="2800" dirty="0" err="1"/>
              <a:t>Coase</a:t>
            </a:r>
            <a:r>
              <a:rPr lang="it-IT" altLang="en-US" sz="2800" dirty="0"/>
              <a:t> per un mondo privo di </a:t>
            </a:r>
            <a:r>
              <a:rPr lang="it-IT" altLang="en-US" sz="2800" dirty="0" err="1"/>
              <a:t>CdT</a:t>
            </a:r>
            <a:r>
              <a:rPr lang="it-IT" altLang="en-US" sz="2800" dirty="0"/>
              <a:t>.</a:t>
            </a:r>
          </a:p>
          <a:p>
            <a:r>
              <a:rPr lang="it-IT" altLang="en-US" sz="2800" dirty="0"/>
              <a:t>Il punto di partenza è il concetto di benessere creato dallo scambio di mercato e la conversione del tradizionale grafico domanda/offerta in un grafico dove sulle ordinate misuriamo proprio il benessere creato da ogni unità scambiata.</a:t>
            </a:r>
          </a:p>
          <a:p>
            <a:r>
              <a:rPr lang="it-IT" altLang="en-US" sz="2800" dirty="0"/>
              <a:t>Ipotizzeremo infine, per semplicità, che tutto il benessere creato dallo scambio vada al lato dell’offerta.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878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878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p:cNvSpPr>
            <a:spLocks noChangeArrowheads="1"/>
          </p:cNvSpPr>
          <p:nvPr/>
        </p:nvSpPr>
        <p:spPr bwMode="auto">
          <a:xfrm>
            <a:off x="2916238" y="2781300"/>
            <a:ext cx="71437" cy="2519363"/>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endParaRPr lang="en-US" altLang="en-US" sz="1800">
              <a:solidFill>
                <a:srgbClr val="790015"/>
              </a:solidFill>
              <a:latin typeface="Arial" panose="020B0604020202020204" pitchFamily="34" charset="0"/>
            </a:endParaRPr>
          </a:p>
        </p:txBody>
      </p:sp>
      <p:sp>
        <p:nvSpPr>
          <p:cNvPr id="119811" name="Rectangle 3"/>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endParaRPr lang="en-US" altLang="en-US" sz="1800">
              <a:solidFill>
                <a:srgbClr val="790015"/>
              </a:solidFill>
              <a:latin typeface="Arial" panose="020B0604020202020204" pitchFamily="34" charset="0"/>
            </a:endParaRPr>
          </a:p>
        </p:txBody>
      </p:sp>
      <p:sp>
        <p:nvSpPr>
          <p:cNvPr id="119812" name="Rectangle 4"/>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endParaRPr lang="en-US" altLang="en-US" sz="1800">
              <a:solidFill>
                <a:srgbClr val="790015"/>
              </a:solidFill>
              <a:latin typeface="Arial" panose="020B0604020202020204" pitchFamily="34" charset="0"/>
            </a:endParaRPr>
          </a:p>
        </p:txBody>
      </p:sp>
      <p:sp>
        <p:nvSpPr>
          <p:cNvPr id="119813" name="Rectangle 5"/>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endParaRPr lang="en-US" altLang="en-US" sz="1800">
              <a:solidFill>
                <a:srgbClr val="790015"/>
              </a:solidFill>
              <a:latin typeface="Arial" panose="020B0604020202020204" pitchFamily="34" charset="0"/>
            </a:endParaRPr>
          </a:p>
        </p:txBody>
      </p:sp>
      <p:sp>
        <p:nvSpPr>
          <p:cNvPr id="119814" name="Rectangle 6"/>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endParaRPr lang="en-US" altLang="en-US" sz="1800">
              <a:solidFill>
                <a:srgbClr val="790015"/>
              </a:solidFill>
              <a:latin typeface="Arial" panose="020B0604020202020204" pitchFamily="34" charset="0"/>
            </a:endParaRPr>
          </a:p>
        </p:txBody>
      </p:sp>
      <p:sp>
        <p:nvSpPr>
          <p:cNvPr id="119815" name="Line 7"/>
          <p:cNvSpPr>
            <a:spLocks noChangeShapeType="1"/>
          </p:cNvSpPr>
          <p:nvPr/>
        </p:nvSpPr>
        <p:spPr bwMode="auto">
          <a:xfrm flipH="1">
            <a:off x="2689225" y="2613025"/>
            <a:ext cx="4105275" cy="2898775"/>
          </a:xfrm>
          <a:prstGeom prst="line">
            <a:avLst/>
          </a:prstGeom>
          <a:noFill/>
          <a:ln w="25400">
            <a:solidFill>
              <a:srgbClr val="40AE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19816" name="Rectangle 8"/>
          <p:cNvSpPr>
            <a:spLocks noChangeArrowheads="1"/>
          </p:cNvSpPr>
          <p:nvPr/>
        </p:nvSpPr>
        <p:spPr bwMode="auto">
          <a:xfrm>
            <a:off x="4724400" y="3733800"/>
            <a:ext cx="119063"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596900">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defTabSz="59690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defTabSz="5969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defTabSz="5969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defTabSz="5969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defTabSz="5969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defTabSz="5969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defTabSz="5969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defTabSz="5969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a:spcBef>
                <a:spcPct val="0"/>
              </a:spcBef>
              <a:buClrTx/>
              <a:buSzTx/>
              <a:buFontTx/>
              <a:buNone/>
            </a:pPr>
            <a:r>
              <a:rPr lang="it-IT" altLang="en-US" sz="1400" b="1">
                <a:latin typeface="Arial" panose="020B0604020202020204" pitchFamily="34" charset="0"/>
              </a:rPr>
              <a:t>E</a:t>
            </a:r>
          </a:p>
        </p:txBody>
      </p:sp>
      <p:sp>
        <p:nvSpPr>
          <p:cNvPr id="119817" name="Rectangle 9"/>
          <p:cNvSpPr>
            <a:spLocks noChangeArrowheads="1"/>
          </p:cNvSpPr>
          <p:nvPr/>
        </p:nvSpPr>
        <p:spPr bwMode="auto">
          <a:xfrm>
            <a:off x="7159625" y="6230938"/>
            <a:ext cx="717550"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596900">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defTabSz="59690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defTabSz="5969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defTabSz="5969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defTabSz="5969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defTabSz="5969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defTabSz="5969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defTabSz="5969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defTabSz="5969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a:spcBef>
                <a:spcPct val="0"/>
              </a:spcBef>
              <a:buClrTx/>
              <a:buSzTx/>
              <a:buFontTx/>
              <a:buNone/>
            </a:pPr>
            <a:r>
              <a:rPr lang="it-IT" altLang="en-US" sz="1400" b="1">
                <a:latin typeface="Arial" panose="020B0604020202020204" pitchFamily="34" charset="0"/>
              </a:rPr>
              <a:t>Quantità</a:t>
            </a:r>
          </a:p>
        </p:txBody>
      </p:sp>
      <p:sp>
        <p:nvSpPr>
          <p:cNvPr id="119818" name="Rectangle 10"/>
          <p:cNvSpPr>
            <a:spLocks noChangeArrowheads="1"/>
          </p:cNvSpPr>
          <p:nvPr/>
        </p:nvSpPr>
        <p:spPr bwMode="auto">
          <a:xfrm>
            <a:off x="7231063" y="6465888"/>
            <a:ext cx="787400"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596900">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defTabSz="59690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defTabSz="5969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defTabSz="5969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defTabSz="5969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defTabSz="5969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defTabSz="5969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defTabSz="5969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defTabSz="5969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a:spcBef>
                <a:spcPct val="0"/>
              </a:spcBef>
              <a:buClrTx/>
              <a:buSzTx/>
              <a:buFontTx/>
              <a:buNone/>
            </a:pPr>
            <a:r>
              <a:rPr lang="it-IT" altLang="en-US" sz="1400" b="1">
                <a:latin typeface="Arial" panose="020B0604020202020204" pitchFamily="34" charset="0"/>
              </a:rPr>
              <a:t>detersivo</a:t>
            </a:r>
          </a:p>
        </p:txBody>
      </p:sp>
      <p:sp>
        <p:nvSpPr>
          <p:cNvPr id="119819" name="Rectangle 11"/>
          <p:cNvSpPr>
            <a:spLocks noChangeArrowheads="1"/>
          </p:cNvSpPr>
          <p:nvPr/>
        </p:nvSpPr>
        <p:spPr bwMode="auto">
          <a:xfrm>
            <a:off x="1755775" y="6230938"/>
            <a:ext cx="98425"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596900">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defTabSz="59690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defTabSz="5969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defTabSz="5969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defTabSz="5969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defTabSz="5969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defTabSz="5969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defTabSz="5969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defTabSz="5969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a:spcBef>
                <a:spcPct val="0"/>
              </a:spcBef>
              <a:buClrTx/>
              <a:buSzTx/>
              <a:buFontTx/>
              <a:buNone/>
            </a:pPr>
            <a:r>
              <a:rPr lang="it-IT" altLang="en-US" sz="1400" b="1">
                <a:latin typeface="Arial" panose="020B0604020202020204" pitchFamily="34" charset="0"/>
              </a:rPr>
              <a:t>0</a:t>
            </a:r>
          </a:p>
        </p:txBody>
      </p:sp>
      <p:grpSp>
        <p:nvGrpSpPr>
          <p:cNvPr id="119820" name="Group 12"/>
          <p:cNvGrpSpPr>
            <a:grpSpLocks/>
          </p:cNvGrpSpPr>
          <p:nvPr/>
        </p:nvGrpSpPr>
        <p:grpSpPr bwMode="auto">
          <a:xfrm>
            <a:off x="1009650" y="1846263"/>
            <a:ext cx="798513" cy="447675"/>
            <a:chOff x="636" y="1163"/>
            <a:chExt cx="503" cy="282"/>
          </a:xfrm>
        </p:grpSpPr>
        <p:sp>
          <p:nvSpPr>
            <p:cNvPr id="119841" name="Rectangle 13"/>
            <p:cNvSpPr>
              <a:spLocks noChangeArrowheads="1"/>
            </p:cNvSpPr>
            <p:nvPr/>
          </p:nvSpPr>
          <p:spPr bwMode="auto">
            <a:xfrm>
              <a:off x="778" y="1163"/>
              <a:ext cx="361" cy="1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596900">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defTabSz="59690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defTabSz="5969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defTabSz="5969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defTabSz="5969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defTabSz="5969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defTabSz="5969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defTabSz="5969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defTabSz="5969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a:spcBef>
                  <a:spcPct val="0"/>
                </a:spcBef>
                <a:buClrTx/>
                <a:buSzTx/>
                <a:buFontTx/>
                <a:buNone/>
              </a:pPr>
              <a:r>
                <a:rPr lang="it-IT" altLang="en-US" sz="1400" b="1">
                  <a:latin typeface="Arial" panose="020B0604020202020204" pitchFamily="34" charset="0"/>
                </a:rPr>
                <a:t>Prezzo</a:t>
              </a:r>
            </a:p>
          </p:txBody>
        </p:sp>
        <p:sp>
          <p:nvSpPr>
            <p:cNvPr id="119842" name="Rectangle 14"/>
            <p:cNvSpPr>
              <a:spLocks noChangeArrowheads="1"/>
            </p:cNvSpPr>
            <p:nvPr/>
          </p:nvSpPr>
          <p:spPr bwMode="auto">
            <a:xfrm>
              <a:off x="636" y="1311"/>
              <a:ext cx="496" cy="1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596900">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defTabSz="59690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defTabSz="5969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defTabSz="5969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defTabSz="5969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defTabSz="5969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defTabSz="5969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defTabSz="5969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defTabSz="5969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a:spcBef>
                  <a:spcPct val="0"/>
                </a:spcBef>
                <a:buClrTx/>
                <a:buSzTx/>
                <a:buFontTx/>
                <a:buNone/>
              </a:pPr>
              <a:r>
                <a:rPr lang="it-IT" altLang="en-US" sz="1400" b="1">
                  <a:latin typeface="Arial" panose="020B0604020202020204" pitchFamily="34" charset="0"/>
                </a:rPr>
                <a:t>detersivo</a:t>
              </a:r>
            </a:p>
          </p:txBody>
        </p:sp>
      </p:grpSp>
      <p:sp>
        <p:nvSpPr>
          <p:cNvPr id="119821" name="Freeform 15"/>
          <p:cNvSpPr>
            <a:spLocks/>
          </p:cNvSpPr>
          <p:nvPr/>
        </p:nvSpPr>
        <p:spPr bwMode="auto">
          <a:xfrm>
            <a:off x="1947863" y="1889125"/>
            <a:ext cx="6076950" cy="4300538"/>
          </a:xfrm>
          <a:custGeom>
            <a:avLst/>
            <a:gdLst>
              <a:gd name="T0" fmla="*/ 0 w 3828"/>
              <a:gd name="T1" fmla="*/ 0 h 2709"/>
              <a:gd name="T2" fmla="*/ 0 w 3828"/>
              <a:gd name="T3" fmla="*/ 2147483646 h 2709"/>
              <a:gd name="T4" fmla="*/ 2147483646 w 3828"/>
              <a:gd name="T5" fmla="*/ 2147483646 h 2709"/>
              <a:gd name="T6" fmla="*/ 0 60000 65536"/>
              <a:gd name="T7" fmla="*/ 0 60000 65536"/>
              <a:gd name="T8" fmla="*/ 0 60000 65536"/>
            </a:gdLst>
            <a:ahLst/>
            <a:cxnLst>
              <a:cxn ang="T6">
                <a:pos x="T0" y="T1"/>
              </a:cxn>
              <a:cxn ang="T7">
                <a:pos x="T2" y="T3"/>
              </a:cxn>
              <a:cxn ang="T8">
                <a:pos x="T4" y="T5"/>
              </a:cxn>
            </a:cxnLst>
            <a:rect l="0" t="0" r="r" b="b"/>
            <a:pathLst>
              <a:path w="3828" h="2709">
                <a:moveTo>
                  <a:pt x="0" y="0"/>
                </a:moveTo>
                <a:lnTo>
                  <a:pt x="0" y="2708"/>
                </a:lnTo>
                <a:lnTo>
                  <a:pt x="3827" y="2708"/>
                </a:lnTo>
              </a:path>
            </a:pathLst>
          </a:custGeom>
          <a:noFill/>
          <a:ln w="12700" cap="rnd"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19822" name="Line 16"/>
          <p:cNvSpPr>
            <a:spLocks noChangeShapeType="1"/>
          </p:cNvSpPr>
          <p:nvPr/>
        </p:nvSpPr>
        <p:spPr bwMode="auto">
          <a:xfrm flipV="1">
            <a:off x="4775200" y="4046538"/>
            <a:ext cx="0" cy="211455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19823" name="Rectangle 17"/>
          <p:cNvSpPr>
            <a:spLocks noChangeArrowheads="1"/>
          </p:cNvSpPr>
          <p:nvPr/>
        </p:nvSpPr>
        <p:spPr bwMode="auto">
          <a:xfrm>
            <a:off x="4706938" y="6230938"/>
            <a:ext cx="207962"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596900">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defTabSz="59690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defTabSz="5969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defTabSz="5969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defTabSz="5969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defTabSz="5969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defTabSz="5969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defTabSz="5969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defTabSz="5969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a:spcBef>
                <a:spcPct val="0"/>
              </a:spcBef>
              <a:buClrTx/>
              <a:buSzTx/>
              <a:buFontTx/>
              <a:buNone/>
            </a:pPr>
            <a:r>
              <a:rPr lang="it-IT" altLang="en-US" sz="1400" b="1" i="1">
                <a:latin typeface="Arial" panose="020B0604020202020204" pitchFamily="34" charset="0"/>
              </a:rPr>
              <a:t>Q*</a:t>
            </a:r>
            <a:endParaRPr lang="it-IT" altLang="en-US" sz="1400" b="1" baseline="-25000">
              <a:latin typeface="Arial" panose="020B0604020202020204" pitchFamily="34" charset="0"/>
            </a:endParaRPr>
          </a:p>
        </p:txBody>
      </p:sp>
      <p:sp>
        <p:nvSpPr>
          <p:cNvPr id="119824" name="Rectangle 18"/>
          <p:cNvSpPr>
            <a:spLocks noChangeArrowheads="1"/>
          </p:cNvSpPr>
          <p:nvPr/>
        </p:nvSpPr>
        <p:spPr bwMode="auto">
          <a:xfrm>
            <a:off x="6889750" y="5375275"/>
            <a:ext cx="808038"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596900">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defTabSz="59690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defTabSz="5969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defTabSz="5969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defTabSz="5969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defTabSz="5969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defTabSz="5969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defTabSz="5969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defTabSz="5969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a:spcBef>
                <a:spcPct val="0"/>
              </a:spcBef>
              <a:buClrTx/>
              <a:buSzTx/>
              <a:buFontTx/>
              <a:buNone/>
            </a:pPr>
            <a:r>
              <a:rPr lang="it-IT" altLang="en-US" sz="1400" b="1">
                <a:latin typeface="Arial" panose="020B0604020202020204" pitchFamily="34" charset="0"/>
              </a:rPr>
              <a:t>Domanda</a:t>
            </a:r>
          </a:p>
        </p:txBody>
      </p:sp>
      <p:sp>
        <p:nvSpPr>
          <p:cNvPr id="119825" name="Rectangle 19"/>
          <p:cNvSpPr>
            <a:spLocks noChangeArrowheads="1"/>
          </p:cNvSpPr>
          <p:nvPr/>
        </p:nvSpPr>
        <p:spPr bwMode="auto">
          <a:xfrm>
            <a:off x="6805613" y="2573338"/>
            <a:ext cx="581025"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596900">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defTabSz="59690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defTabSz="5969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defTabSz="5969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defTabSz="5969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defTabSz="5969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defTabSz="5969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defTabSz="5969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defTabSz="5969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a:spcBef>
                <a:spcPct val="0"/>
              </a:spcBef>
              <a:buClrTx/>
              <a:buSzTx/>
              <a:buFontTx/>
              <a:buNone/>
            </a:pPr>
            <a:r>
              <a:rPr lang="it-IT" altLang="en-US" sz="1400" b="1">
                <a:latin typeface="Arial" panose="020B0604020202020204" pitchFamily="34" charset="0"/>
              </a:rPr>
              <a:t>Offerta</a:t>
            </a:r>
          </a:p>
        </p:txBody>
      </p:sp>
      <p:sp>
        <p:nvSpPr>
          <p:cNvPr id="119826" name="Rectangle 20"/>
          <p:cNvSpPr>
            <a:spLocks noChangeArrowheads="1"/>
          </p:cNvSpPr>
          <p:nvPr/>
        </p:nvSpPr>
        <p:spPr bwMode="auto">
          <a:xfrm>
            <a:off x="6546850" y="2808288"/>
            <a:ext cx="2260600"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596900">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defTabSz="59690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defTabSz="5969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defTabSz="5969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defTabSz="5969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defTabSz="5969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defTabSz="5969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defTabSz="5969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defTabSz="5969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a:spcBef>
                <a:spcPct val="0"/>
              </a:spcBef>
              <a:buClrTx/>
              <a:buSzTx/>
              <a:buFontTx/>
              <a:buNone/>
            </a:pPr>
            <a:r>
              <a:rPr lang="it-IT" altLang="en-US" sz="1400" b="1">
                <a:latin typeface="Arial" panose="020B0604020202020204" pitchFamily="34" charset="0"/>
              </a:rPr>
              <a:t>(costo opportunità privato)</a:t>
            </a:r>
          </a:p>
        </p:txBody>
      </p:sp>
      <p:sp>
        <p:nvSpPr>
          <p:cNvPr id="119827" name="Line 21"/>
          <p:cNvSpPr>
            <a:spLocks noChangeShapeType="1"/>
          </p:cNvSpPr>
          <p:nvPr/>
        </p:nvSpPr>
        <p:spPr bwMode="auto">
          <a:xfrm>
            <a:off x="2457450" y="2378075"/>
            <a:ext cx="4335463" cy="3092450"/>
          </a:xfrm>
          <a:prstGeom prst="line">
            <a:avLst/>
          </a:prstGeom>
          <a:noFill/>
          <a:ln w="25400">
            <a:solidFill>
              <a:srgbClr val="00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19828" name="Freeform 22"/>
          <p:cNvSpPr>
            <a:spLocks/>
          </p:cNvSpPr>
          <p:nvPr/>
        </p:nvSpPr>
        <p:spPr bwMode="auto">
          <a:xfrm>
            <a:off x="4706938" y="3984625"/>
            <a:ext cx="130175" cy="109538"/>
          </a:xfrm>
          <a:custGeom>
            <a:avLst/>
            <a:gdLst>
              <a:gd name="T0" fmla="*/ 2147483646 w 82"/>
              <a:gd name="T1" fmla="*/ 2147483646 h 69"/>
              <a:gd name="T2" fmla="*/ 2147483646 w 82"/>
              <a:gd name="T3" fmla="*/ 2147483646 h 69"/>
              <a:gd name="T4" fmla="*/ 2147483646 w 82"/>
              <a:gd name="T5" fmla="*/ 2147483646 h 69"/>
              <a:gd name="T6" fmla="*/ 2147483646 w 82"/>
              <a:gd name="T7" fmla="*/ 2147483646 h 69"/>
              <a:gd name="T8" fmla="*/ 2147483646 w 82"/>
              <a:gd name="T9" fmla="*/ 2147483646 h 69"/>
              <a:gd name="T10" fmla="*/ 2147483646 w 82"/>
              <a:gd name="T11" fmla="*/ 0 h 69"/>
              <a:gd name="T12" fmla="*/ 2147483646 w 82"/>
              <a:gd name="T13" fmla="*/ 0 h 69"/>
              <a:gd name="T14" fmla="*/ 2147483646 w 82"/>
              <a:gd name="T15" fmla="*/ 0 h 69"/>
              <a:gd name="T16" fmla="*/ 2147483646 w 82"/>
              <a:gd name="T17" fmla="*/ 2147483646 h 69"/>
              <a:gd name="T18" fmla="*/ 0 w 82"/>
              <a:gd name="T19" fmla="*/ 2147483646 h 69"/>
              <a:gd name="T20" fmla="*/ 2147483646 w 82"/>
              <a:gd name="T21" fmla="*/ 2147483646 h 69"/>
              <a:gd name="T22" fmla="*/ 2147483646 w 82"/>
              <a:gd name="T23" fmla="*/ 2147483646 h 69"/>
              <a:gd name="T24" fmla="*/ 2147483646 w 82"/>
              <a:gd name="T25" fmla="*/ 2147483646 h 6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82" h="69">
                <a:moveTo>
                  <a:pt x="41" y="68"/>
                </a:moveTo>
                <a:lnTo>
                  <a:pt x="54" y="68"/>
                </a:lnTo>
                <a:lnTo>
                  <a:pt x="67" y="54"/>
                </a:lnTo>
                <a:lnTo>
                  <a:pt x="81" y="41"/>
                </a:lnTo>
                <a:lnTo>
                  <a:pt x="67" y="14"/>
                </a:lnTo>
                <a:lnTo>
                  <a:pt x="54" y="0"/>
                </a:lnTo>
                <a:lnTo>
                  <a:pt x="41" y="0"/>
                </a:lnTo>
                <a:lnTo>
                  <a:pt x="27" y="0"/>
                </a:lnTo>
                <a:lnTo>
                  <a:pt x="14" y="14"/>
                </a:lnTo>
                <a:lnTo>
                  <a:pt x="0" y="41"/>
                </a:lnTo>
                <a:lnTo>
                  <a:pt x="14" y="54"/>
                </a:lnTo>
                <a:lnTo>
                  <a:pt x="27" y="68"/>
                </a:lnTo>
                <a:lnTo>
                  <a:pt x="41" y="68"/>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19829" name="Line 23"/>
          <p:cNvSpPr>
            <a:spLocks noChangeShapeType="1"/>
          </p:cNvSpPr>
          <p:nvPr/>
        </p:nvSpPr>
        <p:spPr bwMode="auto">
          <a:xfrm>
            <a:off x="2700338" y="2781300"/>
            <a:ext cx="0" cy="2519363"/>
          </a:xfrm>
          <a:prstGeom prst="line">
            <a:avLst/>
          </a:prstGeom>
          <a:noFill/>
          <a:ln w="9525">
            <a:solidFill>
              <a:srgbClr val="00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19830" name="Line 24"/>
          <p:cNvSpPr>
            <a:spLocks noChangeShapeType="1"/>
          </p:cNvSpPr>
          <p:nvPr/>
        </p:nvSpPr>
        <p:spPr bwMode="auto">
          <a:xfrm>
            <a:off x="2916238" y="5300663"/>
            <a:ext cx="0" cy="865187"/>
          </a:xfrm>
          <a:prstGeom prst="line">
            <a:avLst/>
          </a:prstGeom>
          <a:noFill/>
          <a:ln w="9525">
            <a:solidFill>
              <a:srgbClr val="000000"/>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19831" name="Line 25"/>
          <p:cNvSpPr>
            <a:spLocks noChangeShapeType="1"/>
          </p:cNvSpPr>
          <p:nvPr/>
        </p:nvSpPr>
        <p:spPr bwMode="auto">
          <a:xfrm>
            <a:off x="2987675" y="5300663"/>
            <a:ext cx="0" cy="865187"/>
          </a:xfrm>
          <a:prstGeom prst="line">
            <a:avLst/>
          </a:prstGeom>
          <a:noFill/>
          <a:ln w="9525">
            <a:solidFill>
              <a:srgbClr val="000000"/>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19832" name="Text Box 26"/>
          <p:cNvSpPr txBox="1">
            <a:spLocks noChangeArrowheads="1"/>
          </p:cNvSpPr>
          <p:nvPr/>
        </p:nvSpPr>
        <p:spPr bwMode="auto">
          <a:xfrm>
            <a:off x="2771775" y="6165850"/>
            <a:ext cx="296863"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r>
              <a:rPr lang="it-IT" altLang="en-US" sz="1600">
                <a:latin typeface="Arial" panose="020B0604020202020204" pitchFamily="34" charset="0"/>
              </a:rPr>
              <a:t>1</a:t>
            </a:r>
          </a:p>
        </p:txBody>
      </p:sp>
      <p:sp>
        <p:nvSpPr>
          <p:cNvPr id="119833" name="Line 27"/>
          <p:cNvSpPr>
            <a:spLocks noChangeShapeType="1"/>
          </p:cNvSpPr>
          <p:nvPr/>
        </p:nvSpPr>
        <p:spPr bwMode="auto">
          <a:xfrm flipH="1">
            <a:off x="1979613" y="2781300"/>
            <a:ext cx="1008062" cy="0"/>
          </a:xfrm>
          <a:prstGeom prst="line">
            <a:avLst/>
          </a:prstGeom>
          <a:noFill/>
          <a:ln w="9525">
            <a:solidFill>
              <a:srgbClr val="000000"/>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19834" name="Line 28"/>
          <p:cNvSpPr>
            <a:spLocks noChangeShapeType="1"/>
          </p:cNvSpPr>
          <p:nvPr/>
        </p:nvSpPr>
        <p:spPr bwMode="auto">
          <a:xfrm flipH="1">
            <a:off x="1979613" y="5300663"/>
            <a:ext cx="1008062" cy="0"/>
          </a:xfrm>
          <a:prstGeom prst="line">
            <a:avLst/>
          </a:prstGeom>
          <a:noFill/>
          <a:ln w="9525">
            <a:solidFill>
              <a:srgbClr val="000000"/>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13693" name="Text Box 29"/>
          <p:cNvSpPr txBox="1">
            <a:spLocks noChangeArrowheads="1"/>
          </p:cNvSpPr>
          <p:nvPr/>
        </p:nvSpPr>
        <p:spPr bwMode="auto">
          <a:xfrm>
            <a:off x="0" y="3213100"/>
            <a:ext cx="1819275" cy="1558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algn="ctr" eaLnBrk="1" hangingPunct="1">
              <a:spcBef>
                <a:spcPct val="0"/>
              </a:spcBef>
              <a:buClrTx/>
              <a:buSzTx/>
              <a:buFontTx/>
              <a:buNone/>
            </a:pPr>
            <a:r>
              <a:rPr lang="it-IT" altLang="en-US" sz="1600">
                <a:latin typeface="Arial" panose="020B0604020202020204" pitchFamily="34" charset="0"/>
              </a:rPr>
              <a:t>Differenza tra</a:t>
            </a:r>
          </a:p>
          <a:p>
            <a:pPr algn="ctr" eaLnBrk="1" hangingPunct="1">
              <a:spcBef>
                <a:spcPct val="0"/>
              </a:spcBef>
              <a:buClrTx/>
              <a:buSzTx/>
              <a:buFontTx/>
              <a:buNone/>
            </a:pPr>
            <a:r>
              <a:rPr lang="it-IT" altLang="en-US" sz="1600">
                <a:latin typeface="Arial" panose="020B0604020202020204" pitchFamily="34" charset="0"/>
              </a:rPr>
              <a:t>disp. a pagare e</a:t>
            </a:r>
          </a:p>
          <a:p>
            <a:pPr algn="ctr" eaLnBrk="1" hangingPunct="1">
              <a:spcBef>
                <a:spcPct val="0"/>
              </a:spcBef>
              <a:buClrTx/>
              <a:buSzTx/>
              <a:buFontTx/>
              <a:buNone/>
            </a:pPr>
            <a:r>
              <a:rPr lang="it-IT" altLang="en-US" sz="1600">
                <a:latin typeface="Arial" panose="020B0604020202020204" pitchFamily="34" charset="0"/>
              </a:rPr>
              <a:t> disp. a vendere</a:t>
            </a:r>
          </a:p>
          <a:p>
            <a:pPr algn="ctr" eaLnBrk="1" hangingPunct="1">
              <a:spcBef>
                <a:spcPct val="0"/>
              </a:spcBef>
              <a:buClrTx/>
              <a:buSzTx/>
              <a:buFontTx/>
              <a:buNone/>
            </a:pPr>
            <a:r>
              <a:rPr lang="it-IT" altLang="en-US" sz="1600">
                <a:latin typeface="Arial" panose="020B0604020202020204" pitchFamily="34" charset="0"/>
              </a:rPr>
              <a:t>=</a:t>
            </a:r>
          </a:p>
          <a:p>
            <a:pPr algn="ctr" eaLnBrk="1" hangingPunct="1">
              <a:spcBef>
                <a:spcPct val="0"/>
              </a:spcBef>
              <a:buClrTx/>
              <a:buSzTx/>
              <a:buFontTx/>
              <a:buNone/>
            </a:pPr>
            <a:r>
              <a:rPr lang="it-IT" altLang="en-US" sz="1600">
                <a:latin typeface="Arial" panose="020B0604020202020204" pitchFamily="34" charset="0"/>
              </a:rPr>
              <a:t>benessere creato</a:t>
            </a:r>
          </a:p>
          <a:p>
            <a:pPr algn="ctr" eaLnBrk="1" hangingPunct="1">
              <a:spcBef>
                <a:spcPct val="0"/>
              </a:spcBef>
              <a:buClrTx/>
              <a:buSzTx/>
              <a:buFontTx/>
              <a:buNone/>
            </a:pPr>
            <a:r>
              <a:rPr lang="it-IT" altLang="en-US" sz="1600">
                <a:latin typeface="Arial" panose="020B0604020202020204" pitchFamily="34" charset="0"/>
              </a:rPr>
              <a:t>da quello scambio</a:t>
            </a:r>
          </a:p>
        </p:txBody>
      </p:sp>
      <p:sp>
        <p:nvSpPr>
          <p:cNvPr id="113694" name="AutoShape 30"/>
          <p:cNvSpPr>
            <a:spLocks/>
          </p:cNvSpPr>
          <p:nvPr/>
        </p:nvSpPr>
        <p:spPr bwMode="auto">
          <a:xfrm>
            <a:off x="1692275" y="2852738"/>
            <a:ext cx="215900" cy="2447925"/>
          </a:xfrm>
          <a:prstGeom prst="leftBrace">
            <a:avLst>
              <a:gd name="adj1" fmla="val 94485"/>
              <a:gd name="adj2" fmla="val 50000"/>
            </a:avLst>
          </a:prstGeom>
          <a:noFill/>
          <a:ln w="9525">
            <a:solidFill>
              <a:srgbClr val="00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endParaRPr lang="en-US" altLang="en-US" sz="1800">
              <a:solidFill>
                <a:srgbClr val="790015"/>
              </a:solidFill>
              <a:latin typeface="Arial" panose="020B0604020202020204" pitchFamily="34" charset="0"/>
            </a:endParaRPr>
          </a:p>
        </p:txBody>
      </p:sp>
      <p:sp>
        <p:nvSpPr>
          <p:cNvPr id="119837" name="Freeform 31"/>
          <p:cNvSpPr>
            <a:spLocks/>
          </p:cNvSpPr>
          <p:nvPr/>
        </p:nvSpPr>
        <p:spPr bwMode="auto">
          <a:xfrm>
            <a:off x="2916238" y="2708275"/>
            <a:ext cx="130175" cy="109538"/>
          </a:xfrm>
          <a:custGeom>
            <a:avLst/>
            <a:gdLst>
              <a:gd name="T0" fmla="*/ 2147483646 w 82"/>
              <a:gd name="T1" fmla="*/ 2147483646 h 69"/>
              <a:gd name="T2" fmla="*/ 2147483646 w 82"/>
              <a:gd name="T3" fmla="*/ 2147483646 h 69"/>
              <a:gd name="T4" fmla="*/ 2147483646 w 82"/>
              <a:gd name="T5" fmla="*/ 2147483646 h 69"/>
              <a:gd name="T6" fmla="*/ 2147483646 w 82"/>
              <a:gd name="T7" fmla="*/ 2147483646 h 69"/>
              <a:gd name="T8" fmla="*/ 2147483646 w 82"/>
              <a:gd name="T9" fmla="*/ 2147483646 h 69"/>
              <a:gd name="T10" fmla="*/ 2147483646 w 82"/>
              <a:gd name="T11" fmla="*/ 0 h 69"/>
              <a:gd name="T12" fmla="*/ 2147483646 w 82"/>
              <a:gd name="T13" fmla="*/ 0 h 69"/>
              <a:gd name="T14" fmla="*/ 2147483646 w 82"/>
              <a:gd name="T15" fmla="*/ 0 h 69"/>
              <a:gd name="T16" fmla="*/ 2147483646 w 82"/>
              <a:gd name="T17" fmla="*/ 2147483646 h 69"/>
              <a:gd name="T18" fmla="*/ 0 w 82"/>
              <a:gd name="T19" fmla="*/ 2147483646 h 69"/>
              <a:gd name="T20" fmla="*/ 2147483646 w 82"/>
              <a:gd name="T21" fmla="*/ 2147483646 h 69"/>
              <a:gd name="T22" fmla="*/ 2147483646 w 82"/>
              <a:gd name="T23" fmla="*/ 2147483646 h 69"/>
              <a:gd name="T24" fmla="*/ 2147483646 w 82"/>
              <a:gd name="T25" fmla="*/ 2147483646 h 6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82" h="69">
                <a:moveTo>
                  <a:pt x="41" y="68"/>
                </a:moveTo>
                <a:lnTo>
                  <a:pt x="54" y="68"/>
                </a:lnTo>
                <a:lnTo>
                  <a:pt x="67" y="54"/>
                </a:lnTo>
                <a:lnTo>
                  <a:pt x="81" y="41"/>
                </a:lnTo>
                <a:lnTo>
                  <a:pt x="67" y="14"/>
                </a:lnTo>
                <a:lnTo>
                  <a:pt x="54" y="0"/>
                </a:lnTo>
                <a:lnTo>
                  <a:pt x="41" y="0"/>
                </a:lnTo>
                <a:lnTo>
                  <a:pt x="27" y="0"/>
                </a:lnTo>
                <a:lnTo>
                  <a:pt x="14" y="14"/>
                </a:lnTo>
                <a:lnTo>
                  <a:pt x="0" y="41"/>
                </a:lnTo>
                <a:lnTo>
                  <a:pt x="14" y="54"/>
                </a:lnTo>
                <a:lnTo>
                  <a:pt x="27" y="68"/>
                </a:lnTo>
                <a:lnTo>
                  <a:pt x="41" y="68"/>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19838" name="Freeform 32"/>
          <p:cNvSpPr>
            <a:spLocks/>
          </p:cNvSpPr>
          <p:nvPr/>
        </p:nvSpPr>
        <p:spPr bwMode="auto">
          <a:xfrm>
            <a:off x="2916238" y="5229225"/>
            <a:ext cx="130175" cy="109538"/>
          </a:xfrm>
          <a:custGeom>
            <a:avLst/>
            <a:gdLst>
              <a:gd name="T0" fmla="*/ 2147483646 w 82"/>
              <a:gd name="T1" fmla="*/ 2147483646 h 69"/>
              <a:gd name="T2" fmla="*/ 2147483646 w 82"/>
              <a:gd name="T3" fmla="*/ 2147483646 h 69"/>
              <a:gd name="T4" fmla="*/ 2147483646 w 82"/>
              <a:gd name="T5" fmla="*/ 2147483646 h 69"/>
              <a:gd name="T6" fmla="*/ 2147483646 w 82"/>
              <a:gd name="T7" fmla="*/ 2147483646 h 69"/>
              <a:gd name="T8" fmla="*/ 2147483646 w 82"/>
              <a:gd name="T9" fmla="*/ 2147483646 h 69"/>
              <a:gd name="T10" fmla="*/ 2147483646 w 82"/>
              <a:gd name="T11" fmla="*/ 0 h 69"/>
              <a:gd name="T12" fmla="*/ 2147483646 w 82"/>
              <a:gd name="T13" fmla="*/ 0 h 69"/>
              <a:gd name="T14" fmla="*/ 2147483646 w 82"/>
              <a:gd name="T15" fmla="*/ 0 h 69"/>
              <a:gd name="T16" fmla="*/ 2147483646 w 82"/>
              <a:gd name="T17" fmla="*/ 2147483646 h 69"/>
              <a:gd name="T18" fmla="*/ 0 w 82"/>
              <a:gd name="T19" fmla="*/ 2147483646 h 69"/>
              <a:gd name="T20" fmla="*/ 2147483646 w 82"/>
              <a:gd name="T21" fmla="*/ 2147483646 h 69"/>
              <a:gd name="T22" fmla="*/ 2147483646 w 82"/>
              <a:gd name="T23" fmla="*/ 2147483646 h 69"/>
              <a:gd name="T24" fmla="*/ 2147483646 w 82"/>
              <a:gd name="T25" fmla="*/ 2147483646 h 6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82" h="69">
                <a:moveTo>
                  <a:pt x="41" y="68"/>
                </a:moveTo>
                <a:lnTo>
                  <a:pt x="54" y="68"/>
                </a:lnTo>
                <a:lnTo>
                  <a:pt x="67" y="54"/>
                </a:lnTo>
                <a:lnTo>
                  <a:pt x="81" y="41"/>
                </a:lnTo>
                <a:lnTo>
                  <a:pt x="67" y="14"/>
                </a:lnTo>
                <a:lnTo>
                  <a:pt x="54" y="0"/>
                </a:lnTo>
                <a:lnTo>
                  <a:pt x="41" y="0"/>
                </a:lnTo>
                <a:lnTo>
                  <a:pt x="27" y="0"/>
                </a:lnTo>
                <a:lnTo>
                  <a:pt x="14" y="14"/>
                </a:lnTo>
                <a:lnTo>
                  <a:pt x="0" y="41"/>
                </a:lnTo>
                <a:lnTo>
                  <a:pt x="14" y="54"/>
                </a:lnTo>
                <a:lnTo>
                  <a:pt x="27" y="68"/>
                </a:lnTo>
                <a:lnTo>
                  <a:pt x="41" y="68"/>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19839" name="Line 33"/>
          <p:cNvSpPr>
            <a:spLocks noChangeShapeType="1"/>
          </p:cNvSpPr>
          <p:nvPr/>
        </p:nvSpPr>
        <p:spPr bwMode="auto">
          <a:xfrm>
            <a:off x="2987675" y="2781300"/>
            <a:ext cx="0" cy="2519363"/>
          </a:xfrm>
          <a:prstGeom prst="line">
            <a:avLst/>
          </a:prstGeom>
          <a:noFill/>
          <a:ln w="9525">
            <a:solidFill>
              <a:srgbClr val="000000"/>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19840" name="Text Box 34"/>
          <p:cNvSpPr txBox="1">
            <a:spLocks noChangeArrowheads="1"/>
          </p:cNvSpPr>
          <p:nvPr/>
        </p:nvSpPr>
        <p:spPr bwMode="auto">
          <a:xfrm>
            <a:off x="0" y="404813"/>
            <a:ext cx="91440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algn="ctr" eaLnBrk="1" hangingPunct="1">
              <a:spcBef>
                <a:spcPct val="0"/>
              </a:spcBef>
              <a:buClrTx/>
              <a:buSzTx/>
              <a:buFontTx/>
              <a:buNone/>
            </a:pPr>
            <a:r>
              <a:rPr lang="it-IT" altLang="en-US" sz="3600">
                <a:latin typeface="Arial" panose="020B0604020202020204" pitchFamily="34" charset="0"/>
              </a:rPr>
              <a:t>Il benessere creato da ogni unità scambiata</a:t>
            </a:r>
          </a:p>
        </p:txBody>
      </p:sp>
    </p:spTree>
  </p:cSld>
  <p:clrMapOvr>
    <a:masterClrMapping/>
  </p:clrMapOvr>
  <p:transition spd="slow">
    <p:wip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13666"/>
                                        </p:tgtEl>
                                        <p:attrNameLst>
                                          <p:attrName>style.visibility</p:attrName>
                                        </p:attrNameLst>
                                      </p:cBhvr>
                                      <p:to>
                                        <p:strVal val="visible"/>
                                      </p:to>
                                    </p:set>
                                    <p:animEffect transition="in" filter="checkerboard(across)">
                                      <p:cBhvr>
                                        <p:cTn id="7" dur="500"/>
                                        <p:tgtEl>
                                          <p:spTgt spid="113666"/>
                                        </p:tgtEl>
                                      </p:cBhvr>
                                    </p:animEffect>
                                  </p:childTnLst>
                                </p:cTn>
                              </p:par>
                            </p:childTnLst>
                          </p:cTn>
                        </p:par>
                        <p:par>
                          <p:cTn id="8" fill="hold" nodeType="afterGroup">
                            <p:stCondLst>
                              <p:cond delay="500"/>
                            </p:stCondLst>
                            <p:childTnLst>
                              <p:par>
                                <p:cTn id="9" presetID="2" presetClass="entr" presetSubtype="8" fill="hold" grpId="0" nodeType="afterEffect">
                                  <p:stCondLst>
                                    <p:cond delay="0"/>
                                  </p:stCondLst>
                                  <p:childTnLst>
                                    <p:set>
                                      <p:cBhvr>
                                        <p:cTn id="10" dur="1" fill="hold">
                                          <p:stCondLst>
                                            <p:cond delay="0"/>
                                          </p:stCondLst>
                                        </p:cTn>
                                        <p:tgtEl>
                                          <p:spTgt spid="113693"/>
                                        </p:tgtEl>
                                        <p:attrNameLst>
                                          <p:attrName>style.visibility</p:attrName>
                                        </p:attrNameLst>
                                      </p:cBhvr>
                                      <p:to>
                                        <p:strVal val="visible"/>
                                      </p:to>
                                    </p:set>
                                    <p:anim calcmode="lin" valueType="num">
                                      <p:cBhvr additive="base">
                                        <p:cTn id="11" dur="500" fill="hold"/>
                                        <p:tgtEl>
                                          <p:spTgt spid="113693"/>
                                        </p:tgtEl>
                                        <p:attrNameLst>
                                          <p:attrName>ppt_x</p:attrName>
                                        </p:attrNameLst>
                                      </p:cBhvr>
                                      <p:tavLst>
                                        <p:tav tm="0">
                                          <p:val>
                                            <p:strVal val="0-#ppt_w/2"/>
                                          </p:val>
                                        </p:tav>
                                        <p:tav tm="100000">
                                          <p:val>
                                            <p:strVal val="#ppt_x"/>
                                          </p:val>
                                        </p:tav>
                                      </p:tavLst>
                                    </p:anim>
                                    <p:anim calcmode="lin" valueType="num">
                                      <p:cBhvr additive="base">
                                        <p:cTn id="12" dur="500" fill="hold"/>
                                        <p:tgtEl>
                                          <p:spTgt spid="113693"/>
                                        </p:tgtEl>
                                        <p:attrNameLst>
                                          <p:attrName>ppt_y</p:attrName>
                                        </p:attrNameLst>
                                      </p:cBhvr>
                                      <p:tavLst>
                                        <p:tav tm="0">
                                          <p:val>
                                            <p:strVal val="#ppt_y"/>
                                          </p:val>
                                        </p:tav>
                                        <p:tav tm="100000">
                                          <p:val>
                                            <p:strVal val="#ppt_y"/>
                                          </p:val>
                                        </p:tav>
                                      </p:tavLst>
                                    </p:anim>
                                  </p:childTnLst>
                                </p:cTn>
                              </p:par>
                            </p:childTnLst>
                          </p:cTn>
                        </p:par>
                        <p:par>
                          <p:cTn id="13" fill="hold" nodeType="afterGroup">
                            <p:stCondLst>
                              <p:cond delay="1000"/>
                            </p:stCondLst>
                            <p:childTnLst>
                              <p:par>
                                <p:cTn id="14" presetID="3" presetClass="entr" presetSubtype="10" fill="hold" grpId="0" nodeType="afterEffect">
                                  <p:stCondLst>
                                    <p:cond delay="0"/>
                                  </p:stCondLst>
                                  <p:childTnLst>
                                    <p:set>
                                      <p:cBhvr>
                                        <p:cTn id="15" dur="1" fill="hold">
                                          <p:stCondLst>
                                            <p:cond delay="0"/>
                                          </p:stCondLst>
                                        </p:cTn>
                                        <p:tgtEl>
                                          <p:spTgt spid="113694"/>
                                        </p:tgtEl>
                                        <p:attrNameLst>
                                          <p:attrName>style.visibility</p:attrName>
                                        </p:attrNameLst>
                                      </p:cBhvr>
                                      <p:to>
                                        <p:strVal val="visible"/>
                                      </p:to>
                                    </p:set>
                                    <p:animEffect transition="in" filter="blinds(horizontal)">
                                      <p:cBhvr>
                                        <p:cTn id="16" dur="500"/>
                                        <p:tgtEl>
                                          <p:spTgt spid="11369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3666" grpId="0" animBg="1"/>
      <p:bldP spid="113693" grpId="0" autoUpdateAnimBg="0"/>
      <p:bldP spid="113694" grpId="0" animBg="1"/>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p:cNvSpPr>
            <a:spLocks noChangeArrowheads="1"/>
          </p:cNvSpPr>
          <p:nvPr/>
        </p:nvSpPr>
        <p:spPr bwMode="auto">
          <a:xfrm>
            <a:off x="2268538" y="4076700"/>
            <a:ext cx="142875" cy="1439863"/>
          </a:xfrm>
          <a:prstGeom prst="rect">
            <a:avLst/>
          </a:prstGeom>
          <a:solidFill>
            <a:schemeClr val="hlink">
              <a:alpha val="49019"/>
            </a:scheme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endParaRPr lang="en-US" altLang="en-US" sz="1800">
              <a:solidFill>
                <a:srgbClr val="790015"/>
              </a:solidFill>
              <a:latin typeface="Arial" panose="020B0604020202020204" pitchFamily="34" charset="0"/>
            </a:endParaRPr>
          </a:p>
        </p:txBody>
      </p:sp>
      <p:sp>
        <p:nvSpPr>
          <p:cNvPr id="121859" name="Line 3"/>
          <p:cNvSpPr>
            <a:spLocks noChangeShapeType="1"/>
          </p:cNvSpPr>
          <p:nvPr/>
        </p:nvSpPr>
        <p:spPr bwMode="auto">
          <a:xfrm flipV="1">
            <a:off x="1979613" y="908050"/>
            <a:ext cx="0" cy="4608513"/>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21860" name="Line 4"/>
          <p:cNvSpPr>
            <a:spLocks noChangeShapeType="1"/>
          </p:cNvSpPr>
          <p:nvPr/>
        </p:nvSpPr>
        <p:spPr bwMode="auto">
          <a:xfrm>
            <a:off x="1979613" y="5516563"/>
            <a:ext cx="5329237"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21861" name="Line 5"/>
          <p:cNvSpPr>
            <a:spLocks noChangeShapeType="1"/>
          </p:cNvSpPr>
          <p:nvPr/>
        </p:nvSpPr>
        <p:spPr bwMode="auto">
          <a:xfrm>
            <a:off x="1979613" y="1341438"/>
            <a:ext cx="4679950" cy="4175125"/>
          </a:xfrm>
          <a:prstGeom prst="line">
            <a:avLst/>
          </a:prstGeom>
          <a:noFill/>
          <a:ln w="38100">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15718" name="Line 6"/>
          <p:cNvSpPr>
            <a:spLocks noChangeShapeType="1"/>
          </p:cNvSpPr>
          <p:nvPr/>
        </p:nvSpPr>
        <p:spPr bwMode="auto">
          <a:xfrm flipV="1">
            <a:off x="1979613" y="4005263"/>
            <a:ext cx="6192837" cy="71437"/>
          </a:xfrm>
          <a:prstGeom prst="line">
            <a:avLst/>
          </a:prstGeom>
          <a:noFill/>
          <a:ln w="38100">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21863" name="Line 7"/>
          <p:cNvSpPr>
            <a:spLocks noChangeShapeType="1"/>
          </p:cNvSpPr>
          <p:nvPr/>
        </p:nvSpPr>
        <p:spPr bwMode="auto">
          <a:xfrm flipV="1">
            <a:off x="2843213" y="1052513"/>
            <a:ext cx="720725" cy="9366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21864" name="Text Box 8"/>
          <p:cNvSpPr txBox="1">
            <a:spLocks noChangeArrowheads="1"/>
          </p:cNvSpPr>
          <p:nvPr/>
        </p:nvSpPr>
        <p:spPr bwMode="auto">
          <a:xfrm>
            <a:off x="2555875" y="404813"/>
            <a:ext cx="59499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algn="ctr" eaLnBrk="1" hangingPunct="1">
              <a:spcBef>
                <a:spcPct val="0"/>
              </a:spcBef>
              <a:buClrTx/>
              <a:buSzTx/>
              <a:buFontTx/>
              <a:buNone/>
            </a:pPr>
            <a:r>
              <a:rPr lang="it-IT" altLang="en-US" sz="1800" u="sng">
                <a:solidFill>
                  <a:srgbClr val="790015"/>
                </a:solidFill>
                <a:latin typeface="Arial" panose="020B0604020202020204" pitchFamily="34" charset="0"/>
              </a:rPr>
              <a:t>Beneficio marginale dell’impresa</a:t>
            </a:r>
            <a:r>
              <a:rPr lang="it-IT" altLang="en-US" sz="1800">
                <a:solidFill>
                  <a:srgbClr val="790015"/>
                </a:solidFill>
                <a:latin typeface="Arial" panose="020B0604020202020204" pitchFamily="34" charset="0"/>
              </a:rPr>
              <a:t> (</a:t>
            </a:r>
            <a:r>
              <a:rPr lang="it-IT" altLang="en-US" sz="1800" i="1">
                <a:solidFill>
                  <a:srgbClr val="790015"/>
                </a:solidFill>
                <a:latin typeface="Arial" panose="020B0604020202020204" pitchFamily="34" charset="0"/>
              </a:rPr>
              <a:t>rectius</a:t>
            </a:r>
            <a:r>
              <a:rPr lang="it-IT" altLang="en-US" sz="1800">
                <a:solidFill>
                  <a:srgbClr val="790015"/>
                </a:solidFill>
                <a:latin typeface="Arial" panose="020B0604020202020204" pitchFamily="34" charset="0"/>
              </a:rPr>
              <a:t>: </a:t>
            </a:r>
            <a:r>
              <a:rPr lang="it-IT" altLang="en-US" sz="1800" u="sng">
                <a:solidFill>
                  <a:srgbClr val="790015"/>
                </a:solidFill>
                <a:latin typeface="Arial" panose="020B0604020202020204" pitchFamily="34" charset="0"/>
              </a:rPr>
              <a:t>del mercato</a:t>
            </a:r>
            <a:r>
              <a:rPr lang="it-IT" altLang="en-US" sz="1800">
                <a:solidFill>
                  <a:srgbClr val="790015"/>
                </a:solidFill>
                <a:latin typeface="Arial" panose="020B0604020202020204" pitchFamily="34" charset="0"/>
              </a:rPr>
              <a:t>): </a:t>
            </a:r>
          </a:p>
          <a:p>
            <a:pPr algn="ctr" eaLnBrk="1" hangingPunct="1">
              <a:spcBef>
                <a:spcPct val="0"/>
              </a:spcBef>
              <a:buClrTx/>
              <a:buSzTx/>
              <a:buFontTx/>
              <a:buNone/>
            </a:pPr>
            <a:r>
              <a:rPr lang="it-IT" altLang="en-US" sz="1800">
                <a:solidFill>
                  <a:srgbClr val="790015"/>
                </a:solidFill>
                <a:latin typeface="Arial" panose="020B0604020202020204" pitchFamily="34" charset="0"/>
              </a:rPr>
              <a:t>ciò che l’impresa guadagna da ogni unità in più di output.</a:t>
            </a:r>
          </a:p>
        </p:txBody>
      </p:sp>
      <p:sp>
        <p:nvSpPr>
          <p:cNvPr id="115721" name="Line 9"/>
          <p:cNvSpPr>
            <a:spLocks noChangeShapeType="1"/>
          </p:cNvSpPr>
          <p:nvPr/>
        </p:nvSpPr>
        <p:spPr bwMode="auto">
          <a:xfrm flipH="1" flipV="1">
            <a:off x="7019925" y="2997200"/>
            <a:ext cx="288925" cy="9366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15722" name="Text Box 10"/>
          <p:cNvSpPr txBox="1">
            <a:spLocks noChangeArrowheads="1"/>
          </p:cNvSpPr>
          <p:nvPr/>
        </p:nvSpPr>
        <p:spPr bwMode="auto">
          <a:xfrm>
            <a:off x="5148263" y="2133600"/>
            <a:ext cx="3524250" cy="915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algn="ctr" eaLnBrk="1" hangingPunct="1">
              <a:spcBef>
                <a:spcPct val="0"/>
              </a:spcBef>
              <a:buClrTx/>
              <a:buSzTx/>
              <a:buFontTx/>
              <a:buNone/>
            </a:pPr>
            <a:r>
              <a:rPr lang="it-IT" altLang="en-US" sz="1800" u="sng">
                <a:solidFill>
                  <a:srgbClr val="790015"/>
                </a:solidFill>
                <a:latin typeface="Arial" panose="020B0604020202020204" pitchFamily="34" charset="0"/>
              </a:rPr>
              <a:t>Costo marginale per il contadino</a:t>
            </a:r>
            <a:r>
              <a:rPr lang="it-IT" altLang="en-US" sz="1800">
                <a:solidFill>
                  <a:srgbClr val="790015"/>
                </a:solidFill>
                <a:latin typeface="Arial" panose="020B0604020202020204" pitchFamily="34" charset="0"/>
              </a:rPr>
              <a:t>:</a:t>
            </a:r>
          </a:p>
          <a:p>
            <a:pPr algn="ctr" eaLnBrk="1" hangingPunct="1">
              <a:spcBef>
                <a:spcPct val="0"/>
              </a:spcBef>
              <a:buClrTx/>
              <a:buSzTx/>
              <a:buFontTx/>
              <a:buNone/>
            </a:pPr>
            <a:r>
              <a:rPr lang="it-IT" altLang="en-US" sz="1800">
                <a:solidFill>
                  <a:srgbClr val="790015"/>
                </a:solidFill>
                <a:latin typeface="Arial" panose="020B0604020202020204" pitchFamily="34" charset="0"/>
              </a:rPr>
              <a:t>danno causato al contadino </a:t>
            </a:r>
          </a:p>
          <a:p>
            <a:pPr algn="ctr" eaLnBrk="1" hangingPunct="1">
              <a:spcBef>
                <a:spcPct val="0"/>
              </a:spcBef>
              <a:buClrTx/>
              <a:buSzTx/>
              <a:buFontTx/>
              <a:buNone/>
            </a:pPr>
            <a:r>
              <a:rPr lang="it-IT" altLang="en-US" sz="1800">
                <a:solidFill>
                  <a:srgbClr val="790015"/>
                </a:solidFill>
                <a:latin typeface="Arial" panose="020B0604020202020204" pitchFamily="34" charset="0"/>
              </a:rPr>
              <a:t>da ogni unità in più di output </a:t>
            </a:r>
          </a:p>
        </p:txBody>
      </p:sp>
      <p:sp>
        <p:nvSpPr>
          <p:cNvPr id="121867" name="Text Box 11"/>
          <p:cNvSpPr txBox="1">
            <a:spLocks noChangeArrowheads="1"/>
          </p:cNvSpPr>
          <p:nvPr/>
        </p:nvSpPr>
        <p:spPr bwMode="auto">
          <a:xfrm>
            <a:off x="900113" y="908050"/>
            <a:ext cx="9969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r>
              <a:rPr lang="it-IT" altLang="en-US" sz="1800">
                <a:solidFill>
                  <a:srgbClr val="790015"/>
                </a:solidFill>
                <a:latin typeface="Arial" panose="020B0604020202020204" pitchFamily="34" charset="0"/>
              </a:rPr>
              <a:t>Costi</a:t>
            </a:r>
          </a:p>
          <a:p>
            <a:pPr eaLnBrk="1" hangingPunct="1">
              <a:spcBef>
                <a:spcPct val="0"/>
              </a:spcBef>
              <a:buClrTx/>
              <a:buSzTx/>
              <a:buFontTx/>
              <a:buNone/>
            </a:pPr>
            <a:r>
              <a:rPr lang="it-IT" altLang="en-US" sz="1800">
                <a:solidFill>
                  <a:srgbClr val="790015"/>
                </a:solidFill>
                <a:latin typeface="Arial" panose="020B0604020202020204" pitchFamily="34" charset="0"/>
              </a:rPr>
              <a:t>Benefici</a:t>
            </a:r>
          </a:p>
        </p:txBody>
      </p:sp>
      <p:sp>
        <p:nvSpPr>
          <p:cNvPr id="121868" name="Text Box 12"/>
          <p:cNvSpPr txBox="1">
            <a:spLocks noChangeArrowheads="1"/>
          </p:cNvSpPr>
          <p:nvPr/>
        </p:nvSpPr>
        <p:spPr bwMode="auto">
          <a:xfrm>
            <a:off x="7380288" y="5373688"/>
            <a:ext cx="10477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r>
              <a:rPr lang="it-IT" altLang="en-US" sz="1800">
                <a:solidFill>
                  <a:srgbClr val="790015"/>
                </a:solidFill>
                <a:latin typeface="Arial" panose="020B0604020202020204" pitchFamily="34" charset="0"/>
              </a:rPr>
              <a:t>Quantità</a:t>
            </a:r>
          </a:p>
        </p:txBody>
      </p:sp>
      <p:sp>
        <p:nvSpPr>
          <p:cNvPr id="115725" name="Text Box 13"/>
          <p:cNvSpPr txBox="1">
            <a:spLocks noChangeArrowheads="1"/>
          </p:cNvSpPr>
          <p:nvPr/>
        </p:nvSpPr>
        <p:spPr bwMode="auto">
          <a:xfrm>
            <a:off x="2051050" y="5445125"/>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r>
              <a:rPr lang="it-IT" altLang="en-US" sz="1800">
                <a:solidFill>
                  <a:srgbClr val="790015"/>
                </a:solidFill>
                <a:latin typeface="Arial" panose="020B0604020202020204" pitchFamily="34" charset="0"/>
              </a:rPr>
              <a:t>1</a:t>
            </a:r>
          </a:p>
        </p:txBody>
      </p:sp>
      <p:sp>
        <p:nvSpPr>
          <p:cNvPr id="115726" name="Text Box 14"/>
          <p:cNvSpPr txBox="1">
            <a:spLocks noChangeArrowheads="1"/>
          </p:cNvSpPr>
          <p:nvPr/>
        </p:nvSpPr>
        <p:spPr bwMode="auto">
          <a:xfrm>
            <a:off x="2195513" y="5445125"/>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r>
              <a:rPr lang="it-IT" altLang="en-US" sz="1800">
                <a:solidFill>
                  <a:srgbClr val="790015"/>
                </a:solidFill>
                <a:latin typeface="Arial" panose="020B0604020202020204" pitchFamily="34" charset="0"/>
              </a:rPr>
              <a:t>1</a:t>
            </a:r>
          </a:p>
        </p:txBody>
      </p:sp>
      <p:sp>
        <p:nvSpPr>
          <p:cNvPr id="115727" name="Rectangle 15"/>
          <p:cNvSpPr>
            <a:spLocks noChangeArrowheads="1"/>
          </p:cNvSpPr>
          <p:nvPr/>
        </p:nvSpPr>
        <p:spPr bwMode="auto">
          <a:xfrm>
            <a:off x="2124075" y="1557338"/>
            <a:ext cx="144463" cy="3959225"/>
          </a:xfrm>
          <a:prstGeom prst="rect">
            <a:avLst/>
          </a:prstGeom>
          <a:solidFill>
            <a:srgbClr val="FF00FF">
              <a:alpha val="54117"/>
            </a:srgb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endParaRPr lang="en-US" altLang="en-US" sz="1800">
              <a:solidFill>
                <a:srgbClr val="790015"/>
              </a:solidFill>
              <a:latin typeface="Arial" panose="020B0604020202020204" pitchFamily="34" charset="0"/>
            </a:endParaRPr>
          </a:p>
        </p:txBody>
      </p:sp>
      <p:sp>
        <p:nvSpPr>
          <p:cNvPr id="115728" name="Rectangle 16"/>
          <p:cNvSpPr>
            <a:spLocks noChangeArrowheads="1"/>
          </p:cNvSpPr>
          <p:nvPr/>
        </p:nvSpPr>
        <p:spPr bwMode="auto">
          <a:xfrm>
            <a:off x="1979613" y="1412875"/>
            <a:ext cx="144462" cy="4103688"/>
          </a:xfrm>
          <a:prstGeom prst="rect">
            <a:avLst/>
          </a:prstGeom>
          <a:solidFill>
            <a:srgbClr val="FF0000">
              <a:alpha val="59999"/>
            </a:srgb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endParaRPr lang="en-US" altLang="en-US" sz="1800">
              <a:solidFill>
                <a:srgbClr val="790015"/>
              </a:solidFill>
              <a:latin typeface="Arial" panose="020B0604020202020204" pitchFamily="34" charset="0"/>
            </a:endParaRPr>
          </a:p>
        </p:txBody>
      </p:sp>
      <p:sp>
        <p:nvSpPr>
          <p:cNvPr id="115729" name="Text Box 17"/>
          <p:cNvSpPr txBox="1">
            <a:spLocks noChangeArrowheads="1"/>
          </p:cNvSpPr>
          <p:nvPr/>
        </p:nvSpPr>
        <p:spPr bwMode="auto">
          <a:xfrm>
            <a:off x="1908175" y="5445125"/>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r>
              <a:rPr lang="it-IT" altLang="en-US" sz="1800">
                <a:solidFill>
                  <a:srgbClr val="790015"/>
                </a:solidFill>
                <a:latin typeface="Arial" panose="020B0604020202020204" pitchFamily="34" charset="0"/>
              </a:rPr>
              <a:t>1</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15728"/>
                                        </p:tgtEl>
                                        <p:attrNameLst>
                                          <p:attrName>style.visibility</p:attrName>
                                        </p:attrNameLst>
                                      </p:cBhvr>
                                      <p:to>
                                        <p:strVal val="visible"/>
                                      </p:to>
                                    </p:set>
                                    <p:animEffect transition="in" filter="checkerboard(across)">
                                      <p:cBhvr>
                                        <p:cTn id="7" dur="500"/>
                                        <p:tgtEl>
                                          <p:spTgt spid="115728"/>
                                        </p:tgtEl>
                                      </p:cBhvr>
                                    </p:animEffect>
                                  </p:childTnLst>
                                </p:cTn>
                              </p:par>
                            </p:childTnLst>
                          </p:cTn>
                        </p:par>
                        <p:par>
                          <p:cTn id="8" fill="hold" nodeType="afterGroup">
                            <p:stCondLst>
                              <p:cond delay="500"/>
                            </p:stCondLst>
                            <p:childTnLst>
                              <p:par>
                                <p:cTn id="9" presetID="5" presetClass="entr" presetSubtype="10" fill="hold" grpId="0" nodeType="afterEffect">
                                  <p:stCondLst>
                                    <p:cond delay="0"/>
                                  </p:stCondLst>
                                  <p:childTnLst>
                                    <p:set>
                                      <p:cBhvr>
                                        <p:cTn id="10" dur="1" fill="hold">
                                          <p:stCondLst>
                                            <p:cond delay="0"/>
                                          </p:stCondLst>
                                        </p:cTn>
                                        <p:tgtEl>
                                          <p:spTgt spid="115729"/>
                                        </p:tgtEl>
                                        <p:attrNameLst>
                                          <p:attrName>style.visibility</p:attrName>
                                        </p:attrNameLst>
                                      </p:cBhvr>
                                      <p:to>
                                        <p:strVal val="visible"/>
                                      </p:to>
                                    </p:set>
                                    <p:animEffect transition="in" filter="checkerboard(across)">
                                      <p:cBhvr>
                                        <p:cTn id="11" dur="500"/>
                                        <p:tgtEl>
                                          <p:spTgt spid="115729"/>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5" presetClass="entr" presetSubtype="10" fill="hold" grpId="0" nodeType="clickEffect">
                                  <p:stCondLst>
                                    <p:cond delay="0"/>
                                  </p:stCondLst>
                                  <p:childTnLst>
                                    <p:set>
                                      <p:cBhvr>
                                        <p:cTn id="15" dur="1" fill="hold">
                                          <p:stCondLst>
                                            <p:cond delay="0"/>
                                          </p:stCondLst>
                                        </p:cTn>
                                        <p:tgtEl>
                                          <p:spTgt spid="115727"/>
                                        </p:tgtEl>
                                        <p:attrNameLst>
                                          <p:attrName>style.visibility</p:attrName>
                                        </p:attrNameLst>
                                      </p:cBhvr>
                                      <p:to>
                                        <p:strVal val="visible"/>
                                      </p:to>
                                    </p:set>
                                    <p:animEffect transition="in" filter="checkerboard(across)">
                                      <p:cBhvr>
                                        <p:cTn id="16" dur="500"/>
                                        <p:tgtEl>
                                          <p:spTgt spid="115727"/>
                                        </p:tgtEl>
                                      </p:cBhvr>
                                    </p:animEffect>
                                  </p:childTnLst>
                                </p:cTn>
                              </p:par>
                            </p:childTnLst>
                          </p:cTn>
                        </p:par>
                        <p:par>
                          <p:cTn id="17" fill="hold" nodeType="afterGroup">
                            <p:stCondLst>
                              <p:cond delay="500"/>
                            </p:stCondLst>
                            <p:childTnLst>
                              <p:par>
                                <p:cTn id="18" presetID="5" presetClass="entr" presetSubtype="10" fill="hold" grpId="0" nodeType="afterEffect">
                                  <p:stCondLst>
                                    <p:cond delay="0"/>
                                  </p:stCondLst>
                                  <p:childTnLst>
                                    <p:set>
                                      <p:cBhvr>
                                        <p:cTn id="19" dur="1" fill="hold">
                                          <p:stCondLst>
                                            <p:cond delay="0"/>
                                          </p:stCondLst>
                                        </p:cTn>
                                        <p:tgtEl>
                                          <p:spTgt spid="115725"/>
                                        </p:tgtEl>
                                        <p:attrNameLst>
                                          <p:attrName>style.visibility</p:attrName>
                                        </p:attrNameLst>
                                      </p:cBhvr>
                                      <p:to>
                                        <p:strVal val="visible"/>
                                      </p:to>
                                    </p:set>
                                    <p:animEffect transition="in" filter="checkerboard(across)">
                                      <p:cBhvr>
                                        <p:cTn id="20" dur="500"/>
                                        <p:tgtEl>
                                          <p:spTgt spid="115725"/>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5" presetClass="entr" presetSubtype="10" fill="hold" nodeType="clickEffect">
                                  <p:stCondLst>
                                    <p:cond delay="0"/>
                                  </p:stCondLst>
                                  <p:childTnLst>
                                    <p:set>
                                      <p:cBhvr>
                                        <p:cTn id="24" dur="1" fill="hold">
                                          <p:stCondLst>
                                            <p:cond delay="0"/>
                                          </p:stCondLst>
                                        </p:cTn>
                                        <p:tgtEl>
                                          <p:spTgt spid="115718"/>
                                        </p:tgtEl>
                                        <p:attrNameLst>
                                          <p:attrName>style.visibility</p:attrName>
                                        </p:attrNameLst>
                                      </p:cBhvr>
                                      <p:to>
                                        <p:strVal val="visible"/>
                                      </p:to>
                                    </p:set>
                                    <p:animEffect transition="in" filter="checkerboard(across)">
                                      <p:cBhvr>
                                        <p:cTn id="25" dur="500"/>
                                        <p:tgtEl>
                                          <p:spTgt spid="115718"/>
                                        </p:tgtEl>
                                      </p:cBhvr>
                                    </p:animEffect>
                                  </p:childTnLst>
                                </p:cTn>
                              </p:par>
                            </p:childTnLst>
                          </p:cTn>
                        </p:par>
                        <p:par>
                          <p:cTn id="26" fill="hold" nodeType="afterGroup">
                            <p:stCondLst>
                              <p:cond delay="500"/>
                            </p:stCondLst>
                            <p:childTnLst>
                              <p:par>
                                <p:cTn id="27" presetID="5" presetClass="entr" presetSubtype="10" fill="hold" grpId="0" nodeType="afterEffect">
                                  <p:stCondLst>
                                    <p:cond delay="0"/>
                                  </p:stCondLst>
                                  <p:childTnLst>
                                    <p:set>
                                      <p:cBhvr>
                                        <p:cTn id="28" dur="1" fill="hold">
                                          <p:stCondLst>
                                            <p:cond delay="0"/>
                                          </p:stCondLst>
                                        </p:cTn>
                                        <p:tgtEl>
                                          <p:spTgt spid="115722"/>
                                        </p:tgtEl>
                                        <p:attrNameLst>
                                          <p:attrName>style.visibility</p:attrName>
                                        </p:attrNameLst>
                                      </p:cBhvr>
                                      <p:to>
                                        <p:strVal val="visible"/>
                                      </p:to>
                                    </p:set>
                                    <p:animEffect transition="in" filter="checkerboard(across)">
                                      <p:cBhvr>
                                        <p:cTn id="29" dur="500"/>
                                        <p:tgtEl>
                                          <p:spTgt spid="115722"/>
                                        </p:tgtEl>
                                      </p:cBhvr>
                                    </p:animEffect>
                                  </p:childTnLst>
                                </p:cTn>
                              </p:par>
                            </p:childTnLst>
                          </p:cTn>
                        </p:par>
                        <p:par>
                          <p:cTn id="30" fill="hold" nodeType="afterGroup">
                            <p:stCondLst>
                              <p:cond delay="1000"/>
                            </p:stCondLst>
                            <p:childTnLst>
                              <p:par>
                                <p:cTn id="31" presetID="5" presetClass="entr" presetSubtype="10" fill="hold" nodeType="afterEffect">
                                  <p:stCondLst>
                                    <p:cond delay="0"/>
                                  </p:stCondLst>
                                  <p:childTnLst>
                                    <p:set>
                                      <p:cBhvr>
                                        <p:cTn id="32" dur="1" fill="hold">
                                          <p:stCondLst>
                                            <p:cond delay="0"/>
                                          </p:stCondLst>
                                        </p:cTn>
                                        <p:tgtEl>
                                          <p:spTgt spid="115721"/>
                                        </p:tgtEl>
                                        <p:attrNameLst>
                                          <p:attrName>style.visibility</p:attrName>
                                        </p:attrNameLst>
                                      </p:cBhvr>
                                      <p:to>
                                        <p:strVal val="visible"/>
                                      </p:to>
                                    </p:set>
                                    <p:animEffect transition="in" filter="checkerboard(across)">
                                      <p:cBhvr>
                                        <p:cTn id="33" dur="500"/>
                                        <p:tgtEl>
                                          <p:spTgt spid="115721"/>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5" presetClass="entr" presetSubtype="10" fill="hold" grpId="0" nodeType="clickEffect">
                                  <p:stCondLst>
                                    <p:cond delay="0"/>
                                  </p:stCondLst>
                                  <p:childTnLst>
                                    <p:set>
                                      <p:cBhvr>
                                        <p:cTn id="37" dur="1" fill="hold">
                                          <p:stCondLst>
                                            <p:cond delay="0"/>
                                          </p:stCondLst>
                                        </p:cTn>
                                        <p:tgtEl>
                                          <p:spTgt spid="115714"/>
                                        </p:tgtEl>
                                        <p:attrNameLst>
                                          <p:attrName>style.visibility</p:attrName>
                                        </p:attrNameLst>
                                      </p:cBhvr>
                                      <p:to>
                                        <p:strVal val="visible"/>
                                      </p:to>
                                    </p:set>
                                    <p:animEffect transition="in" filter="checkerboard(across)">
                                      <p:cBhvr>
                                        <p:cTn id="38" dur="500"/>
                                        <p:tgtEl>
                                          <p:spTgt spid="115714"/>
                                        </p:tgtEl>
                                      </p:cBhvr>
                                    </p:animEffect>
                                  </p:childTnLst>
                                </p:cTn>
                              </p:par>
                            </p:childTnLst>
                          </p:cTn>
                        </p:par>
                        <p:par>
                          <p:cTn id="39" fill="hold" nodeType="afterGroup">
                            <p:stCondLst>
                              <p:cond delay="500"/>
                            </p:stCondLst>
                            <p:childTnLst>
                              <p:par>
                                <p:cTn id="40" presetID="5" presetClass="entr" presetSubtype="10" fill="hold" grpId="0" nodeType="afterEffect">
                                  <p:stCondLst>
                                    <p:cond delay="0"/>
                                  </p:stCondLst>
                                  <p:childTnLst>
                                    <p:set>
                                      <p:cBhvr>
                                        <p:cTn id="41" dur="1" fill="hold">
                                          <p:stCondLst>
                                            <p:cond delay="0"/>
                                          </p:stCondLst>
                                        </p:cTn>
                                        <p:tgtEl>
                                          <p:spTgt spid="115726"/>
                                        </p:tgtEl>
                                        <p:attrNameLst>
                                          <p:attrName>style.visibility</p:attrName>
                                        </p:attrNameLst>
                                      </p:cBhvr>
                                      <p:to>
                                        <p:strVal val="visible"/>
                                      </p:to>
                                    </p:set>
                                    <p:animEffect transition="in" filter="checkerboard(across)">
                                      <p:cBhvr>
                                        <p:cTn id="42" dur="500"/>
                                        <p:tgtEl>
                                          <p:spTgt spid="1157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5714" grpId="0" animBg="1"/>
      <p:bldP spid="115722" grpId="0" autoUpdateAnimBg="0"/>
      <p:bldP spid="115725" grpId="0" autoUpdateAnimBg="0"/>
      <p:bldP spid="115726" grpId="0" autoUpdateAnimBg="0"/>
      <p:bldP spid="115727" grpId="0" animBg="1"/>
      <p:bldP spid="115728" grpId="0" animBg="1"/>
      <p:bldP spid="115729" grpId="0" autoUpdateAnimBg="0"/>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ChangeArrowheads="1"/>
          </p:cNvSpPr>
          <p:nvPr/>
        </p:nvSpPr>
        <p:spPr bwMode="auto">
          <a:xfrm>
            <a:off x="2268538" y="1700213"/>
            <a:ext cx="142875" cy="2376487"/>
          </a:xfrm>
          <a:prstGeom prst="rect">
            <a:avLst/>
          </a:prstGeom>
          <a:solidFill>
            <a:srgbClr val="FF9900">
              <a:alpha val="49019"/>
            </a:srgb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endParaRPr lang="en-US" altLang="en-US" sz="1800">
              <a:solidFill>
                <a:srgbClr val="790015"/>
              </a:solidFill>
              <a:latin typeface="Arial" panose="020B0604020202020204" pitchFamily="34" charset="0"/>
            </a:endParaRPr>
          </a:p>
        </p:txBody>
      </p:sp>
      <p:sp>
        <p:nvSpPr>
          <p:cNvPr id="117763" name="Rectangle 3"/>
          <p:cNvSpPr>
            <a:spLocks noChangeArrowheads="1"/>
          </p:cNvSpPr>
          <p:nvPr/>
        </p:nvSpPr>
        <p:spPr bwMode="auto">
          <a:xfrm>
            <a:off x="3779838" y="2997200"/>
            <a:ext cx="144462" cy="1079500"/>
          </a:xfrm>
          <a:prstGeom prst="rect">
            <a:avLst/>
          </a:prstGeom>
          <a:solidFill>
            <a:srgbClr val="FF9900">
              <a:alpha val="49019"/>
            </a:srgb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endParaRPr lang="en-US" altLang="en-US" sz="1800">
              <a:solidFill>
                <a:srgbClr val="790015"/>
              </a:solidFill>
              <a:latin typeface="Arial" panose="020B0604020202020204" pitchFamily="34" charset="0"/>
            </a:endParaRPr>
          </a:p>
        </p:txBody>
      </p:sp>
      <p:sp>
        <p:nvSpPr>
          <p:cNvPr id="117764" name="Rectangle 4"/>
          <p:cNvSpPr>
            <a:spLocks noChangeArrowheads="1"/>
          </p:cNvSpPr>
          <p:nvPr/>
        </p:nvSpPr>
        <p:spPr bwMode="auto">
          <a:xfrm>
            <a:off x="2268538" y="4076700"/>
            <a:ext cx="142875" cy="1439863"/>
          </a:xfrm>
          <a:prstGeom prst="rect">
            <a:avLst/>
          </a:prstGeom>
          <a:solidFill>
            <a:schemeClr val="hlink">
              <a:alpha val="49019"/>
            </a:scheme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endParaRPr lang="en-US" altLang="en-US" sz="1800">
              <a:solidFill>
                <a:srgbClr val="790015"/>
              </a:solidFill>
              <a:latin typeface="Arial" panose="020B0604020202020204" pitchFamily="34" charset="0"/>
            </a:endParaRPr>
          </a:p>
        </p:txBody>
      </p:sp>
      <p:sp>
        <p:nvSpPr>
          <p:cNvPr id="123909" name="Rectangle 5"/>
          <p:cNvSpPr>
            <a:spLocks noChangeArrowheads="1"/>
          </p:cNvSpPr>
          <p:nvPr/>
        </p:nvSpPr>
        <p:spPr bwMode="auto">
          <a:xfrm>
            <a:off x="2124075" y="1557338"/>
            <a:ext cx="144463" cy="3959225"/>
          </a:xfrm>
          <a:prstGeom prst="rect">
            <a:avLst/>
          </a:prstGeom>
          <a:solidFill>
            <a:srgbClr val="FF00FF">
              <a:alpha val="47058"/>
            </a:srgb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endParaRPr lang="en-US" altLang="en-US" sz="1800">
              <a:solidFill>
                <a:srgbClr val="790015"/>
              </a:solidFill>
              <a:latin typeface="Arial" panose="020B0604020202020204" pitchFamily="34" charset="0"/>
            </a:endParaRPr>
          </a:p>
        </p:txBody>
      </p:sp>
      <p:sp>
        <p:nvSpPr>
          <p:cNvPr id="123910" name="Line 6"/>
          <p:cNvSpPr>
            <a:spLocks noChangeShapeType="1"/>
          </p:cNvSpPr>
          <p:nvPr/>
        </p:nvSpPr>
        <p:spPr bwMode="auto">
          <a:xfrm flipV="1">
            <a:off x="1979613" y="908050"/>
            <a:ext cx="0" cy="4608513"/>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23911" name="Line 7"/>
          <p:cNvSpPr>
            <a:spLocks noChangeShapeType="1"/>
          </p:cNvSpPr>
          <p:nvPr/>
        </p:nvSpPr>
        <p:spPr bwMode="auto">
          <a:xfrm>
            <a:off x="1979613" y="5516563"/>
            <a:ext cx="5329237"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23912" name="Line 8"/>
          <p:cNvSpPr>
            <a:spLocks noChangeShapeType="1"/>
          </p:cNvSpPr>
          <p:nvPr/>
        </p:nvSpPr>
        <p:spPr bwMode="auto">
          <a:xfrm>
            <a:off x="1979613" y="1341438"/>
            <a:ext cx="4679950" cy="4175125"/>
          </a:xfrm>
          <a:prstGeom prst="line">
            <a:avLst/>
          </a:prstGeom>
          <a:noFill/>
          <a:ln w="38100">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17769" name="Line 9"/>
          <p:cNvSpPr>
            <a:spLocks noChangeShapeType="1"/>
          </p:cNvSpPr>
          <p:nvPr/>
        </p:nvSpPr>
        <p:spPr bwMode="auto">
          <a:xfrm flipV="1">
            <a:off x="1979613" y="4005263"/>
            <a:ext cx="6192837" cy="71437"/>
          </a:xfrm>
          <a:prstGeom prst="line">
            <a:avLst/>
          </a:prstGeom>
          <a:noFill/>
          <a:ln w="38100">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17770" name="Line 10"/>
          <p:cNvSpPr>
            <a:spLocks noChangeShapeType="1"/>
          </p:cNvSpPr>
          <p:nvPr/>
        </p:nvSpPr>
        <p:spPr bwMode="auto">
          <a:xfrm>
            <a:off x="5003800" y="4076700"/>
            <a:ext cx="0" cy="1439863"/>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17771" name="Line 11"/>
          <p:cNvSpPr>
            <a:spLocks noChangeShapeType="1"/>
          </p:cNvSpPr>
          <p:nvPr/>
        </p:nvSpPr>
        <p:spPr bwMode="auto">
          <a:xfrm>
            <a:off x="6659563" y="4005263"/>
            <a:ext cx="0" cy="151130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23916" name="Text Box 12"/>
          <p:cNvSpPr txBox="1">
            <a:spLocks noChangeArrowheads="1"/>
          </p:cNvSpPr>
          <p:nvPr/>
        </p:nvSpPr>
        <p:spPr bwMode="auto">
          <a:xfrm>
            <a:off x="6516688" y="5445125"/>
            <a:ext cx="4508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r>
              <a:rPr lang="it-IT" altLang="en-US" sz="1800">
                <a:solidFill>
                  <a:srgbClr val="790015"/>
                </a:solidFill>
                <a:latin typeface="Arial" panose="020B0604020202020204" pitchFamily="34" charset="0"/>
              </a:rPr>
              <a:t>Q*</a:t>
            </a:r>
          </a:p>
        </p:txBody>
      </p:sp>
      <p:sp>
        <p:nvSpPr>
          <p:cNvPr id="117773" name="Text Box 13"/>
          <p:cNvSpPr txBox="1">
            <a:spLocks noChangeArrowheads="1"/>
          </p:cNvSpPr>
          <p:nvPr/>
        </p:nvSpPr>
        <p:spPr bwMode="auto">
          <a:xfrm>
            <a:off x="4716463" y="5445125"/>
            <a:ext cx="6159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r>
              <a:rPr lang="it-IT" altLang="en-US" sz="1800">
                <a:solidFill>
                  <a:srgbClr val="790015"/>
                </a:solidFill>
                <a:latin typeface="Arial" panose="020B0604020202020204" pitchFamily="34" charset="0"/>
              </a:rPr>
              <a:t>Qeff</a:t>
            </a:r>
          </a:p>
        </p:txBody>
      </p:sp>
      <p:sp>
        <p:nvSpPr>
          <p:cNvPr id="123918" name="Line 14"/>
          <p:cNvSpPr>
            <a:spLocks noChangeShapeType="1"/>
          </p:cNvSpPr>
          <p:nvPr/>
        </p:nvSpPr>
        <p:spPr bwMode="auto">
          <a:xfrm flipV="1">
            <a:off x="2843212" y="1412874"/>
            <a:ext cx="720675" cy="5762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23919" name="Text Box 15"/>
          <p:cNvSpPr txBox="1">
            <a:spLocks noChangeArrowheads="1"/>
          </p:cNvSpPr>
          <p:nvPr/>
        </p:nvSpPr>
        <p:spPr bwMode="auto">
          <a:xfrm>
            <a:off x="1895818" y="188913"/>
            <a:ext cx="7276415"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algn="ctr" eaLnBrk="1" hangingPunct="1">
              <a:spcBef>
                <a:spcPct val="0"/>
              </a:spcBef>
              <a:buClrTx/>
              <a:buSzTx/>
              <a:buFontTx/>
              <a:buNone/>
            </a:pPr>
            <a:r>
              <a:rPr lang="it-IT" altLang="en-US" sz="1800" u="sng" dirty="0">
                <a:solidFill>
                  <a:srgbClr val="790015"/>
                </a:solidFill>
                <a:latin typeface="Arial" panose="020B0604020202020204" pitchFamily="34" charset="0"/>
              </a:rPr>
              <a:t>Beneficio marginale dell’impresa</a:t>
            </a:r>
            <a:r>
              <a:rPr lang="it-IT" altLang="en-US" sz="1800" dirty="0">
                <a:solidFill>
                  <a:srgbClr val="790015"/>
                </a:solidFill>
                <a:latin typeface="Arial" panose="020B0604020202020204" pitchFamily="34" charset="0"/>
              </a:rPr>
              <a:t> (</a:t>
            </a:r>
            <a:r>
              <a:rPr lang="it-IT" altLang="en-US" sz="1800" i="1" dirty="0">
                <a:solidFill>
                  <a:srgbClr val="790015"/>
                </a:solidFill>
                <a:latin typeface="Arial" panose="020B0604020202020204" pitchFamily="34" charset="0"/>
              </a:rPr>
              <a:t>rectius</a:t>
            </a:r>
            <a:r>
              <a:rPr lang="it-IT" altLang="en-US" sz="1800" dirty="0">
                <a:solidFill>
                  <a:srgbClr val="790015"/>
                </a:solidFill>
                <a:latin typeface="Arial" panose="020B0604020202020204" pitchFamily="34" charset="0"/>
              </a:rPr>
              <a:t>: </a:t>
            </a:r>
            <a:r>
              <a:rPr lang="it-IT" altLang="en-US" sz="1800" u="sng" dirty="0">
                <a:solidFill>
                  <a:srgbClr val="790015"/>
                </a:solidFill>
                <a:latin typeface="Arial" panose="020B0604020202020204" pitchFamily="34" charset="0"/>
              </a:rPr>
              <a:t>mercato</a:t>
            </a:r>
            <a:r>
              <a:rPr lang="it-IT" altLang="en-US" sz="1800" dirty="0">
                <a:solidFill>
                  <a:srgbClr val="790015"/>
                </a:solidFill>
                <a:latin typeface="Arial" panose="020B0604020202020204" pitchFamily="34" charset="0"/>
              </a:rPr>
              <a:t>): ciò che l’impresa </a:t>
            </a:r>
          </a:p>
          <a:p>
            <a:pPr algn="ctr" eaLnBrk="1" hangingPunct="1">
              <a:spcBef>
                <a:spcPct val="0"/>
              </a:spcBef>
              <a:buClrTx/>
              <a:buSzTx/>
              <a:buFontTx/>
              <a:buNone/>
            </a:pPr>
            <a:r>
              <a:rPr lang="it-IT" altLang="en-US" sz="1800" dirty="0">
                <a:solidFill>
                  <a:srgbClr val="790015"/>
                </a:solidFill>
                <a:latin typeface="Arial" panose="020B0604020202020204" pitchFamily="34" charset="0"/>
              </a:rPr>
              <a:t>guadagna da ogni unità in più di output. </a:t>
            </a:r>
            <a:r>
              <a:rPr lang="it-IT" altLang="en-US" sz="1800" dirty="0">
                <a:solidFill>
                  <a:srgbClr val="FF3300"/>
                </a:solidFill>
                <a:latin typeface="Arial" panose="020B0604020202020204" pitchFamily="34" charset="0"/>
              </a:rPr>
              <a:t>L’impresa smette di produrre </a:t>
            </a:r>
          </a:p>
          <a:p>
            <a:pPr algn="ctr" eaLnBrk="1" hangingPunct="1">
              <a:spcBef>
                <a:spcPct val="0"/>
              </a:spcBef>
              <a:buClrTx/>
              <a:buSzTx/>
              <a:buFontTx/>
              <a:buNone/>
            </a:pPr>
            <a:r>
              <a:rPr lang="it-IT" altLang="en-US" sz="1800" dirty="0">
                <a:solidFill>
                  <a:srgbClr val="FF3300"/>
                </a:solidFill>
                <a:latin typeface="Arial" panose="020B0604020202020204" pitchFamily="34" charset="0"/>
              </a:rPr>
              <a:t>quando il beneficio marginale è zero, cioè a Q*</a:t>
            </a:r>
            <a:r>
              <a:rPr lang="it-IT" altLang="en-US" sz="1800" dirty="0">
                <a:solidFill>
                  <a:srgbClr val="790015"/>
                </a:solidFill>
                <a:latin typeface="Arial" panose="020B0604020202020204" pitchFamily="34" charset="0"/>
              </a:rPr>
              <a:t>.</a:t>
            </a:r>
          </a:p>
          <a:p>
            <a:pPr algn="ctr" eaLnBrk="1" hangingPunct="1">
              <a:spcBef>
                <a:spcPct val="0"/>
              </a:spcBef>
              <a:buClrTx/>
              <a:buSzTx/>
              <a:buFontTx/>
              <a:buNone/>
            </a:pPr>
            <a:r>
              <a:rPr lang="it-IT" altLang="en-US" sz="1800">
                <a:solidFill>
                  <a:srgbClr val="790015"/>
                </a:solidFill>
                <a:latin typeface="Arial" panose="020B0604020202020204" pitchFamily="34" charset="0"/>
              </a:rPr>
              <a:t>E’ </a:t>
            </a:r>
            <a:r>
              <a:rPr lang="it-IT" altLang="en-US" sz="1800" dirty="0">
                <a:solidFill>
                  <a:srgbClr val="790015"/>
                </a:solidFill>
                <a:latin typeface="Arial" panose="020B0604020202020204" pitchFamily="34" charset="0"/>
              </a:rPr>
              <a:t>lo stesso Q* dell’equilibrio sul libero mercato.</a:t>
            </a:r>
          </a:p>
        </p:txBody>
      </p:sp>
      <p:sp>
        <p:nvSpPr>
          <p:cNvPr id="117776" name="Line 16"/>
          <p:cNvSpPr>
            <a:spLocks noChangeShapeType="1"/>
          </p:cNvSpPr>
          <p:nvPr/>
        </p:nvSpPr>
        <p:spPr bwMode="auto">
          <a:xfrm flipH="1" flipV="1">
            <a:off x="7019925" y="2997200"/>
            <a:ext cx="288925" cy="9366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17777" name="Text Box 17"/>
          <p:cNvSpPr txBox="1">
            <a:spLocks noChangeArrowheads="1"/>
          </p:cNvSpPr>
          <p:nvPr/>
        </p:nvSpPr>
        <p:spPr bwMode="auto">
          <a:xfrm>
            <a:off x="5148263" y="2133600"/>
            <a:ext cx="3524250" cy="915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algn="ctr" eaLnBrk="1" hangingPunct="1">
              <a:spcBef>
                <a:spcPct val="0"/>
              </a:spcBef>
              <a:buClrTx/>
              <a:buSzTx/>
              <a:buFontTx/>
              <a:buNone/>
            </a:pPr>
            <a:r>
              <a:rPr lang="it-IT" altLang="en-US" sz="1800" u="sng">
                <a:solidFill>
                  <a:srgbClr val="790015"/>
                </a:solidFill>
                <a:latin typeface="Arial" panose="020B0604020202020204" pitchFamily="34" charset="0"/>
              </a:rPr>
              <a:t>Costo marginale per il contadino</a:t>
            </a:r>
            <a:r>
              <a:rPr lang="it-IT" altLang="en-US" sz="1800">
                <a:solidFill>
                  <a:srgbClr val="790015"/>
                </a:solidFill>
                <a:latin typeface="Arial" panose="020B0604020202020204" pitchFamily="34" charset="0"/>
              </a:rPr>
              <a:t>:</a:t>
            </a:r>
          </a:p>
          <a:p>
            <a:pPr algn="ctr" eaLnBrk="1" hangingPunct="1">
              <a:spcBef>
                <a:spcPct val="0"/>
              </a:spcBef>
              <a:buClrTx/>
              <a:buSzTx/>
              <a:buFontTx/>
              <a:buNone/>
            </a:pPr>
            <a:r>
              <a:rPr lang="it-IT" altLang="en-US" sz="1800">
                <a:solidFill>
                  <a:srgbClr val="790015"/>
                </a:solidFill>
                <a:latin typeface="Arial" panose="020B0604020202020204" pitchFamily="34" charset="0"/>
              </a:rPr>
              <a:t>danno causato al contadino </a:t>
            </a:r>
          </a:p>
          <a:p>
            <a:pPr algn="ctr" eaLnBrk="1" hangingPunct="1">
              <a:spcBef>
                <a:spcPct val="0"/>
              </a:spcBef>
              <a:buClrTx/>
              <a:buSzTx/>
              <a:buFontTx/>
              <a:buNone/>
            </a:pPr>
            <a:r>
              <a:rPr lang="it-IT" altLang="en-US" sz="1800">
                <a:solidFill>
                  <a:srgbClr val="790015"/>
                </a:solidFill>
                <a:latin typeface="Arial" panose="020B0604020202020204" pitchFamily="34" charset="0"/>
              </a:rPr>
              <a:t>da ogni unità in più di output </a:t>
            </a:r>
          </a:p>
        </p:txBody>
      </p:sp>
      <p:sp>
        <p:nvSpPr>
          <p:cNvPr id="117778" name="Text Box 18"/>
          <p:cNvSpPr txBox="1">
            <a:spLocks noChangeArrowheads="1"/>
          </p:cNvSpPr>
          <p:nvPr/>
        </p:nvSpPr>
        <p:spPr bwMode="auto">
          <a:xfrm>
            <a:off x="0" y="6021388"/>
            <a:ext cx="91440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r>
              <a:rPr lang="it-IT" altLang="en-US" sz="1800">
                <a:solidFill>
                  <a:srgbClr val="790015"/>
                </a:solidFill>
                <a:latin typeface="Arial" panose="020B0604020202020204" pitchFamily="34" charset="0"/>
              </a:rPr>
              <a:t>L’ottimo sociale Qeff si ha quando il </a:t>
            </a:r>
            <a:r>
              <a:rPr lang="it-IT" altLang="en-US" sz="1800" b="1">
                <a:solidFill>
                  <a:srgbClr val="F76681"/>
                </a:solidFill>
                <a:latin typeface="Arial" panose="020B0604020202020204" pitchFamily="34" charset="0"/>
              </a:rPr>
              <a:t>costo marginale</a:t>
            </a:r>
            <a:r>
              <a:rPr lang="it-IT" altLang="en-US" sz="1800">
                <a:solidFill>
                  <a:srgbClr val="790015"/>
                </a:solidFill>
                <a:latin typeface="Arial" panose="020B0604020202020204" pitchFamily="34" charset="0"/>
              </a:rPr>
              <a:t> uguaglia il </a:t>
            </a:r>
            <a:r>
              <a:rPr lang="it-IT" altLang="en-US" sz="1800" b="1">
                <a:solidFill>
                  <a:srgbClr val="F76681"/>
                </a:solidFill>
                <a:latin typeface="Arial" panose="020B0604020202020204" pitchFamily="34" charset="0"/>
              </a:rPr>
              <a:t>beneficio</a:t>
            </a:r>
            <a:r>
              <a:rPr lang="it-IT" altLang="en-US" sz="1800">
                <a:solidFill>
                  <a:srgbClr val="790015"/>
                </a:solidFill>
                <a:latin typeface="Arial" panose="020B0604020202020204" pitchFamily="34" charset="0"/>
              </a:rPr>
              <a:t> </a:t>
            </a:r>
            <a:r>
              <a:rPr lang="it-IT" altLang="en-US" sz="1800" b="1">
                <a:solidFill>
                  <a:srgbClr val="FF9900"/>
                </a:solidFill>
                <a:latin typeface="Arial" panose="020B0604020202020204" pitchFamily="34" charset="0"/>
              </a:rPr>
              <a:t>marginale</a:t>
            </a:r>
            <a:r>
              <a:rPr lang="it-IT" altLang="en-US" sz="1800">
                <a:solidFill>
                  <a:srgbClr val="790015"/>
                </a:solidFill>
                <a:latin typeface="Arial" panose="020B0604020202020204" pitchFamily="34" charset="0"/>
              </a:rPr>
              <a:t>,</a:t>
            </a:r>
          </a:p>
          <a:p>
            <a:pPr eaLnBrk="1" hangingPunct="1">
              <a:spcBef>
                <a:spcPct val="0"/>
              </a:spcBef>
              <a:buClrTx/>
              <a:buSzTx/>
              <a:buFontTx/>
              <a:buNone/>
            </a:pPr>
            <a:r>
              <a:rPr lang="it-IT" altLang="en-US" sz="1800">
                <a:solidFill>
                  <a:srgbClr val="790015"/>
                </a:solidFill>
                <a:latin typeface="Arial" panose="020B0604020202020204" pitchFamily="34" charset="0"/>
              </a:rPr>
              <a:t>cioè quando ogni unità di output reca alla collettività un danno pari al guadagno. </a:t>
            </a:r>
          </a:p>
        </p:txBody>
      </p:sp>
      <p:sp>
        <p:nvSpPr>
          <p:cNvPr id="123923" name="Text Box 19"/>
          <p:cNvSpPr txBox="1">
            <a:spLocks noChangeArrowheads="1"/>
          </p:cNvSpPr>
          <p:nvPr/>
        </p:nvSpPr>
        <p:spPr bwMode="auto">
          <a:xfrm>
            <a:off x="900113" y="908050"/>
            <a:ext cx="9969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r>
              <a:rPr lang="it-IT" altLang="en-US" sz="1800">
                <a:solidFill>
                  <a:srgbClr val="790015"/>
                </a:solidFill>
                <a:latin typeface="Arial" panose="020B0604020202020204" pitchFamily="34" charset="0"/>
              </a:rPr>
              <a:t>Costi</a:t>
            </a:r>
          </a:p>
          <a:p>
            <a:pPr eaLnBrk="1" hangingPunct="1">
              <a:spcBef>
                <a:spcPct val="0"/>
              </a:spcBef>
              <a:buClrTx/>
              <a:buSzTx/>
              <a:buFontTx/>
              <a:buNone/>
            </a:pPr>
            <a:r>
              <a:rPr lang="it-IT" altLang="en-US" sz="1800">
                <a:solidFill>
                  <a:srgbClr val="790015"/>
                </a:solidFill>
                <a:latin typeface="Arial" panose="020B0604020202020204" pitchFamily="34" charset="0"/>
              </a:rPr>
              <a:t>Benefici</a:t>
            </a:r>
          </a:p>
        </p:txBody>
      </p:sp>
      <p:sp>
        <p:nvSpPr>
          <p:cNvPr id="123924" name="Text Box 20"/>
          <p:cNvSpPr txBox="1">
            <a:spLocks noChangeArrowheads="1"/>
          </p:cNvSpPr>
          <p:nvPr/>
        </p:nvSpPr>
        <p:spPr bwMode="auto">
          <a:xfrm>
            <a:off x="7380288" y="5373688"/>
            <a:ext cx="10477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r>
              <a:rPr lang="it-IT" altLang="en-US" sz="1800">
                <a:solidFill>
                  <a:srgbClr val="790015"/>
                </a:solidFill>
                <a:latin typeface="Arial" panose="020B0604020202020204" pitchFamily="34" charset="0"/>
              </a:rPr>
              <a:t>Quantità</a:t>
            </a:r>
          </a:p>
        </p:txBody>
      </p:sp>
      <p:sp>
        <p:nvSpPr>
          <p:cNvPr id="117781" name="Text Box 21"/>
          <p:cNvSpPr txBox="1">
            <a:spLocks noChangeArrowheads="1"/>
          </p:cNvSpPr>
          <p:nvPr/>
        </p:nvSpPr>
        <p:spPr bwMode="auto">
          <a:xfrm>
            <a:off x="4716463" y="3573463"/>
            <a:ext cx="7842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r>
              <a:rPr lang="it-IT" altLang="en-US" sz="1600">
                <a:solidFill>
                  <a:srgbClr val="790015"/>
                </a:solidFill>
                <a:latin typeface="Arial" panose="020B0604020202020204" pitchFamily="34" charset="0"/>
              </a:rPr>
              <a:t>Ottimo</a:t>
            </a:r>
          </a:p>
        </p:txBody>
      </p:sp>
      <p:sp>
        <p:nvSpPr>
          <p:cNvPr id="123926" name="Text Box 22"/>
          <p:cNvSpPr txBox="1">
            <a:spLocks noChangeArrowheads="1"/>
          </p:cNvSpPr>
          <p:nvPr/>
        </p:nvSpPr>
        <p:spPr bwMode="auto">
          <a:xfrm>
            <a:off x="2051050" y="5445125"/>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r>
              <a:rPr lang="it-IT" altLang="en-US" sz="1800">
                <a:solidFill>
                  <a:srgbClr val="790015"/>
                </a:solidFill>
                <a:latin typeface="Arial" panose="020B0604020202020204" pitchFamily="34" charset="0"/>
              </a:rPr>
              <a:t>1</a:t>
            </a:r>
          </a:p>
        </p:txBody>
      </p:sp>
      <p:sp>
        <p:nvSpPr>
          <p:cNvPr id="117783" name="Text Box 23"/>
          <p:cNvSpPr txBox="1">
            <a:spLocks noChangeArrowheads="1"/>
          </p:cNvSpPr>
          <p:nvPr/>
        </p:nvSpPr>
        <p:spPr bwMode="auto">
          <a:xfrm>
            <a:off x="2195513" y="5445125"/>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r>
              <a:rPr lang="it-IT" altLang="en-US" sz="1800">
                <a:solidFill>
                  <a:srgbClr val="790015"/>
                </a:solidFill>
                <a:latin typeface="Arial" panose="020B0604020202020204" pitchFamily="34" charset="0"/>
              </a:rPr>
              <a:t>1</a:t>
            </a:r>
          </a:p>
        </p:txBody>
      </p:sp>
      <p:sp>
        <p:nvSpPr>
          <p:cNvPr id="123928" name="Rectangle 24"/>
          <p:cNvSpPr>
            <a:spLocks noChangeArrowheads="1"/>
          </p:cNvSpPr>
          <p:nvPr/>
        </p:nvSpPr>
        <p:spPr bwMode="auto">
          <a:xfrm>
            <a:off x="1979613" y="1412875"/>
            <a:ext cx="144462" cy="4103688"/>
          </a:xfrm>
          <a:prstGeom prst="rect">
            <a:avLst/>
          </a:prstGeom>
          <a:solidFill>
            <a:srgbClr val="FF0000">
              <a:alpha val="59999"/>
            </a:srgb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endParaRPr lang="en-US" altLang="en-US" sz="1800">
              <a:solidFill>
                <a:srgbClr val="790015"/>
              </a:solidFill>
              <a:latin typeface="Arial" panose="020B0604020202020204" pitchFamily="34" charset="0"/>
            </a:endParaRPr>
          </a:p>
        </p:txBody>
      </p:sp>
      <p:sp>
        <p:nvSpPr>
          <p:cNvPr id="123929" name="Text Box 25"/>
          <p:cNvSpPr txBox="1">
            <a:spLocks noChangeArrowheads="1"/>
          </p:cNvSpPr>
          <p:nvPr/>
        </p:nvSpPr>
        <p:spPr bwMode="auto">
          <a:xfrm>
            <a:off x="1908175" y="5445125"/>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r>
              <a:rPr lang="it-IT" altLang="en-US" sz="1800">
                <a:solidFill>
                  <a:srgbClr val="790015"/>
                </a:solidFill>
                <a:latin typeface="Arial" panose="020B0604020202020204" pitchFamily="34" charset="0"/>
              </a:rPr>
              <a:t>1</a:t>
            </a:r>
          </a:p>
        </p:txBody>
      </p:sp>
      <p:sp>
        <p:nvSpPr>
          <p:cNvPr id="117786" name="Rectangle 26"/>
          <p:cNvSpPr>
            <a:spLocks noChangeArrowheads="1"/>
          </p:cNvSpPr>
          <p:nvPr/>
        </p:nvSpPr>
        <p:spPr bwMode="auto">
          <a:xfrm>
            <a:off x="3779838" y="4076700"/>
            <a:ext cx="142875" cy="1439863"/>
          </a:xfrm>
          <a:prstGeom prst="rect">
            <a:avLst/>
          </a:prstGeom>
          <a:solidFill>
            <a:schemeClr val="hlink">
              <a:alpha val="49019"/>
            </a:scheme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endParaRPr lang="en-US" altLang="en-US" sz="1800">
              <a:solidFill>
                <a:srgbClr val="790015"/>
              </a:solidFill>
              <a:latin typeface="Arial" panose="020B0604020202020204" pitchFamily="34" charset="0"/>
            </a:endParaRPr>
          </a:p>
        </p:txBody>
      </p:sp>
      <p:sp>
        <p:nvSpPr>
          <p:cNvPr id="117787" name="Rectangle 27"/>
          <p:cNvSpPr>
            <a:spLocks noChangeArrowheads="1"/>
          </p:cNvSpPr>
          <p:nvPr/>
        </p:nvSpPr>
        <p:spPr bwMode="auto">
          <a:xfrm>
            <a:off x="4572000" y="3716338"/>
            <a:ext cx="144463" cy="360362"/>
          </a:xfrm>
          <a:prstGeom prst="rect">
            <a:avLst/>
          </a:prstGeom>
          <a:solidFill>
            <a:srgbClr val="FF9900">
              <a:alpha val="49019"/>
            </a:srgb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endParaRPr lang="en-US" altLang="en-US" sz="1800">
              <a:solidFill>
                <a:srgbClr val="790015"/>
              </a:solidFill>
              <a:latin typeface="Arial" panose="020B0604020202020204" pitchFamily="34" charset="0"/>
            </a:endParaRPr>
          </a:p>
        </p:txBody>
      </p:sp>
      <p:sp>
        <p:nvSpPr>
          <p:cNvPr id="117788" name="Rectangle 28"/>
          <p:cNvSpPr>
            <a:spLocks noChangeArrowheads="1"/>
          </p:cNvSpPr>
          <p:nvPr/>
        </p:nvSpPr>
        <p:spPr bwMode="auto">
          <a:xfrm>
            <a:off x="4572000" y="4076700"/>
            <a:ext cx="144463" cy="1439863"/>
          </a:xfrm>
          <a:prstGeom prst="rect">
            <a:avLst/>
          </a:prstGeom>
          <a:solidFill>
            <a:schemeClr val="hlink">
              <a:alpha val="49019"/>
            </a:scheme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endParaRPr lang="en-US" altLang="en-US" sz="1800">
              <a:solidFill>
                <a:srgbClr val="790015"/>
              </a:solidFill>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17764"/>
                                        </p:tgtEl>
                                        <p:attrNameLst>
                                          <p:attrName>style.visibility</p:attrName>
                                        </p:attrNameLst>
                                      </p:cBhvr>
                                      <p:to>
                                        <p:strVal val="visible"/>
                                      </p:to>
                                    </p:set>
                                    <p:animEffect transition="in" filter="blinds(horizontal)">
                                      <p:cBhvr>
                                        <p:cTn id="7" dur="500"/>
                                        <p:tgtEl>
                                          <p:spTgt spid="117764"/>
                                        </p:tgtEl>
                                      </p:cBhvr>
                                    </p:animEffect>
                                  </p:childTnLst>
                                </p:cTn>
                              </p:par>
                            </p:childTnLst>
                          </p:cTn>
                        </p:par>
                        <p:par>
                          <p:cTn id="8" fill="hold" nodeType="afterGroup">
                            <p:stCondLst>
                              <p:cond delay="500"/>
                            </p:stCondLst>
                            <p:childTnLst>
                              <p:par>
                                <p:cTn id="9" presetID="3" presetClass="entr" presetSubtype="10" fill="hold" grpId="0" nodeType="afterEffect">
                                  <p:stCondLst>
                                    <p:cond delay="0"/>
                                  </p:stCondLst>
                                  <p:childTnLst>
                                    <p:set>
                                      <p:cBhvr>
                                        <p:cTn id="10" dur="1" fill="hold">
                                          <p:stCondLst>
                                            <p:cond delay="0"/>
                                          </p:stCondLst>
                                        </p:cTn>
                                        <p:tgtEl>
                                          <p:spTgt spid="117783"/>
                                        </p:tgtEl>
                                        <p:attrNameLst>
                                          <p:attrName>style.visibility</p:attrName>
                                        </p:attrNameLst>
                                      </p:cBhvr>
                                      <p:to>
                                        <p:strVal val="visible"/>
                                      </p:to>
                                    </p:set>
                                    <p:animEffect transition="in" filter="blinds(horizontal)">
                                      <p:cBhvr>
                                        <p:cTn id="11" dur="500"/>
                                        <p:tgtEl>
                                          <p:spTgt spid="117783"/>
                                        </p:tgtEl>
                                      </p:cBhvr>
                                    </p:animEffect>
                                  </p:childTnLst>
                                </p:cTn>
                              </p:par>
                            </p:childTnLst>
                          </p:cTn>
                        </p:par>
                        <p:par>
                          <p:cTn id="12" fill="hold" nodeType="afterGroup">
                            <p:stCondLst>
                              <p:cond delay="1000"/>
                            </p:stCondLst>
                            <p:childTnLst>
                              <p:par>
                                <p:cTn id="13" presetID="5" presetClass="entr" presetSubtype="10" fill="hold" nodeType="afterEffect">
                                  <p:stCondLst>
                                    <p:cond delay="0"/>
                                  </p:stCondLst>
                                  <p:childTnLst>
                                    <p:set>
                                      <p:cBhvr>
                                        <p:cTn id="14" dur="1" fill="hold">
                                          <p:stCondLst>
                                            <p:cond delay="0"/>
                                          </p:stCondLst>
                                        </p:cTn>
                                        <p:tgtEl>
                                          <p:spTgt spid="117769"/>
                                        </p:tgtEl>
                                        <p:attrNameLst>
                                          <p:attrName>style.visibility</p:attrName>
                                        </p:attrNameLst>
                                      </p:cBhvr>
                                      <p:to>
                                        <p:strVal val="visible"/>
                                      </p:to>
                                    </p:set>
                                    <p:animEffect transition="in" filter="checkerboard(across)">
                                      <p:cBhvr>
                                        <p:cTn id="15" dur="500"/>
                                        <p:tgtEl>
                                          <p:spTgt spid="117769"/>
                                        </p:tgtEl>
                                      </p:cBhvr>
                                    </p:animEffect>
                                  </p:childTnLst>
                                </p:cTn>
                              </p:par>
                            </p:childTnLst>
                          </p:cTn>
                        </p:par>
                        <p:par>
                          <p:cTn id="16" fill="hold" nodeType="afterGroup">
                            <p:stCondLst>
                              <p:cond delay="1500"/>
                            </p:stCondLst>
                            <p:childTnLst>
                              <p:par>
                                <p:cTn id="17" presetID="5" presetClass="entr" presetSubtype="10" fill="hold" grpId="0" nodeType="afterEffect">
                                  <p:stCondLst>
                                    <p:cond delay="0"/>
                                  </p:stCondLst>
                                  <p:childTnLst>
                                    <p:set>
                                      <p:cBhvr>
                                        <p:cTn id="18" dur="1" fill="hold">
                                          <p:stCondLst>
                                            <p:cond delay="0"/>
                                          </p:stCondLst>
                                        </p:cTn>
                                        <p:tgtEl>
                                          <p:spTgt spid="117777"/>
                                        </p:tgtEl>
                                        <p:attrNameLst>
                                          <p:attrName>style.visibility</p:attrName>
                                        </p:attrNameLst>
                                      </p:cBhvr>
                                      <p:to>
                                        <p:strVal val="visible"/>
                                      </p:to>
                                    </p:set>
                                    <p:animEffect transition="in" filter="checkerboard(across)">
                                      <p:cBhvr>
                                        <p:cTn id="19" dur="500"/>
                                        <p:tgtEl>
                                          <p:spTgt spid="117777"/>
                                        </p:tgtEl>
                                      </p:cBhvr>
                                    </p:animEffect>
                                  </p:childTnLst>
                                </p:cTn>
                              </p:par>
                            </p:childTnLst>
                          </p:cTn>
                        </p:par>
                        <p:par>
                          <p:cTn id="20" fill="hold" nodeType="afterGroup">
                            <p:stCondLst>
                              <p:cond delay="2000"/>
                            </p:stCondLst>
                            <p:childTnLst>
                              <p:par>
                                <p:cTn id="21" presetID="5" presetClass="entr" presetSubtype="10" fill="hold" nodeType="afterEffect">
                                  <p:stCondLst>
                                    <p:cond delay="0"/>
                                  </p:stCondLst>
                                  <p:childTnLst>
                                    <p:set>
                                      <p:cBhvr>
                                        <p:cTn id="22" dur="1" fill="hold">
                                          <p:stCondLst>
                                            <p:cond delay="0"/>
                                          </p:stCondLst>
                                        </p:cTn>
                                        <p:tgtEl>
                                          <p:spTgt spid="117776"/>
                                        </p:tgtEl>
                                        <p:attrNameLst>
                                          <p:attrName>style.visibility</p:attrName>
                                        </p:attrNameLst>
                                      </p:cBhvr>
                                      <p:to>
                                        <p:strVal val="visible"/>
                                      </p:to>
                                    </p:set>
                                    <p:animEffect transition="in" filter="checkerboard(across)">
                                      <p:cBhvr>
                                        <p:cTn id="23" dur="500"/>
                                        <p:tgtEl>
                                          <p:spTgt spid="117776"/>
                                        </p:tgtEl>
                                      </p:cBhvr>
                                    </p:animEffect>
                                  </p:childTnLst>
                                </p:cTn>
                              </p:par>
                            </p:childTnLst>
                          </p:cTn>
                        </p:par>
                        <p:par>
                          <p:cTn id="24" fill="hold" nodeType="afterGroup">
                            <p:stCondLst>
                              <p:cond delay="2500"/>
                            </p:stCondLst>
                            <p:childTnLst>
                              <p:par>
                                <p:cTn id="25" presetID="5" presetClass="entr" presetSubtype="10" fill="hold" nodeType="afterEffect">
                                  <p:stCondLst>
                                    <p:cond delay="0"/>
                                  </p:stCondLst>
                                  <p:childTnLst>
                                    <p:set>
                                      <p:cBhvr>
                                        <p:cTn id="26" dur="1" fill="hold">
                                          <p:stCondLst>
                                            <p:cond delay="0"/>
                                          </p:stCondLst>
                                        </p:cTn>
                                        <p:tgtEl>
                                          <p:spTgt spid="117771"/>
                                        </p:tgtEl>
                                        <p:attrNameLst>
                                          <p:attrName>style.visibility</p:attrName>
                                        </p:attrNameLst>
                                      </p:cBhvr>
                                      <p:to>
                                        <p:strVal val="visible"/>
                                      </p:to>
                                    </p:set>
                                    <p:animEffect transition="in" filter="checkerboard(across)">
                                      <p:cBhvr>
                                        <p:cTn id="27" dur="500"/>
                                        <p:tgtEl>
                                          <p:spTgt spid="117771"/>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117781"/>
                                        </p:tgtEl>
                                        <p:attrNameLst>
                                          <p:attrName>style.visibility</p:attrName>
                                        </p:attrNameLst>
                                      </p:cBhvr>
                                      <p:to>
                                        <p:strVal val="visible"/>
                                      </p:to>
                                    </p:set>
                                    <p:animEffect transition="in" filter="checkerboard(across)">
                                      <p:cBhvr>
                                        <p:cTn id="32" dur="500"/>
                                        <p:tgtEl>
                                          <p:spTgt spid="117781"/>
                                        </p:tgtEl>
                                      </p:cBhvr>
                                    </p:animEffect>
                                  </p:childTnLst>
                                </p:cTn>
                              </p:par>
                            </p:childTnLst>
                          </p:cTn>
                        </p:par>
                        <p:par>
                          <p:cTn id="33" fill="hold" nodeType="afterGroup">
                            <p:stCondLst>
                              <p:cond delay="500"/>
                            </p:stCondLst>
                            <p:childTnLst>
                              <p:par>
                                <p:cTn id="34" presetID="5" presetClass="entr" presetSubtype="10" fill="hold" nodeType="afterEffect">
                                  <p:stCondLst>
                                    <p:cond delay="0"/>
                                  </p:stCondLst>
                                  <p:childTnLst>
                                    <p:set>
                                      <p:cBhvr>
                                        <p:cTn id="35" dur="1" fill="hold">
                                          <p:stCondLst>
                                            <p:cond delay="0"/>
                                          </p:stCondLst>
                                        </p:cTn>
                                        <p:tgtEl>
                                          <p:spTgt spid="117770"/>
                                        </p:tgtEl>
                                        <p:attrNameLst>
                                          <p:attrName>style.visibility</p:attrName>
                                        </p:attrNameLst>
                                      </p:cBhvr>
                                      <p:to>
                                        <p:strVal val="visible"/>
                                      </p:to>
                                    </p:set>
                                    <p:animEffect transition="in" filter="checkerboard(across)">
                                      <p:cBhvr>
                                        <p:cTn id="36" dur="500"/>
                                        <p:tgtEl>
                                          <p:spTgt spid="117770"/>
                                        </p:tgtEl>
                                      </p:cBhvr>
                                    </p:animEffect>
                                  </p:childTnLst>
                                </p:cTn>
                              </p:par>
                            </p:childTnLst>
                          </p:cTn>
                        </p:par>
                        <p:par>
                          <p:cTn id="37" fill="hold" nodeType="afterGroup">
                            <p:stCondLst>
                              <p:cond delay="1000"/>
                            </p:stCondLst>
                            <p:childTnLst>
                              <p:par>
                                <p:cTn id="38" presetID="5" presetClass="entr" presetSubtype="10" fill="hold" grpId="0" nodeType="afterEffect">
                                  <p:stCondLst>
                                    <p:cond delay="0"/>
                                  </p:stCondLst>
                                  <p:childTnLst>
                                    <p:set>
                                      <p:cBhvr>
                                        <p:cTn id="39" dur="1" fill="hold">
                                          <p:stCondLst>
                                            <p:cond delay="0"/>
                                          </p:stCondLst>
                                        </p:cTn>
                                        <p:tgtEl>
                                          <p:spTgt spid="117773"/>
                                        </p:tgtEl>
                                        <p:attrNameLst>
                                          <p:attrName>style.visibility</p:attrName>
                                        </p:attrNameLst>
                                      </p:cBhvr>
                                      <p:to>
                                        <p:strVal val="visible"/>
                                      </p:to>
                                    </p:set>
                                    <p:animEffect transition="in" filter="checkerboard(across)">
                                      <p:cBhvr>
                                        <p:cTn id="40" dur="500"/>
                                        <p:tgtEl>
                                          <p:spTgt spid="117773"/>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117778"/>
                                        </p:tgtEl>
                                        <p:attrNameLst>
                                          <p:attrName>style.visibility</p:attrName>
                                        </p:attrNameLst>
                                      </p:cBhvr>
                                      <p:to>
                                        <p:strVal val="visible"/>
                                      </p:to>
                                    </p:set>
                                    <p:anim calcmode="lin" valueType="num">
                                      <p:cBhvr additive="base">
                                        <p:cTn id="45" dur="500" fill="hold"/>
                                        <p:tgtEl>
                                          <p:spTgt spid="117778"/>
                                        </p:tgtEl>
                                        <p:attrNameLst>
                                          <p:attrName>ppt_x</p:attrName>
                                        </p:attrNameLst>
                                      </p:cBhvr>
                                      <p:tavLst>
                                        <p:tav tm="0">
                                          <p:val>
                                            <p:strVal val="#ppt_x"/>
                                          </p:val>
                                        </p:tav>
                                        <p:tav tm="100000">
                                          <p:val>
                                            <p:strVal val="#ppt_x"/>
                                          </p:val>
                                        </p:tav>
                                      </p:tavLst>
                                    </p:anim>
                                    <p:anim calcmode="lin" valueType="num">
                                      <p:cBhvr additive="base">
                                        <p:cTn id="46" dur="500" fill="hold"/>
                                        <p:tgtEl>
                                          <p:spTgt spid="117778"/>
                                        </p:tgtEl>
                                        <p:attrNameLst>
                                          <p:attrName>ppt_y</p:attrName>
                                        </p:attrNameLst>
                                      </p:cBhvr>
                                      <p:tavLst>
                                        <p:tav tm="0">
                                          <p:val>
                                            <p:strVal val="1+#ppt_h/2"/>
                                          </p:val>
                                        </p:tav>
                                        <p:tav tm="100000">
                                          <p:val>
                                            <p:strVal val="#ppt_y"/>
                                          </p:val>
                                        </p:tav>
                                      </p:tavLst>
                                    </p:anim>
                                  </p:childTnLst>
                                </p:cTn>
                              </p:par>
                            </p:childTnLst>
                          </p:cTn>
                        </p:par>
                        <p:par>
                          <p:cTn id="47" fill="hold" nodeType="afterGroup">
                            <p:stCondLst>
                              <p:cond delay="500"/>
                            </p:stCondLst>
                            <p:childTnLst>
                              <p:par>
                                <p:cTn id="48" presetID="5" presetClass="entr" presetSubtype="10" fill="hold" grpId="0" nodeType="afterEffect">
                                  <p:stCondLst>
                                    <p:cond delay="0"/>
                                  </p:stCondLst>
                                  <p:childTnLst>
                                    <p:set>
                                      <p:cBhvr>
                                        <p:cTn id="49" dur="1" fill="hold">
                                          <p:stCondLst>
                                            <p:cond delay="0"/>
                                          </p:stCondLst>
                                        </p:cTn>
                                        <p:tgtEl>
                                          <p:spTgt spid="117762"/>
                                        </p:tgtEl>
                                        <p:attrNameLst>
                                          <p:attrName>style.visibility</p:attrName>
                                        </p:attrNameLst>
                                      </p:cBhvr>
                                      <p:to>
                                        <p:strVal val="visible"/>
                                      </p:to>
                                    </p:set>
                                    <p:animEffect transition="in" filter="checkerboard(across)">
                                      <p:cBhvr>
                                        <p:cTn id="50" dur="500"/>
                                        <p:tgtEl>
                                          <p:spTgt spid="117762"/>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5" presetClass="entr" presetSubtype="10" fill="hold" grpId="0" nodeType="clickEffect">
                                  <p:stCondLst>
                                    <p:cond delay="0"/>
                                  </p:stCondLst>
                                  <p:childTnLst>
                                    <p:set>
                                      <p:cBhvr>
                                        <p:cTn id="54" dur="1" fill="hold">
                                          <p:stCondLst>
                                            <p:cond delay="0"/>
                                          </p:stCondLst>
                                        </p:cTn>
                                        <p:tgtEl>
                                          <p:spTgt spid="117763"/>
                                        </p:tgtEl>
                                        <p:attrNameLst>
                                          <p:attrName>style.visibility</p:attrName>
                                        </p:attrNameLst>
                                      </p:cBhvr>
                                      <p:to>
                                        <p:strVal val="visible"/>
                                      </p:to>
                                    </p:set>
                                    <p:animEffect transition="in" filter="checkerboard(across)">
                                      <p:cBhvr>
                                        <p:cTn id="55" dur="500"/>
                                        <p:tgtEl>
                                          <p:spTgt spid="117763"/>
                                        </p:tgtEl>
                                      </p:cBhvr>
                                    </p:animEffect>
                                  </p:childTnLst>
                                </p:cTn>
                              </p:par>
                            </p:childTnLst>
                          </p:cTn>
                        </p:par>
                        <p:par>
                          <p:cTn id="56" fill="hold" nodeType="afterGroup">
                            <p:stCondLst>
                              <p:cond delay="500"/>
                            </p:stCondLst>
                            <p:childTnLst>
                              <p:par>
                                <p:cTn id="57" presetID="5" presetClass="entr" presetSubtype="10" fill="hold" grpId="0" nodeType="afterEffect">
                                  <p:stCondLst>
                                    <p:cond delay="0"/>
                                  </p:stCondLst>
                                  <p:childTnLst>
                                    <p:set>
                                      <p:cBhvr>
                                        <p:cTn id="58" dur="1" fill="hold">
                                          <p:stCondLst>
                                            <p:cond delay="0"/>
                                          </p:stCondLst>
                                        </p:cTn>
                                        <p:tgtEl>
                                          <p:spTgt spid="117786"/>
                                        </p:tgtEl>
                                        <p:attrNameLst>
                                          <p:attrName>style.visibility</p:attrName>
                                        </p:attrNameLst>
                                      </p:cBhvr>
                                      <p:to>
                                        <p:strVal val="visible"/>
                                      </p:to>
                                    </p:set>
                                    <p:animEffect transition="in" filter="checkerboard(across)">
                                      <p:cBhvr>
                                        <p:cTn id="59" dur="500"/>
                                        <p:tgtEl>
                                          <p:spTgt spid="117786"/>
                                        </p:tgtEl>
                                      </p:cBhvr>
                                    </p:animEffect>
                                  </p:childTnLst>
                                </p:cTn>
                              </p:par>
                            </p:childTnLst>
                          </p:cTn>
                        </p:par>
                      </p:childTnLst>
                    </p:cTn>
                  </p:par>
                  <p:par>
                    <p:cTn id="60" fill="hold" nodeType="clickPar">
                      <p:stCondLst>
                        <p:cond delay="indefinite"/>
                      </p:stCondLst>
                      <p:childTnLst>
                        <p:par>
                          <p:cTn id="61" fill="hold" nodeType="withGroup">
                            <p:stCondLst>
                              <p:cond delay="0"/>
                            </p:stCondLst>
                            <p:childTnLst>
                              <p:par>
                                <p:cTn id="62" presetID="5" presetClass="entr" presetSubtype="10" fill="hold" grpId="0" nodeType="clickEffect">
                                  <p:stCondLst>
                                    <p:cond delay="0"/>
                                  </p:stCondLst>
                                  <p:childTnLst>
                                    <p:set>
                                      <p:cBhvr>
                                        <p:cTn id="63" dur="1" fill="hold">
                                          <p:stCondLst>
                                            <p:cond delay="0"/>
                                          </p:stCondLst>
                                        </p:cTn>
                                        <p:tgtEl>
                                          <p:spTgt spid="117787"/>
                                        </p:tgtEl>
                                        <p:attrNameLst>
                                          <p:attrName>style.visibility</p:attrName>
                                        </p:attrNameLst>
                                      </p:cBhvr>
                                      <p:to>
                                        <p:strVal val="visible"/>
                                      </p:to>
                                    </p:set>
                                    <p:animEffect transition="in" filter="checkerboard(across)">
                                      <p:cBhvr>
                                        <p:cTn id="64" dur="500"/>
                                        <p:tgtEl>
                                          <p:spTgt spid="117787"/>
                                        </p:tgtEl>
                                      </p:cBhvr>
                                    </p:animEffect>
                                  </p:childTnLst>
                                </p:cTn>
                              </p:par>
                            </p:childTnLst>
                          </p:cTn>
                        </p:par>
                        <p:par>
                          <p:cTn id="65" fill="hold" nodeType="afterGroup">
                            <p:stCondLst>
                              <p:cond delay="500"/>
                            </p:stCondLst>
                            <p:childTnLst>
                              <p:par>
                                <p:cTn id="66" presetID="5" presetClass="entr" presetSubtype="10" fill="hold" grpId="0" nodeType="afterEffect">
                                  <p:stCondLst>
                                    <p:cond delay="0"/>
                                  </p:stCondLst>
                                  <p:childTnLst>
                                    <p:set>
                                      <p:cBhvr>
                                        <p:cTn id="67" dur="1" fill="hold">
                                          <p:stCondLst>
                                            <p:cond delay="0"/>
                                          </p:stCondLst>
                                        </p:cTn>
                                        <p:tgtEl>
                                          <p:spTgt spid="117788"/>
                                        </p:tgtEl>
                                        <p:attrNameLst>
                                          <p:attrName>style.visibility</p:attrName>
                                        </p:attrNameLst>
                                      </p:cBhvr>
                                      <p:to>
                                        <p:strVal val="visible"/>
                                      </p:to>
                                    </p:set>
                                    <p:animEffect transition="in" filter="checkerboard(across)">
                                      <p:cBhvr>
                                        <p:cTn id="68" dur="500"/>
                                        <p:tgtEl>
                                          <p:spTgt spid="11778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7762" grpId="0" animBg="1"/>
      <p:bldP spid="117763" grpId="0" animBg="1"/>
      <p:bldP spid="117764" grpId="0" animBg="1"/>
      <p:bldP spid="117773" grpId="0" autoUpdateAnimBg="0"/>
      <p:bldP spid="117777" grpId="0" autoUpdateAnimBg="0"/>
      <p:bldP spid="117778" grpId="0" autoUpdateAnimBg="0"/>
      <p:bldP spid="117781" grpId="0" autoUpdateAnimBg="0"/>
      <p:bldP spid="117783" grpId="0" autoUpdateAnimBg="0"/>
      <p:bldP spid="117786" grpId="0" animBg="1"/>
      <p:bldP spid="117787" grpId="0" animBg="1"/>
      <p:bldP spid="117788" grpId="0" animBg="1"/>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ChangeArrowheads="1"/>
          </p:cNvSpPr>
          <p:nvPr/>
        </p:nvSpPr>
        <p:spPr bwMode="auto">
          <a:xfrm>
            <a:off x="2555875" y="4076700"/>
            <a:ext cx="2447925" cy="1439863"/>
          </a:xfrm>
          <a:prstGeom prst="rect">
            <a:avLst/>
          </a:prstGeom>
          <a:solidFill>
            <a:srgbClr val="800000">
              <a:alpha val="36862"/>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endParaRPr lang="en-US" altLang="en-US" sz="1800">
              <a:solidFill>
                <a:srgbClr val="790015"/>
              </a:solidFill>
              <a:latin typeface="Arial" panose="020B0604020202020204" pitchFamily="34" charset="0"/>
            </a:endParaRPr>
          </a:p>
        </p:txBody>
      </p:sp>
      <p:sp>
        <p:nvSpPr>
          <p:cNvPr id="119811" name="AutoShape 3"/>
          <p:cNvSpPr>
            <a:spLocks noChangeArrowheads="1"/>
          </p:cNvSpPr>
          <p:nvPr/>
        </p:nvSpPr>
        <p:spPr bwMode="auto">
          <a:xfrm rot="10800000">
            <a:off x="5003800" y="4076700"/>
            <a:ext cx="1655763" cy="1439863"/>
          </a:xfrm>
          <a:prstGeom prst="rtTriangle">
            <a:avLst/>
          </a:prstGeom>
          <a:solidFill>
            <a:srgbClr val="800080">
              <a:alpha val="45882"/>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endParaRPr lang="en-US" altLang="en-US" sz="1800">
              <a:solidFill>
                <a:srgbClr val="790015"/>
              </a:solidFill>
              <a:latin typeface="Arial" panose="020B0604020202020204" pitchFamily="34" charset="0"/>
            </a:endParaRPr>
          </a:p>
        </p:txBody>
      </p:sp>
      <p:sp>
        <p:nvSpPr>
          <p:cNvPr id="119812" name="AutoShape 4"/>
          <p:cNvSpPr>
            <a:spLocks noChangeArrowheads="1"/>
          </p:cNvSpPr>
          <p:nvPr/>
        </p:nvSpPr>
        <p:spPr bwMode="auto">
          <a:xfrm>
            <a:off x="5003800" y="4005263"/>
            <a:ext cx="1655763" cy="1511300"/>
          </a:xfrm>
          <a:prstGeom prst="rtTriangle">
            <a:avLst/>
          </a:prstGeom>
          <a:solidFill>
            <a:schemeClr val="accent1">
              <a:alpha val="59999"/>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endParaRPr lang="en-US" altLang="en-US" sz="1800">
              <a:solidFill>
                <a:srgbClr val="790015"/>
              </a:solidFill>
              <a:latin typeface="Arial" panose="020B0604020202020204" pitchFamily="34" charset="0"/>
            </a:endParaRPr>
          </a:p>
        </p:txBody>
      </p:sp>
      <p:sp>
        <p:nvSpPr>
          <p:cNvPr id="119813" name="AutoShape 5"/>
          <p:cNvSpPr>
            <a:spLocks noChangeArrowheads="1"/>
          </p:cNvSpPr>
          <p:nvPr/>
        </p:nvSpPr>
        <p:spPr bwMode="auto">
          <a:xfrm>
            <a:off x="2555875" y="1844675"/>
            <a:ext cx="2447925" cy="2232025"/>
          </a:xfrm>
          <a:prstGeom prst="rtTriangle">
            <a:avLst/>
          </a:prstGeom>
          <a:solidFill>
            <a:srgbClr val="FFCC00">
              <a:alpha val="54117"/>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endParaRPr lang="en-US" altLang="en-US" sz="1800">
              <a:solidFill>
                <a:srgbClr val="790015"/>
              </a:solidFill>
              <a:latin typeface="Arial" panose="020B0604020202020204" pitchFamily="34" charset="0"/>
            </a:endParaRPr>
          </a:p>
        </p:txBody>
      </p:sp>
      <p:sp>
        <p:nvSpPr>
          <p:cNvPr id="125958" name="Line 6"/>
          <p:cNvSpPr>
            <a:spLocks noChangeShapeType="1"/>
          </p:cNvSpPr>
          <p:nvPr/>
        </p:nvSpPr>
        <p:spPr bwMode="auto">
          <a:xfrm flipV="1">
            <a:off x="2555875" y="1773238"/>
            <a:ext cx="0" cy="37433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25959" name="Line 7"/>
          <p:cNvSpPr>
            <a:spLocks noChangeShapeType="1"/>
          </p:cNvSpPr>
          <p:nvPr/>
        </p:nvSpPr>
        <p:spPr bwMode="auto">
          <a:xfrm>
            <a:off x="2555875" y="5516563"/>
            <a:ext cx="475297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25960" name="Line 8"/>
          <p:cNvSpPr>
            <a:spLocks noChangeShapeType="1"/>
          </p:cNvSpPr>
          <p:nvPr/>
        </p:nvSpPr>
        <p:spPr bwMode="auto">
          <a:xfrm>
            <a:off x="2555875" y="1844675"/>
            <a:ext cx="4103688" cy="3671888"/>
          </a:xfrm>
          <a:prstGeom prst="line">
            <a:avLst/>
          </a:prstGeom>
          <a:noFill/>
          <a:ln w="57150">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19817" name="Line 9"/>
          <p:cNvSpPr>
            <a:spLocks noChangeShapeType="1"/>
          </p:cNvSpPr>
          <p:nvPr/>
        </p:nvSpPr>
        <p:spPr bwMode="auto">
          <a:xfrm flipV="1">
            <a:off x="2555875" y="4076700"/>
            <a:ext cx="4679950" cy="0"/>
          </a:xfrm>
          <a:prstGeom prst="line">
            <a:avLst/>
          </a:prstGeom>
          <a:noFill/>
          <a:ln w="57150">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25962" name="Line 10"/>
          <p:cNvSpPr>
            <a:spLocks noChangeShapeType="1"/>
          </p:cNvSpPr>
          <p:nvPr/>
        </p:nvSpPr>
        <p:spPr bwMode="auto">
          <a:xfrm>
            <a:off x="5003800" y="4076700"/>
            <a:ext cx="0" cy="1439863"/>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19819" name="Line 11"/>
          <p:cNvSpPr>
            <a:spLocks noChangeShapeType="1"/>
          </p:cNvSpPr>
          <p:nvPr/>
        </p:nvSpPr>
        <p:spPr bwMode="auto">
          <a:xfrm>
            <a:off x="6659563" y="4076700"/>
            <a:ext cx="0" cy="1439863"/>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25964" name="Text Box 12"/>
          <p:cNvSpPr txBox="1">
            <a:spLocks noChangeArrowheads="1"/>
          </p:cNvSpPr>
          <p:nvPr/>
        </p:nvSpPr>
        <p:spPr bwMode="auto">
          <a:xfrm>
            <a:off x="6443663" y="5491163"/>
            <a:ext cx="4794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r>
              <a:rPr lang="it-IT" altLang="en-US" sz="2000">
                <a:solidFill>
                  <a:srgbClr val="790015"/>
                </a:solidFill>
                <a:latin typeface="Arial" panose="020B0604020202020204" pitchFamily="34" charset="0"/>
              </a:rPr>
              <a:t>Q*</a:t>
            </a:r>
          </a:p>
        </p:txBody>
      </p:sp>
      <p:sp>
        <p:nvSpPr>
          <p:cNvPr id="125965" name="Text Box 13"/>
          <p:cNvSpPr txBox="1">
            <a:spLocks noChangeArrowheads="1"/>
          </p:cNvSpPr>
          <p:nvPr/>
        </p:nvSpPr>
        <p:spPr bwMode="auto">
          <a:xfrm>
            <a:off x="4643438" y="5491163"/>
            <a:ext cx="661987"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r>
              <a:rPr lang="it-IT" altLang="en-US" sz="2000">
                <a:solidFill>
                  <a:srgbClr val="790015"/>
                </a:solidFill>
                <a:latin typeface="Arial" panose="020B0604020202020204" pitchFamily="34" charset="0"/>
              </a:rPr>
              <a:t>Qeff</a:t>
            </a:r>
          </a:p>
        </p:txBody>
      </p:sp>
      <p:sp>
        <p:nvSpPr>
          <p:cNvPr id="119822" name="Text Box 14"/>
          <p:cNvSpPr txBox="1">
            <a:spLocks noChangeArrowheads="1"/>
          </p:cNvSpPr>
          <p:nvPr/>
        </p:nvSpPr>
        <p:spPr bwMode="auto">
          <a:xfrm>
            <a:off x="3419475" y="4437063"/>
            <a:ext cx="5143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r>
              <a:rPr lang="it-IT" altLang="en-US" sz="3600" b="1">
                <a:solidFill>
                  <a:srgbClr val="790015"/>
                </a:solidFill>
                <a:latin typeface="Arial" panose="020B0604020202020204" pitchFamily="34" charset="0"/>
              </a:rPr>
              <a:t>A</a:t>
            </a:r>
          </a:p>
        </p:txBody>
      </p:sp>
      <p:sp>
        <p:nvSpPr>
          <p:cNvPr id="119823" name="Text Box 15"/>
          <p:cNvSpPr txBox="1">
            <a:spLocks noChangeArrowheads="1"/>
          </p:cNvSpPr>
          <p:nvPr/>
        </p:nvSpPr>
        <p:spPr bwMode="auto">
          <a:xfrm>
            <a:off x="5292725" y="4646613"/>
            <a:ext cx="5143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r>
              <a:rPr lang="it-IT" altLang="en-US" sz="3600" b="1">
                <a:solidFill>
                  <a:srgbClr val="790015"/>
                </a:solidFill>
                <a:latin typeface="Arial" panose="020B0604020202020204" pitchFamily="34" charset="0"/>
              </a:rPr>
              <a:t>B</a:t>
            </a:r>
          </a:p>
        </p:txBody>
      </p:sp>
      <p:sp>
        <p:nvSpPr>
          <p:cNvPr id="119824" name="Text Box 16"/>
          <p:cNvSpPr txBox="1">
            <a:spLocks noChangeArrowheads="1"/>
          </p:cNvSpPr>
          <p:nvPr/>
        </p:nvSpPr>
        <p:spPr bwMode="auto">
          <a:xfrm>
            <a:off x="5867400" y="4149725"/>
            <a:ext cx="576263"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r>
              <a:rPr lang="it-IT" altLang="en-US" sz="3600" b="1">
                <a:solidFill>
                  <a:srgbClr val="790015"/>
                </a:solidFill>
                <a:latin typeface="Arial" panose="020B0604020202020204" pitchFamily="34" charset="0"/>
              </a:rPr>
              <a:t>C</a:t>
            </a:r>
          </a:p>
        </p:txBody>
      </p:sp>
      <p:sp>
        <p:nvSpPr>
          <p:cNvPr id="119825" name="Text Box 17"/>
          <p:cNvSpPr txBox="1">
            <a:spLocks noChangeArrowheads="1"/>
          </p:cNvSpPr>
          <p:nvPr/>
        </p:nvSpPr>
        <p:spPr bwMode="auto">
          <a:xfrm>
            <a:off x="3059113" y="3068638"/>
            <a:ext cx="576262"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r>
              <a:rPr lang="it-IT" altLang="en-US" sz="3600" b="1">
                <a:solidFill>
                  <a:srgbClr val="790015"/>
                </a:solidFill>
                <a:latin typeface="Arial" panose="020B0604020202020204" pitchFamily="34" charset="0"/>
              </a:rPr>
              <a:t>D</a:t>
            </a:r>
          </a:p>
        </p:txBody>
      </p:sp>
      <p:sp>
        <p:nvSpPr>
          <p:cNvPr id="125970" name="Text Box 18"/>
          <p:cNvSpPr txBox="1">
            <a:spLocks noChangeArrowheads="1"/>
          </p:cNvSpPr>
          <p:nvPr/>
        </p:nvSpPr>
        <p:spPr bwMode="auto">
          <a:xfrm>
            <a:off x="3203575" y="2133600"/>
            <a:ext cx="6588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r>
              <a:rPr lang="it-IT" altLang="en-US" sz="2400">
                <a:solidFill>
                  <a:srgbClr val="790015"/>
                </a:solidFill>
                <a:latin typeface="Arial" panose="020B0604020202020204" pitchFamily="34" charset="0"/>
              </a:rPr>
              <a:t>BM</a:t>
            </a:r>
          </a:p>
        </p:txBody>
      </p:sp>
      <p:sp>
        <p:nvSpPr>
          <p:cNvPr id="119827" name="Text Box 19"/>
          <p:cNvSpPr txBox="1">
            <a:spLocks noChangeArrowheads="1"/>
          </p:cNvSpPr>
          <p:nvPr/>
        </p:nvSpPr>
        <p:spPr bwMode="auto">
          <a:xfrm>
            <a:off x="7092950" y="3644900"/>
            <a:ext cx="6588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r>
              <a:rPr lang="it-IT" altLang="en-US" sz="2400">
                <a:solidFill>
                  <a:srgbClr val="790015"/>
                </a:solidFill>
                <a:latin typeface="Arial" panose="020B0604020202020204" pitchFamily="34" charset="0"/>
              </a:rPr>
              <a:t>CM</a:t>
            </a:r>
          </a:p>
        </p:txBody>
      </p:sp>
      <p:sp>
        <p:nvSpPr>
          <p:cNvPr id="125972" name="Text Box 20"/>
          <p:cNvSpPr txBox="1">
            <a:spLocks noChangeArrowheads="1"/>
          </p:cNvSpPr>
          <p:nvPr/>
        </p:nvSpPr>
        <p:spPr bwMode="auto">
          <a:xfrm>
            <a:off x="1619250" y="1700213"/>
            <a:ext cx="9969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r>
              <a:rPr lang="it-IT" altLang="en-US" sz="1800">
                <a:solidFill>
                  <a:srgbClr val="790015"/>
                </a:solidFill>
                <a:latin typeface="Arial" panose="020B0604020202020204" pitchFamily="34" charset="0"/>
              </a:rPr>
              <a:t>Costi</a:t>
            </a:r>
          </a:p>
          <a:p>
            <a:pPr eaLnBrk="1" hangingPunct="1">
              <a:spcBef>
                <a:spcPct val="0"/>
              </a:spcBef>
              <a:buClrTx/>
              <a:buSzTx/>
              <a:buFontTx/>
              <a:buNone/>
            </a:pPr>
            <a:r>
              <a:rPr lang="it-IT" altLang="en-US" sz="1800">
                <a:solidFill>
                  <a:srgbClr val="790015"/>
                </a:solidFill>
                <a:latin typeface="Arial" panose="020B0604020202020204" pitchFamily="34" charset="0"/>
              </a:rPr>
              <a:t>Benefici</a:t>
            </a:r>
          </a:p>
        </p:txBody>
      </p:sp>
      <p:sp>
        <p:nvSpPr>
          <p:cNvPr id="125973" name="Text Box 21"/>
          <p:cNvSpPr txBox="1">
            <a:spLocks noChangeArrowheads="1"/>
          </p:cNvSpPr>
          <p:nvPr/>
        </p:nvSpPr>
        <p:spPr bwMode="auto">
          <a:xfrm>
            <a:off x="7432675" y="5321300"/>
            <a:ext cx="1047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r>
              <a:rPr lang="it-IT" altLang="en-US" sz="1800">
                <a:solidFill>
                  <a:srgbClr val="790015"/>
                </a:solidFill>
                <a:latin typeface="Arial" panose="020B0604020202020204" pitchFamily="34" charset="0"/>
              </a:rPr>
              <a:t>Quantità</a:t>
            </a:r>
          </a:p>
        </p:txBody>
      </p:sp>
      <p:sp>
        <p:nvSpPr>
          <p:cNvPr id="125974" name="Text Box 22"/>
          <p:cNvSpPr txBox="1">
            <a:spLocks noChangeArrowheads="1"/>
          </p:cNvSpPr>
          <p:nvPr/>
        </p:nvSpPr>
        <p:spPr bwMode="auto">
          <a:xfrm>
            <a:off x="303213" y="5824538"/>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endParaRPr lang="en-US" altLang="en-US" sz="1800">
              <a:solidFill>
                <a:srgbClr val="790015"/>
              </a:solidFill>
              <a:latin typeface="Arial" panose="020B0604020202020204" pitchFamily="34" charset="0"/>
            </a:endParaRPr>
          </a:p>
        </p:txBody>
      </p:sp>
      <p:sp>
        <p:nvSpPr>
          <p:cNvPr id="119831" name="Text Box 23"/>
          <p:cNvSpPr txBox="1">
            <a:spLocks noChangeArrowheads="1"/>
          </p:cNvSpPr>
          <p:nvPr/>
        </p:nvSpPr>
        <p:spPr bwMode="auto">
          <a:xfrm>
            <a:off x="2268538" y="1125538"/>
            <a:ext cx="6742112"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r>
              <a:rPr lang="it-IT" altLang="en-US" sz="2000" b="1">
                <a:solidFill>
                  <a:srgbClr val="790015"/>
                </a:solidFill>
                <a:latin typeface="Arial" panose="020B0604020202020204" pitchFamily="34" charset="0"/>
              </a:rPr>
              <a:t>Beneficio totale impresa (</a:t>
            </a:r>
            <a:r>
              <a:rPr lang="it-IT" altLang="en-US" sz="2000" b="1" i="1">
                <a:solidFill>
                  <a:srgbClr val="790015"/>
                </a:solidFill>
                <a:latin typeface="Arial" panose="020B0604020202020204" pitchFamily="34" charset="0"/>
              </a:rPr>
              <a:t>rectius</a:t>
            </a:r>
            <a:r>
              <a:rPr lang="it-IT" altLang="en-US" sz="2000" b="1">
                <a:solidFill>
                  <a:srgbClr val="790015"/>
                </a:solidFill>
                <a:latin typeface="Arial" panose="020B0604020202020204" pitchFamily="34" charset="0"/>
              </a:rPr>
              <a:t>: mercato) = D + A + B</a:t>
            </a:r>
          </a:p>
        </p:txBody>
      </p:sp>
      <p:sp>
        <p:nvSpPr>
          <p:cNvPr id="119832" name="Rectangle 24"/>
          <p:cNvSpPr>
            <a:spLocks noChangeArrowheads="1"/>
          </p:cNvSpPr>
          <p:nvPr/>
        </p:nvSpPr>
        <p:spPr bwMode="auto">
          <a:xfrm>
            <a:off x="3203575" y="1484313"/>
            <a:ext cx="561816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r>
              <a:rPr lang="it-IT" altLang="en-US" sz="2000" b="1">
                <a:solidFill>
                  <a:srgbClr val="790015"/>
                </a:solidFill>
                <a:latin typeface="Arial" panose="020B0604020202020204" pitchFamily="34" charset="0"/>
              </a:rPr>
              <a:t>Costo totale subito dal contadino = A + B + C</a:t>
            </a:r>
          </a:p>
        </p:txBody>
      </p:sp>
      <p:sp>
        <p:nvSpPr>
          <p:cNvPr id="125977" name="Text Box 25"/>
          <p:cNvSpPr txBox="1">
            <a:spLocks noChangeArrowheads="1"/>
          </p:cNvSpPr>
          <p:nvPr/>
        </p:nvSpPr>
        <p:spPr bwMode="auto">
          <a:xfrm>
            <a:off x="1116013" y="188913"/>
            <a:ext cx="70167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algn="ctr" eaLnBrk="1" hangingPunct="1">
              <a:spcBef>
                <a:spcPct val="0"/>
              </a:spcBef>
              <a:buClrTx/>
              <a:buSzTx/>
              <a:buFontTx/>
              <a:buNone/>
            </a:pPr>
            <a:r>
              <a:rPr lang="it-IT" altLang="en-US" sz="3600">
                <a:solidFill>
                  <a:srgbClr val="790015"/>
                </a:solidFill>
                <a:latin typeface="Arial" panose="020B0604020202020204" pitchFamily="34" charset="0"/>
              </a:rPr>
              <a:t>Benefici e costi nel libero mercato</a:t>
            </a:r>
          </a:p>
        </p:txBody>
      </p:sp>
      <p:sp>
        <p:nvSpPr>
          <p:cNvPr id="125978" name="Line 26"/>
          <p:cNvSpPr>
            <a:spLocks noChangeShapeType="1"/>
          </p:cNvSpPr>
          <p:nvPr/>
        </p:nvSpPr>
        <p:spPr bwMode="auto">
          <a:xfrm flipH="1">
            <a:off x="5795963" y="5805488"/>
            <a:ext cx="64770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25979" name="Text Box 27"/>
          <p:cNvSpPr txBox="1">
            <a:spLocks noChangeArrowheads="1"/>
          </p:cNvSpPr>
          <p:nvPr/>
        </p:nvSpPr>
        <p:spPr bwMode="auto">
          <a:xfrm>
            <a:off x="3413125" y="6165850"/>
            <a:ext cx="44894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algn="ctr" eaLnBrk="1" hangingPunct="1">
              <a:spcBef>
                <a:spcPct val="0"/>
              </a:spcBef>
              <a:buClrTx/>
              <a:buSzTx/>
              <a:buFontTx/>
              <a:buNone/>
            </a:pPr>
            <a:r>
              <a:rPr lang="it-IT" altLang="en-US" sz="1800">
                <a:solidFill>
                  <a:srgbClr val="790015"/>
                </a:solidFill>
                <a:latin typeface="Arial" panose="020B0604020202020204" pitchFamily="34" charset="0"/>
              </a:rPr>
              <a:t>Nel mercato libero si produce Q*, non Qeff</a:t>
            </a:r>
          </a:p>
          <a:p>
            <a:pPr algn="ctr" eaLnBrk="1" hangingPunct="1">
              <a:spcBef>
                <a:spcPct val="0"/>
              </a:spcBef>
              <a:buClrTx/>
              <a:buSzTx/>
              <a:buFontTx/>
              <a:buNone/>
            </a:pPr>
            <a:r>
              <a:rPr lang="it-IT" altLang="en-US" sz="1800">
                <a:solidFill>
                  <a:srgbClr val="790015"/>
                </a:solidFill>
                <a:latin typeface="Arial" panose="020B0604020202020204" pitchFamily="34" charset="0"/>
              </a:rPr>
              <a:t>Il mercato quindi fallisce!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19813"/>
                                        </p:tgtEl>
                                        <p:attrNameLst>
                                          <p:attrName>style.visibility</p:attrName>
                                        </p:attrNameLst>
                                      </p:cBhvr>
                                      <p:to>
                                        <p:strVal val="visible"/>
                                      </p:to>
                                    </p:set>
                                    <p:animEffect transition="in" filter="checkerboard(across)">
                                      <p:cBhvr>
                                        <p:cTn id="7" dur="500"/>
                                        <p:tgtEl>
                                          <p:spTgt spid="119813"/>
                                        </p:tgtEl>
                                      </p:cBhvr>
                                    </p:animEffect>
                                  </p:childTnLst>
                                </p:cTn>
                              </p:par>
                            </p:childTnLst>
                          </p:cTn>
                        </p:par>
                        <p:par>
                          <p:cTn id="8" fill="hold" nodeType="afterGroup">
                            <p:stCondLst>
                              <p:cond delay="500"/>
                            </p:stCondLst>
                            <p:childTnLst>
                              <p:par>
                                <p:cTn id="9" presetID="5" presetClass="entr" presetSubtype="10" fill="hold" grpId="0" nodeType="afterEffect">
                                  <p:stCondLst>
                                    <p:cond delay="0"/>
                                  </p:stCondLst>
                                  <p:childTnLst>
                                    <p:set>
                                      <p:cBhvr>
                                        <p:cTn id="10" dur="1" fill="hold">
                                          <p:stCondLst>
                                            <p:cond delay="0"/>
                                          </p:stCondLst>
                                        </p:cTn>
                                        <p:tgtEl>
                                          <p:spTgt spid="119810"/>
                                        </p:tgtEl>
                                        <p:attrNameLst>
                                          <p:attrName>style.visibility</p:attrName>
                                        </p:attrNameLst>
                                      </p:cBhvr>
                                      <p:to>
                                        <p:strVal val="visible"/>
                                      </p:to>
                                    </p:set>
                                    <p:animEffect transition="in" filter="checkerboard(across)">
                                      <p:cBhvr>
                                        <p:cTn id="11" dur="500"/>
                                        <p:tgtEl>
                                          <p:spTgt spid="119810"/>
                                        </p:tgtEl>
                                      </p:cBhvr>
                                    </p:animEffect>
                                  </p:childTnLst>
                                </p:cTn>
                              </p:par>
                            </p:childTnLst>
                          </p:cTn>
                        </p:par>
                        <p:par>
                          <p:cTn id="12" fill="hold" nodeType="afterGroup">
                            <p:stCondLst>
                              <p:cond delay="1000"/>
                            </p:stCondLst>
                            <p:childTnLst>
                              <p:par>
                                <p:cTn id="13" presetID="3" presetClass="entr" presetSubtype="10" fill="hold" grpId="0" nodeType="afterEffect">
                                  <p:stCondLst>
                                    <p:cond delay="0"/>
                                  </p:stCondLst>
                                  <p:childTnLst>
                                    <p:set>
                                      <p:cBhvr>
                                        <p:cTn id="14" dur="1" fill="hold">
                                          <p:stCondLst>
                                            <p:cond delay="0"/>
                                          </p:stCondLst>
                                        </p:cTn>
                                        <p:tgtEl>
                                          <p:spTgt spid="119812"/>
                                        </p:tgtEl>
                                        <p:attrNameLst>
                                          <p:attrName>style.visibility</p:attrName>
                                        </p:attrNameLst>
                                      </p:cBhvr>
                                      <p:to>
                                        <p:strVal val="visible"/>
                                      </p:to>
                                    </p:set>
                                    <p:animEffect transition="in" filter="blinds(horizontal)">
                                      <p:cBhvr>
                                        <p:cTn id="15" dur="500"/>
                                        <p:tgtEl>
                                          <p:spTgt spid="119812"/>
                                        </p:tgtEl>
                                      </p:cBhvr>
                                    </p:animEffect>
                                  </p:childTnLst>
                                </p:cTn>
                              </p:par>
                            </p:childTnLst>
                          </p:cTn>
                        </p:par>
                        <p:par>
                          <p:cTn id="16" fill="hold" nodeType="afterGroup">
                            <p:stCondLst>
                              <p:cond delay="1500"/>
                            </p:stCondLst>
                            <p:childTnLst>
                              <p:par>
                                <p:cTn id="17" presetID="3" presetClass="entr" presetSubtype="10" fill="hold" grpId="0" nodeType="afterEffect">
                                  <p:stCondLst>
                                    <p:cond delay="0"/>
                                  </p:stCondLst>
                                  <p:childTnLst>
                                    <p:set>
                                      <p:cBhvr>
                                        <p:cTn id="18" dur="1" fill="hold">
                                          <p:stCondLst>
                                            <p:cond delay="0"/>
                                          </p:stCondLst>
                                        </p:cTn>
                                        <p:tgtEl>
                                          <p:spTgt spid="119825"/>
                                        </p:tgtEl>
                                        <p:attrNameLst>
                                          <p:attrName>style.visibility</p:attrName>
                                        </p:attrNameLst>
                                      </p:cBhvr>
                                      <p:to>
                                        <p:strVal val="visible"/>
                                      </p:to>
                                    </p:set>
                                    <p:animEffect transition="in" filter="blinds(horizontal)">
                                      <p:cBhvr>
                                        <p:cTn id="19" dur="500"/>
                                        <p:tgtEl>
                                          <p:spTgt spid="119825"/>
                                        </p:tgtEl>
                                      </p:cBhvr>
                                    </p:animEffect>
                                  </p:childTnLst>
                                </p:cTn>
                              </p:par>
                            </p:childTnLst>
                          </p:cTn>
                        </p:par>
                        <p:par>
                          <p:cTn id="20" fill="hold" nodeType="afterGroup">
                            <p:stCondLst>
                              <p:cond delay="2000"/>
                            </p:stCondLst>
                            <p:childTnLst>
                              <p:par>
                                <p:cTn id="21" presetID="5" presetClass="entr" presetSubtype="10" fill="hold" grpId="0" nodeType="afterEffect">
                                  <p:stCondLst>
                                    <p:cond delay="0"/>
                                  </p:stCondLst>
                                  <p:childTnLst>
                                    <p:set>
                                      <p:cBhvr>
                                        <p:cTn id="22" dur="1" fill="hold">
                                          <p:stCondLst>
                                            <p:cond delay="0"/>
                                          </p:stCondLst>
                                        </p:cTn>
                                        <p:tgtEl>
                                          <p:spTgt spid="119822"/>
                                        </p:tgtEl>
                                        <p:attrNameLst>
                                          <p:attrName>style.visibility</p:attrName>
                                        </p:attrNameLst>
                                      </p:cBhvr>
                                      <p:to>
                                        <p:strVal val="visible"/>
                                      </p:to>
                                    </p:set>
                                    <p:animEffect transition="in" filter="checkerboard(across)">
                                      <p:cBhvr>
                                        <p:cTn id="23" dur="500"/>
                                        <p:tgtEl>
                                          <p:spTgt spid="119822"/>
                                        </p:tgtEl>
                                      </p:cBhvr>
                                    </p:animEffect>
                                  </p:childTnLst>
                                </p:cTn>
                              </p:par>
                            </p:childTnLst>
                          </p:cTn>
                        </p:par>
                        <p:par>
                          <p:cTn id="24" fill="hold" nodeType="afterGroup">
                            <p:stCondLst>
                              <p:cond delay="2500"/>
                            </p:stCondLst>
                            <p:childTnLst>
                              <p:par>
                                <p:cTn id="25" presetID="5" presetClass="entr" presetSubtype="10" fill="hold" grpId="0" nodeType="afterEffect">
                                  <p:stCondLst>
                                    <p:cond delay="0"/>
                                  </p:stCondLst>
                                  <p:childTnLst>
                                    <p:set>
                                      <p:cBhvr>
                                        <p:cTn id="26" dur="1" fill="hold">
                                          <p:stCondLst>
                                            <p:cond delay="0"/>
                                          </p:stCondLst>
                                        </p:cTn>
                                        <p:tgtEl>
                                          <p:spTgt spid="119823"/>
                                        </p:tgtEl>
                                        <p:attrNameLst>
                                          <p:attrName>style.visibility</p:attrName>
                                        </p:attrNameLst>
                                      </p:cBhvr>
                                      <p:to>
                                        <p:strVal val="visible"/>
                                      </p:to>
                                    </p:set>
                                    <p:animEffect transition="in" filter="checkerboard(across)">
                                      <p:cBhvr>
                                        <p:cTn id="27" dur="500"/>
                                        <p:tgtEl>
                                          <p:spTgt spid="119823"/>
                                        </p:tgtEl>
                                      </p:cBhvr>
                                    </p:animEffect>
                                  </p:childTnLst>
                                </p:cTn>
                              </p:par>
                            </p:childTnLst>
                          </p:cTn>
                        </p:par>
                        <p:par>
                          <p:cTn id="28" fill="hold" nodeType="afterGroup">
                            <p:stCondLst>
                              <p:cond delay="3000"/>
                            </p:stCondLst>
                            <p:childTnLst>
                              <p:par>
                                <p:cTn id="29" presetID="2" presetClass="entr" presetSubtype="2" fill="hold" grpId="0" nodeType="afterEffect">
                                  <p:stCondLst>
                                    <p:cond delay="0"/>
                                  </p:stCondLst>
                                  <p:childTnLst>
                                    <p:set>
                                      <p:cBhvr>
                                        <p:cTn id="30" dur="1" fill="hold">
                                          <p:stCondLst>
                                            <p:cond delay="0"/>
                                          </p:stCondLst>
                                        </p:cTn>
                                        <p:tgtEl>
                                          <p:spTgt spid="119831"/>
                                        </p:tgtEl>
                                        <p:attrNameLst>
                                          <p:attrName>style.visibility</p:attrName>
                                        </p:attrNameLst>
                                      </p:cBhvr>
                                      <p:to>
                                        <p:strVal val="visible"/>
                                      </p:to>
                                    </p:set>
                                    <p:anim calcmode="lin" valueType="num">
                                      <p:cBhvr additive="base">
                                        <p:cTn id="31" dur="500" fill="hold"/>
                                        <p:tgtEl>
                                          <p:spTgt spid="119831"/>
                                        </p:tgtEl>
                                        <p:attrNameLst>
                                          <p:attrName>ppt_x</p:attrName>
                                        </p:attrNameLst>
                                      </p:cBhvr>
                                      <p:tavLst>
                                        <p:tav tm="0">
                                          <p:val>
                                            <p:strVal val="1+#ppt_w/2"/>
                                          </p:val>
                                        </p:tav>
                                        <p:tav tm="100000">
                                          <p:val>
                                            <p:strVal val="#ppt_x"/>
                                          </p:val>
                                        </p:tav>
                                      </p:tavLst>
                                    </p:anim>
                                    <p:anim calcmode="lin" valueType="num">
                                      <p:cBhvr additive="base">
                                        <p:cTn id="32" dur="500" fill="hold"/>
                                        <p:tgtEl>
                                          <p:spTgt spid="119831"/>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5" presetClass="entr" presetSubtype="10" fill="hold" grpId="0" nodeType="clickEffect">
                                  <p:stCondLst>
                                    <p:cond delay="0"/>
                                  </p:stCondLst>
                                  <p:childTnLst>
                                    <p:set>
                                      <p:cBhvr>
                                        <p:cTn id="36" dur="1" fill="hold">
                                          <p:stCondLst>
                                            <p:cond delay="0"/>
                                          </p:stCondLst>
                                        </p:cTn>
                                        <p:tgtEl>
                                          <p:spTgt spid="119827"/>
                                        </p:tgtEl>
                                        <p:attrNameLst>
                                          <p:attrName>style.visibility</p:attrName>
                                        </p:attrNameLst>
                                      </p:cBhvr>
                                      <p:to>
                                        <p:strVal val="visible"/>
                                      </p:to>
                                    </p:set>
                                    <p:animEffect transition="in" filter="checkerboard(across)">
                                      <p:cBhvr>
                                        <p:cTn id="37" dur="500"/>
                                        <p:tgtEl>
                                          <p:spTgt spid="119827"/>
                                        </p:tgtEl>
                                      </p:cBhvr>
                                    </p:animEffect>
                                  </p:childTnLst>
                                </p:cTn>
                              </p:par>
                            </p:childTnLst>
                          </p:cTn>
                        </p:par>
                        <p:par>
                          <p:cTn id="38" fill="hold" nodeType="afterGroup">
                            <p:stCondLst>
                              <p:cond delay="500"/>
                            </p:stCondLst>
                            <p:childTnLst>
                              <p:par>
                                <p:cTn id="39" presetID="3" presetClass="entr" presetSubtype="10" fill="hold" nodeType="afterEffect">
                                  <p:stCondLst>
                                    <p:cond delay="0"/>
                                  </p:stCondLst>
                                  <p:childTnLst>
                                    <p:set>
                                      <p:cBhvr>
                                        <p:cTn id="40" dur="1" fill="hold">
                                          <p:stCondLst>
                                            <p:cond delay="0"/>
                                          </p:stCondLst>
                                        </p:cTn>
                                        <p:tgtEl>
                                          <p:spTgt spid="119819"/>
                                        </p:tgtEl>
                                        <p:attrNameLst>
                                          <p:attrName>style.visibility</p:attrName>
                                        </p:attrNameLst>
                                      </p:cBhvr>
                                      <p:to>
                                        <p:strVal val="visible"/>
                                      </p:to>
                                    </p:set>
                                    <p:animEffect transition="in" filter="blinds(horizontal)">
                                      <p:cBhvr>
                                        <p:cTn id="41" dur="500"/>
                                        <p:tgtEl>
                                          <p:spTgt spid="119819"/>
                                        </p:tgtEl>
                                      </p:cBhvr>
                                    </p:animEffect>
                                  </p:childTnLst>
                                </p:cTn>
                              </p:par>
                            </p:childTnLst>
                          </p:cTn>
                        </p:par>
                        <p:par>
                          <p:cTn id="42" fill="hold" nodeType="afterGroup">
                            <p:stCondLst>
                              <p:cond delay="1000"/>
                            </p:stCondLst>
                            <p:childTnLst>
                              <p:par>
                                <p:cTn id="43" presetID="5" presetClass="entr" presetSubtype="10" fill="hold" nodeType="afterEffect">
                                  <p:stCondLst>
                                    <p:cond delay="0"/>
                                  </p:stCondLst>
                                  <p:childTnLst>
                                    <p:set>
                                      <p:cBhvr>
                                        <p:cTn id="44" dur="1" fill="hold">
                                          <p:stCondLst>
                                            <p:cond delay="0"/>
                                          </p:stCondLst>
                                        </p:cTn>
                                        <p:tgtEl>
                                          <p:spTgt spid="119817"/>
                                        </p:tgtEl>
                                        <p:attrNameLst>
                                          <p:attrName>style.visibility</p:attrName>
                                        </p:attrNameLst>
                                      </p:cBhvr>
                                      <p:to>
                                        <p:strVal val="visible"/>
                                      </p:to>
                                    </p:set>
                                    <p:animEffect transition="in" filter="checkerboard(across)">
                                      <p:cBhvr>
                                        <p:cTn id="45" dur="500"/>
                                        <p:tgtEl>
                                          <p:spTgt spid="119817"/>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5" presetClass="entr" presetSubtype="10" fill="hold" grpId="0" nodeType="clickEffect">
                                  <p:stCondLst>
                                    <p:cond delay="0"/>
                                  </p:stCondLst>
                                  <p:childTnLst>
                                    <p:set>
                                      <p:cBhvr>
                                        <p:cTn id="49" dur="1" fill="hold">
                                          <p:stCondLst>
                                            <p:cond delay="0"/>
                                          </p:stCondLst>
                                        </p:cTn>
                                        <p:tgtEl>
                                          <p:spTgt spid="119811"/>
                                        </p:tgtEl>
                                        <p:attrNameLst>
                                          <p:attrName>style.visibility</p:attrName>
                                        </p:attrNameLst>
                                      </p:cBhvr>
                                      <p:to>
                                        <p:strVal val="visible"/>
                                      </p:to>
                                    </p:set>
                                    <p:animEffect transition="in" filter="checkerboard(across)">
                                      <p:cBhvr>
                                        <p:cTn id="50" dur="500"/>
                                        <p:tgtEl>
                                          <p:spTgt spid="119811"/>
                                        </p:tgtEl>
                                      </p:cBhvr>
                                    </p:animEffect>
                                  </p:childTnLst>
                                </p:cTn>
                              </p:par>
                            </p:childTnLst>
                          </p:cTn>
                        </p:par>
                        <p:par>
                          <p:cTn id="51" fill="hold" nodeType="afterGroup">
                            <p:stCondLst>
                              <p:cond delay="500"/>
                            </p:stCondLst>
                            <p:childTnLst>
                              <p:par>
                                <p:cTn id="52" presetID="5" presetClass="entr" presetSubtype="10" fill="hold" grpId="0" nodeType="afterEffect">
                                  <p:stCondLst>
                                    <p:cond delay="0"/>
                                  </p:stCondLst>
                                  <p:childTnLst>
                                    <p:set>
                                      <p:cBhvr>
                                        <p:cTn id="53" dur="1" fill="hold">
                                          <p:stCondLst>
                                            <p:cond delay="0"/>
                                          </p:stCondLst>
                                        </p:cTn>
                                        <p:tgtEl>
                                          <p:spTgt spid="119824"/>
                                        </p:tgtEl>
                                        <p:attrNameLst>
                                          <p:attrName>style.visibility</p:attrName>
                                        </p:attrNameLst>
                                      </p:cBhvr>
                                      <p:to>
                                        <p:strVal val="visible"/>
                                      </p:to>
                                    </p:set>
                                    <p:animEffect transition="in" filter="checkerboard(across)">
                                      <p:cBhvr>
                                        <p:cTn id="54" dur="500"/>
                                        <p:tgtEl>
                                          <p:spTgt spid="119824"/>
                                        </p:tgtEl>
                                      </p:cBhvr>
                                    </p:animEffect>
                                  </p:childTnLst>
                                </p:cTn>
                              </p:par>
                            </p:childTnLst>
                          </p:cTn>
                        </p:par>
                        <p:par>
                          <p:cTn id="55" fill="hold" nodeType="afterGroup">
                            <p:stCondLst>
                              <p:cond delay="1000"/>
                            </p:stCondLst>
                            <p:childTnLst>
                              <p:par>
                                <p:cTn id="56" presetID="2" presetClass="entr" presetSubtype="2" fill="hold" grpId="0" nodeType="afterEffect">
                                  <p:stCondLst>
                                    <p:cond delay="0"/>
                                  </p:stCondLst>
                                  <p:childTnLst>
                                    <p:set>
                                      <p:cBhvr>
                                        <p:cTn id="57" dur="1" fill="hold">
                                          <p:stCondLst>
                                            <p:cond delay="0"/>
                                          </p:stCondLst>
                                        </p:cTn>
                                        <p:tgtEl>
                                          <p:spTgt spid="119832"/>
                                        </p:tgtEl>
                                        <p:attrNameLst>
                                          <p:attrName>style.visibility</p:attrName>
                                        </p:attrNameLst>
                                      </p:cBhvr>
                                      <p:to>
                                        <p:strVal val="visible"/>
                                      </p:to>
                                    </p:set>
                                    <p:anim calcmode="lin" valueType="num">
                                      <p:cBhvr additive="base">
                                        <p:cTn id="58" dur="500" fill="hold"/>
                                        <p:tgtEl>
                                          <p:spTgt spid="119832"/>
                                        </p:tgtEl>
                                        <p:attrNameLst>
                                          <p:attrName>ppt_x</p:attrName>
                                        </p:attrNameLst>
                                      </p:cBhvr>
                                      <p:tavLst>
                                        <p:tav tm="0">
                                          <p:val>
                                            <p:strVal val="1+#ppt_w/2"/>
                                          </p:val>
                                        </p:tav>
                                        <p:tav tm="100000">
                                          <p:val>
                                            <p:strVal val="#ppt_x"/>
                                          </p:val>
                                        </p:tav>
                                      </p:tavLst>
                                    </p:anim>
                                    <p:anim calcmode="lin" valueType="num">
                                      <p:cBhvr additive="base">
                                        <p:cTn id="59" dur="500" fill="hold"/>
                                        <p:tgtEl>
                                          <p:spTgt spid="11983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9810" grpId="0" animBg="1"/>
      <p:bldP spid="119811" grpId="0" animBg="1"/>
      <p:bldP spid="119812" grpId="0" animBg="1"/>
      <p:bldP spid="119813" grpId="0" animBg="1"/>
      <p:bldP spid="119822" grpId="0" autoUpdateAnimBg="0"/>
      <p:bldP spid="119823" grpId="0" autoUpdateAnimBg="0"/>
      <p:bldP spid="119824" grpId="0" autoUpdateAnimBg="0"/>
      <p:bldP spid="119825" grpId="0" autoUpdateAnimBg="0"/>
      <p:bldP spid="119827" grpId="0" autoUpdateAnimBg="0"/>
      <p:bldP spid="119831" grpId="0" autoUpdateAnimBg="0"/>
      <p:bldP spid="119832" grpId="0" autoUpdateAnimBg="0"/>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Line 2"/>
          <p:cNvSpPr>
            <a:spLocks noChangeShapeType="1"/>
          </p:cNvSpPr>
          <p:nvPr/>
        </p:nvSpPr>
        <p:spPr bwMode="auto">
          <a:xfrm flipV="1">
            <a:off x="2555875" y="1773238"/>
            <a:ext cx="0" cy="37433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28003" name="Line 3"/>
          <p:cNvSpPr>
            <a:spLocks noChangeShapeType="1"/>
          </p:cNvSpPr>
          <p:nvPr/>
        </p:nvSpPr>
        <p:spPr bwMode="auto">
          <a:xfrm>
            <a:off x="2555875" y="5516563"/>
            <a:ext cx="475297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28004" name="Line 4"/>
          <p:cNvSpPr>
            <a:spLocks noChangeShapeType="1"/>
          </p:cNvSpPr>
          <p:nvPr/>
        </p:nvSpPr>
        <p:spPr bwMode="auto">
          <a:xfrm>
            <a:off x="2627313" y="1916113"/>
            <a:ext cx="4032250" cy="3600450"/>
          </a:xfrm>
          <a:prstGeom prst="line">
            <a:avLst/>
          </a:prstGeom>
          <a:noFill/>
          <a:ln w="38100">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28005" name="Line 5"/>
          <p:cNvSpPr>
            <a:spLocks noChangeShapeType="1"/>
          </p:cNvSpPr>
          <p:nvPr/>
        </p:nvSpPr>
        <p:spPr bwMode="auto">
          <a:xfrm flipV="1">
            <a:off x="2555875" y="4005263"/>
            <a:ext cx="4824413" cy="71437"/>
          </a:xfrm>
          <a:prstGeom prst="line">
            <a:avLst/>
          </a:prstGeom>
          <a:noFill/>
          <a:ln w="38100">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28006" name="Line 6"/>
          <p:cNvSpPr>
            <a:spLocks noChangeShapeType="1"/>
          </p:cNvSpPr>
          <p:nvPr/>
        </p:nvSpPr>
        <p:spPr bwMode="auto">
          <a:xfrm>
            <a:off x="5003800" y="4076700"/>
            <a:ext cx="0" cy="1439863"/>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28007" name="Line 7"/>
          <p:cNvSpPr>
            <a:spLocks noChangeShapeType="1"/>
          </p:cNvSpPr>
          <p:nvPr/>
        </p:nvSpPr>
        <p:spPr bwMode="auto">
          <a:xfrm>
            <a:off x="6659563" y="4005263"/>
            <a:ext cx="0" cy="151130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28008" name="Text Box 8"/>
          <p:cNvSpPr txBox="1">
            <a:spLocks noChangeArrowheads="1"/>
          </p:cNvSpPr>
          <p:nvPr/>
        </p:nvSpPr>
        <p:spPr bwMode="auto">
          <a:xfrm>
            <a:off x="6443663" y="5491163"/>
            <a:ext cx="4794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r>
              <a:rPr lang="it-IT" altLang="en-US" sz="2000">
                <a:solidFill>
                  <a:srgbClr val="790015"/>
                </a:solidFill>
                <a:latin typeface="Arial" panose="020B0604020202020204" pitchFamily="34" charset="0"/>
              </a:rPr>
              <a:t>Q*</a:t>
            </a:r>
          </a:p>
        </p:txBody>
      </p:sp>
      <p:sp>
        <p:nvSpPr>
          <p:cNvPr id="128009" name="Text Box 9"/>
          <p:cNvSpPr txBox="1">
            <a:spLocks noChangeArrowheads="1"/>
          </p:cNvSpPr>
          <p:nvPr/>
        </p:nvSpPr>
        <p:spPr bwMode="auto">
          <a:xfrm>
            <a:off x="4643438" y="5491163"/>
            <a:ext cx="661987"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r>
              <a:rPr lang="it-IT" altLang="en-US" sz="2000">
                <a:solidFill>
                  <a:srgbClr val="790015"/>
                </a:solidFill>
                <a:latin typeface="Arial" panose="020B0604020202020204" pitchFamily="34" charset="0"/>
              </a:rPr>
              <a:t>Qeff</a:t>
            </a:r>
          </a:p>
        </p:txBody>
      </p:sp>
      <p:sp>
        <p:nvSpPr>
          <p:cNvPr id="128010" name="Text Box 10"/>
          <p:cNvSpPr txBox="1">
            <a:spLocks noChangeArrowheads="1"/>
          </p:cNvSpPr>
          <p:nvPr/>
        </p:nvSpPr>
        <p:spPr bwMode="auto">
          <a:xfrm>
            <a:off x="3708400" y="4437063"/>
            <a:ext cx="5143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r>
              <a:rPr lang="it-IT" altLang="en-US" sz="3600" b="1">
                <a:solidFill>
                  <a:srgbClr val="790015"/>
                </a:solidFill>
                <a:latin typeface="Arial" panose="020B0604020202020204" pitchFamily="34" charset="0"/>
              </a:rPr>
              <a:t>A</a:t>
            </a:r>
          </a:p>
        </p:txBody>
      </p:sp>
      <p:sp>
        <p:nvSpPr>
          <p:cNvPr id="128011" name="Text Box 11"/>
          <p:cNvSpPr txBox="1">
            <a:spLocks noChangeArrowheads="1"/>
          </p:cNvSpPr>
          <p:nvPr/>
        </p:nvSpPr>
        <p:spPr bwMode="auto">
          <a:xfrm>
            <a:off x="5292725" y="4646613"/>
            <a:ext cx="5143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r>
              <a:rPr lang="it-IT" altLang="en-US" sz="3600" b="1">
                <a:solidFill>
                  <a:srgbClr val="790015"/>
                </a:solidFill>
                <a:latin typeface="Arial" panose="020B0604020202020204" pitchFamily="34" charset="0"/>
              </a:rPr>
              <a:t>B</a:t>
            </a:r>
          </a:p>
        </p:txBody>
      </p:sp>
      <p:sp>
        <p:nvSpPr>
          <p:cNvPr id="128012" name="Text Box 12"/>
          <p:cNvSpPr txBox="1">
            <a:spLocks noChangeArrowheads="1"/>
          </p:cNvSpPr>
          <p:nvPr/>
        </p:nvSpPr>
        <p:spPr bwMode="auto">
          <a:xfrm>
            <a:off x="5867400" y="4076700"/>
            <a:ext cx="576263"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r>
              <a:rPr lang="it-IT" altLang="en-US" sz="3600" b="1">
                <a:solidFill>
                  <a:srgbClr val="790015"/>
                </a:solidFill>
                <a:latin typeface="Arial" panose="020B0604020202020204" pitchFamily="34" charset="0"/>
              </a:rPr>
              <a:t>C</a:t>
            </a:r>
          </a:p>
        </p:txBody>
      </p:sp>
      <p:sp>
        <p:nvSpPr>
          <p:cNvPr id="128013" name="Text Box 13"/>
          <p:cNvSpPr txBox="1">
            <a:spLocks noChangeArrowheads="1"/>
          </p:cNvSpPr>
          <p:nvPr/>
        </p:nvSpPr>
        <p:spPr bwMode="auto">
          <a:xfrm>
            <a:off x="3132138" y="3068638"/>
            <a:ext cx="576262"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r>
              <a:rPr lang="it-IT" altLang="en-US" sz="3600" b="1">
                <a:solidFill>
                  <a:srgbClr val="790015"/>
                </a:solidFill>
                <a:latin typeface="Arial" panose="020B0604020202020204" pitchFamily="34" charset="0"/>
              </a:rPr>
              <a:t>D</a:t>
            </a:r>
          </a:p>
        </p:txBody>
      </p:sp>
      <p:sp>
        <p:nvSpPr>
          <p:cNvPr id="128014" name="Text Box 14"/>
          <p:cNvSpPr txBox="1">
            <a:spLocks noChangeArrowheads="1"/>
          </p:cNvSpPr>
          <p:nvPr/>
        </p:nvSpPr>
        <p:spPr bwMode="auto">
          <a:xfrm>
            <a:off x="0" y="0"/>
            <a:ext cx="9144000" cy="173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r>
              <a:rPr lang="it-IT" altLang="en-US" sz="1800" b="1">
                <a:solidFill>
                  <a:srgbClr val="790015"/>
                </a:solidFill>
                <a:latin typeface="Arial" panose="020B0604020202020204" pitchFamily="34" charset="0"/>
              </a:rPr>
              <a:t>Caso 1: diritto iniziale all’impresa</a:t>
            </a:r>
            <a:r>
              <a:rPr lang="it-IT" altLang="en-US" sz="1800">
                <a:solidFill>
                  <a:srgbClr val="790015"/>
                </a:solidFill>
                <a:latin typeface="Arial" panose="020B0604020202020204" pitchFamily="34" charset="0"/>
              </a:rPr>
              <a:t>. L’impresa è libera di produrre fino a Q*</a:t>
            </a:r>
          </a:p>
          <a:p>
            <a:pPr eaLnBrk="1" hangingPunct="1">
              <a:spcBef>
                <a:spcPct val="0"/>
              </a:spcBef>
              <a:buClrTx/>
              <a:buSzTx/>
              <a:buFontTx/>
              <a:buNone/>
            </a:pPr>
            <a:r>
              <a:rPr lang="it-IT" altLang="en-US" sz="1800">
                <a:solidFill>
                  <a:srgbClr val="790015"/>
                </a:solidFill>
                <a:latin typeface="Arial" panose="020B0604020202020204" pitchFamily="34" charset="0"/>
              </a:rPr>
              <a:t>Il suo beneficio totale è </a:t>
            </a:r>
            <a:r>
              <a:rPr lang="it-IT" altLang="en-US" sz="1800" b="1">
                <a:solidFill>
                  <a:srgbClr val="790015"/>
                </a:solidFill>
                <a:latin typeface="Arial" panose="020B0604020202020204" pitchFamily="34" charset="0"/>
              </a:rPr>
              <a:t>D+A+B</a:t>
            </a:r>
            <a:r>
              <a:rPr lang="it-IT" altLang="en-US" sz="1800">
                <a:solidFill>
                  <a:srgbClr val="790015"/>
                </a:solidFill>
                <a:latin typeface="Arial" panose="020B0604020202020204" pitchFamily="34" charset="0"/>
              </a:rPr>
              <a:t> ; il contadino subisce costi totali </a:t>
            </a:r>
            <a:r>
              <a:rPr lang="it-IT" altLang="en-US" sz="1800" b="1">
                <a:solidFill>
                  <a:srgbClr val="790015"/>
                </a:solidFill>
                <a:latin typeface="Arial" panose="020B0604020202020204" pitchFamily="34" charset="0"/>
              </a:rPr>
              <a:t>A+B+C.</a:t>
            </a:r>
          </a:p>
          <a:p>
            <a:pPr eaLnBrk="1" hangingPunct="1">
              <a:spcBef>
                <a:spcPct val="0"/>
              </a:spcBef>
              <a:buClrTx/>
              <a:buSzTx/>
              <a:buFontTx/>
              <a:buNone/>
            </a:pPr>
            <a:r>
              <a:rPr lang="it-IT" altLang="en-US" sz="1800">
                <a:solidFill>
                  <a:srgbClr val="790015"/>
                </a:solidFill>
                <a:latin typeface="Arial" panose="020B0604020202020204" pitchFamily="34" charset="0"/>
              </a:rPr>
              <a:t>Se il contadino si accorda con l’impresa affinché essa </a:t>
            </a:r>
            <a:r>
              <a:rPr lang="it-IT" altLang="en-US" sz="1800" u="sng">
                <a:solidFill>
                  <a:srgbClr val="790015"/>
                </a:solidFill>
                <a:latin typeface="Arial" panose="020B0604020202020204" pitchFamily="34" charset="0"/>
              </a:rPr>
              <a:t>limiti la produzione a Qeff</a:t>
            </a:r>
            <a:r>
              <a:rPr lang="it-IT" altLang="en-US" sz="1800">
                <a:solidFill>
                  <a:srgbClr val="790015"/>
                </a:solidFill>
                <a:latin typeface="Arial" panose="020B0604020202020204" pitchFamily="34" charset="0"/>
              </a:rPr>
              <a:t> in cambio di </a:t>
            </a:r>
            <a:r>
              <a:rPr lang="it-IT" altLang="en-US" sz="1800" u="sng">
                <a:solidFill>
                  <a:srgbClr val="790015"/>
                </a:solidFill>
                <a:latin typeface="Arial" panose="020B0604020202020204" pitchFamily="34" charset="0"/>
              </a:rPr>
              <a:t>una somma </a:t>
            </a:r>
            <a:r>
              <a:rPr lang="it-IT" altLang="en-US" sz="1800" b="1" u="sng">
                <a:solidFill>
                  <a:srgbClr val="790015"/>
                </a:solidFill>
                <a:latin typeface="Arial" panose="020B0604020202020204" pitchFamily="34" charset="0"/>
              </a:rPr>
              <a:t>S</a:t>
            </a:r>
            <a:r>
              <a:rPr lang="it-IT" altLang="en-US" sz="1800">
                <a:solidFill>
                  <a:srgbClr val="790015"/>
                </a:solidFill>
                <a:latin typeface="Arial" panose="020B0604020202020204" pitchFamily="34" charset="0"/>
              </a:rPr>
              <a:t> l’accordo conviene ad entrambi a patto che S sia </a:t>
            </a:r>
            <a:r>
              <a:rPr lang="it-IT" altLang="en-US" sz="1800" u="sng">
                <a:solidFill>
                  <a:srgbClr val="790015"/>
                </a:solidFill>
                <a:latin typeface="Arial" panose="020B0604020202020204" pitchFamily="34" charset="0"/>
              </a:rPr>
              <a:t>minore di B+C</a:t>
            </a:r>
            <a:r>
              <a:rPr lang="it-IT" altLang="en-US" sz="1800">
                <a:solidFill>
                  <a:srgbClr val="790015"/>
                </a:solidFill>
                <a:latin typeface="Arial" panose="020B0604020202020204" pitchFamily="34" charset="0"/>
              </a:rPr>
              <a:t> </a:t>
            </a:r>
            <a:r>
              <a:rPr lang="it-IT" altLang="en-US" sz="1800" u="sng">
                <a:solidFill>
                  <a:srgbClr val="790015"/>
                </a:solidFill>
                <a:latin typeface="Arial" panose="020B0604020202020204" pitchFamily="34" charset="0"/>
              </a:rPr>
              <a:t>ma maggiore di B</a:t>
            </a:r>
            <a:r>
              <a:rPr lang="it-IT" altLang="en-US" sz="1800">
                <a:solidFill>
                  <a:srgbClr val="790015"/>
                </a:solidFill>
                <a:latin typeface="Arial" panose="020B0604020202020204" pitchFamily="34" charset="0"/>
              </a:rPr>
              <a:t>. Infatti ora l’impresa avrà beneficio totale pari a </a:t>
            </a:r>
            <a:r>
              <a:rPr lang="it-IT" altLang="en-US" sz="1800" b="1">
                <a:solidFill>
                  <a:srgbClr val="790015"/>
                </a:solidFill>
                <a:latin typeface="Arial" panose="020B0604020202020204" pitchFamily="34" charset="0"/>
              </a:rPr>
              <a:t>D+A+S</a:t>
            </a:r>
            <a:r>
              <a:rPr lang="it-IT" altLang="en-US" sz="1800">
                <a:solidFill>
                  <a:srgbClr val="790015"/>
                </a:solidFill>
                <a:latin typeface="Arial" panose="020B0604020202020204" pitchFamily="34" charset="0"/>
              </a:rPr>
              <a:t> &gt; D+A+B, ed</a:t>
            </a:r>
          </a:p>
          <a:p>
            <a:pPr eaLnBrk="1" hangingPunct="1">
              <a:spcBef>
                <a:spcPct val="0"/>
              </a:spcBef>
              <a:buClrTx/>
              <a:buSzTx/>
              <a:buFontTx/>
              <a:buNone/>
            </a:pPr>
            <a:r>
              <a:rPr lang="it-IT" altLang="en-US" sz="1800">
                <a:solidFill>
                  <a:srgbClr val="790015"/>
                </a:solidFill>
                <a:latin typeface="Arial" panose="020B0604020202020204" pitchFamily="34" charset="0"/>
              </a:rPr>
              <a:t>il contadino avrà costi </a:t>
            </a:r>
            <a:r>
              <a:rPr lang="it-IT" altLang="en-US" sz="1800" b="1">
                <a:solidFill>
                  <a:srgbClr val="790015"/>
                </a:solidFill>
                <a:latin typeface="Arial" panose="020B0604020202020204" pitchFamily="34" charset="0"/>
              </a:rPr>
              <a:t>A+S</a:t>
            </a:r>
            <a:r>
              <a:rPr lang="it-IT" altLang="en-US" sz="1800">
                <a:solidFill>
                  <a:srgbClr val="790015"/>
                </a:solidFill>
                <a:latin typeface="Arial" panose="020B0604020202020204" pitchFamily="34" charset="0"/>
              </a:rPr>
              <a:t> &lt; A+B+C. Si produrrà così la quantità Qeff.</a:t>
            </a:r>
          </a:p>
        </p:txBody>
      </p:sp>
      <p:sp>
        <p:nvSpPr>
          <p:cNvPr id="128015" name="Text Box 15"/>
          <p:cNvSpPr txBox="1">
            <a:spLocks noChangeArrowheads="1"/>
          </p:cNvSpPr>
          <p:nvPr/>
        </p:nvSpPr>
        <p:spPr bwMode="auto">
          <a:xfrm>
            <a:off x="3203575" y="2133600"/>
            <a:ext cx="6588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r>
              <a:rPr lang="it-IT" altLang="en-US" sz="2400">
                <a:solidFill>
                  <a:srgbClr val="790015"/>
                </a:solidFill>
                <a:latin typeface="Arial" panose="020B0604020202020204" pitchFamily="34" charset="0"/>
              </a:rPr>
              <a:t>BM</a:t>
            </a:r>
          </a:p>
        </p:txBody>
      </p:sp>
      <p:sp>
        <p:nvSpPr>
          <p:cNvPr id="128016" name="Text Box 16"/>
          <p:cNvSpPr txBox="1">
            <a:spLocks noChangeArrowheads="1"/>
          </p:cNvSpPr>
          <p:nvPr/>
        </p:nvSpPr>
        <p:spPr bwMode="auto">
          <a:xfrm>
            <a:off x="7164388" y="3573463"/>
            <a:ext cx="65881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r>
              <a:rPr lang="it-IT" altLang="en-US" sz="2400">
                <a:solidFill>
                  <a:srgbClr val="790015"/>
                </a:solidFill>
                <a:latin typeface="Arial" panose="020B0604020202020204" pitchFamily="34" charset="0"/>
              </a:rPr>
              <a:t>CM</a:t>
            </a:r>
          </a:p>
        </p:txBody>
      </p:sp>
      <p:sp>
        <p:nvSpPr>
          <p:cNvPr id="128017" name="Text Box 17"/>
          <p:cNvSpPr txBox="1">
            <a:spLocks noChangeArrowheads="1"/>
          </p:cNvSpPr>
          <p:nvPr/>
        </p:nvSpPr>
        <p:spPr bwMode="auto">
          <a:xfrm>
            <a:off x="1619250" y="2060575"/>
            <a:ext cx="9969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r>
              <a:rPr lang="it-IT" altLang="en-US" sz="1800">
                <a:solidFill>
                  <a:srgbClr val="790015"/>
                </a:solidFill>
                <a:latin typeface="Arial" panose="020B0604020202020204" pitchFamily="34" charset="0"/>
              </a:rPr>
              <a:t>Costi</a:t>
            </a:r>
          </a:p>
          <a:p>
            <a:pPr eaLnBrk="1" hangingPunct="1">
              <a:spcBef>
                <a:spcPct val="0"/>
              </a:spcBef>
              <a:buClrTx/>
              <a:buSzTx/>
              <a:buFontTx/>
              <a:buNone/>
            </a:pPr>
            <a:r>
              <a:rPr lang="it-IT" altLang="en-US" sz="1800">
                <a:solidFill>
                  <a:srgbClr val="790015"/>
                </a:solidFill>
                <a:latin typeface="Arial" panose="020B0604020202020204" pitchFamily="34" charset="0"/>
              </a:rPr>
              <a:t>Benefici</a:t>
            </a:r>
          </a:p>
        </p:txBody>
      </p:sp>
      <p:sp>
        <p:nvSpPr>
          <p:cNvPr id="128018" name="Text Box 18"/>
          <p:cNvSpPr txBox="1">
            <a:spLocks noChangeArrowheads="1"/>
          </p:cNvSpPr>
          <p:nvPr/>
        </p:nvSpPr>
        <p:spPr bwMode="auto">
          <a:xfrm>
            <a:off x="7432675" y="5321300"/>
            <a:ext cx="1047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r>
              <a:rPr lang="it-IT" altLang="en-US" sz="1800">
                <a:solidFill>
                  <a:srgbClr val="790015"/>
                </a:solidFill>
                <a:latin typeface="Arial" panose="020B0604020202020204" pitchFamily="34" charset="0"/>
              </a:rPr>
              <a:t>Quantità</a:t>
            </a:r>
          </a:p>
        </p:txBody>
      </p:sp>
      <p:sp>
        <p:nvSpPr>
          <p:cNvPr id="121875" name="Text Box 19"/>
          <p:cNvSpPr txBox="1">
            <a:spLocks noChangeArrowheads="1"/>
          </p:cNvSpPr>
          <p:nvPr/>
        </p:nvSpPr>
        <p:spPr bwMode="auto">
          <a:xfrm>
            <a:off x="179388" y="5949950"/>
            <a:ext cx="8836025"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r>
              <a:rPr lang="it-IT" altLang="en-US" sz="1800">
                <a:solidFill>
                  <a:srgbClr val="790015"/>
                </a:solidFill>
                <a:latin typeface="Arial" panose="020B0604020202020204" pitchFamily="34" charset="0"/>
              </a:rPr>
              <a:t>Benessere totale iniziale = (D+A+B) – (A+B+C) = D – C</a:t>
            </a:r>
          </a:p>
          <a:p>
            <a:pPr eaLnBrk="1" hangingPunct="1">
              <a:spcBef>
                <a:spcPct val="0"/>
              </a:spcBef>
              <a:buClrTx/>
              <a:buSzTx/>
              <a:buFontTx/>
              <a:buNone/>
            </a:pPr>
            <a:r>
              <a:rPr lang="it-IT" altLang="en-US" sz="1800">
                <a:solidFill>
                  <a:srgbClr val="790015"/>
                </a:solidFill>
                <a:latin typeface="Arial" panose="020B0604020202020204" pitchFamily="34" charset="0"/>
              </a:rPr>
              <a:t>Benessere totale post-negoziazione = (D+A+S) – (A+S) = D </a:t>
            </a:r>
            <a:r>
              <a:rPr lang="it-IT" altLang="en-US" sz="1800">
                <a:solidFill>
                  <a:srgbClr val="790015"/>
                </a:solidFill>
                <a:latin typeface="Arial" panose="020B0604020202020204" pitchFamily="34" charset="0"/>
                <a:sym typeface="Symbol" panose="05050102010706020507" pitchFamily="18" charset="2"/>
              </a:rPr>
              <a:t> il benessere aumenta!</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1875"/>
                                        </p:tgtEl>
                                        <p:attrNameLst>
                                          <p:attrName>style.visibility</p:attrName>
                                        </p:attrNameLst>
                                      </p:cBhvr>
                                      <p:to>
                                        <p:strVal val="visible"/>
                                      </p:to>
                                    </p:set>
                                    <p:anim calcmode="lin" valueType="num">
                                      <p:cBhvr additive="base">
                                        <p:cTn id="7" dur="500" fill="hold"/>
                                        <p:tgtEl>
                                          <p:spTgt spid="121875"/>
                                        </p:tgtEl>
                                        <p:attrNameLst>
                                          <p:attrName>ppt_x</p:attrName>
                                        </p:attrNameLst>
                                      </p:cBhvr>
                                      <p:tavLst>
                                        <p:tav tm="0">
                                          <p:val>
                                            <p:strVal val="#ppt_x"/>
                                          </p:val>
                                        </p:tav>
                                        <p:tav tm="100000">
                                          <p:val>
                                            <p:strVal val="#ppt_x"/>
                                          </p:val>
                                        </p:tav>
                                      </p:tavLst>
                                    </p:anim>
                                    <p:anim calcmode="lin" valueType="num">
                                      <p:cBhvr additive="base">
                                        <p:cTn id="8" dur="500" fill="hold"/>
                                        <p:tgtEl>
                                          <p:spTgt spid="12187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1875" grpId="0" autoUpdateAnimBg="0"/>
    </p:bld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Line 2"/>
          <p:cNvSpPr>
            <a:spLocks noChangeShapeType="1"/>
          </p:cNvSpPr>
          <p:nvPr/>
        </p:nvSpPr>
        <p:spPr bwMode="auto">
          <a:xfrm flipV="1">
            <a:off x="2555875" y="1773238"/>
            <a:ext cx="0" cy="37433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30051" name="Line 3"/>
          <p:cNvSpPr>
            <a:spLocks noChangeShapeType="1"/>
          </p:cNvSpPr>
          <p:nvPr/>
        </p:nvSpPr>
        <p:spPr bwMode="auto">
          <a:xfrm>
            <a:off x="2555875" y="5516563"/>
            <a:ext cx="475297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30052" name="Line 4"/>
          <p:cNvSpPr>
            <a:spLocks noChangeShapeType="1"/>
          </p:cNvSpPr>
          <p:nvPr/>
        </p:nvSpPr>
        <p:spPr bwMode="auto">
          <a:xfrm>
            <a:off x="2627313" y="1916113"/>
            <a:ext cx="4032250" cy="3600450"/>
          </a:xfrm>
          <a:prstGeom prst="line">
            <a:avLst/>
          </a:prstGeom>
          <a:noFill/>
          <a:ln w="38100">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30053" name="Line 5"/>
          <p:cNvSpPr>
            <a:spLocks noChangeShapeType="1"/>
          </p:cNvSpPr>
          <p:nvPr/>
        </p:nvSpPr>
        <p:spPr bwMode="auto">
          <a:xfrm flipV="1">
            <a:off x="2555875" y="4076700"/>
            <a:ext cx="4679950" cy="0"/>
          </a:xfrm>
          <a:prstGeom prst="line">
            <a:avLst/>
          </a:prstGeom>
          <a:noFill/>
          <a:ln w="38100">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30054" name="Line 6"/>
          <p:cNvSpPr>
            <a:spLocks noChangeShapeType="1"/>
          </p:cNvSpPr>
          <p:nvPr/>
        </p:nvSpPr>
        <p:spPr bwMode="auto">
          <a:xfrm>
            <a:off x="5003800" y="4076700"/>
            <a:ext cx="0" cy="1439863"/>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30055" name="Line 7"/>
          <p:cNvSpPr>
            <a:spLocks noChangeShapeType="1"/>
          </p:cNvSpPr>
          <p:nvPr/>
        </p:nvSpPr>
        <p:spPr bwMode="auto">
          <a:xfrm>
            <a:off x="6659563" y="4076700"/>
            <a:ext cx="0" cy="1439863"/>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30056" name="Text Box 8"/>
          <p:cNvSpPr txBox="1">
            <a:spLocks noChangeArrowheads="1"/>
          </p:cNvSpPr>
          <p:nvPr/>
        </p:nvSpPr>
        <p:spPr bwMode="auto">
          <a:xfrm>
            <a:off x="6443663" y="5491163"/>
            <a:ext cx="4794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r>
              <a:rPr lang="it-IT" altLang="en-US" sz="2000">
                <a:solidFill>
                  <a:srgbClr val="790015"/>
                </a:solidFill>
                <a:latin typeface="Arial" panose="020B0604020202020204" pitchFamily="34" charset="0"/>
              </a:rPr>
              <a:t>Q*</a:t>
            </a:r>
          </a:p>
        </p:txBody>
      </p:sp>
      <p:sp>
        <p:nvSpPr>
          <p:cNvPr id="130057" name="Text Box 9"/>
          <p:cNvSpPr txBox="1">
            <a:spLocks noChangeArrowheads="1"/>
          </p:cNvSpPr>
          <p:nvPr/>
        </p:nvSpPr>
        <p:spPr bwMode="auto">
          <a:xfrm>
            <a:off x="4643438" y="5491163"/>
            <a:ext cx="661987"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r>
              <a:rPr lang="it-IT" altLang="en-US" sz="2000">
                <a:solidFill>
                  <a:srgbClr val="790015"/>
                </a:solidFill>
                <a:latin typeface="Arial" panose="020B0604020202020204" pitchFamily="34" charset="0"/>
              </a:rPr>
              <a:t>Qeff</a:t>
            </a:r>
          </a:p>
        </p:txBody>
      </p:sp>
      <p:sp>
        <p:nvSpPr>
          <p:cNvPr id="130058" name="Text Box 10"/>
          <p:cNvSpPr txBox="1">
            <a:spLocks noChangeArrowheads="1"/>
          </p:cNvSpPr>
          <p:nvPr/>
        </p:nvSpPr>
        <p:spPr bwMode="auto">
          <a:xfrm>
            <a:off x="3635375" y="4292600"/>
            <a:ext cx="5143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r>
              <a:rPr lang="it-IT" altLang="en-US" sz="3600" b="1">
                <a:solidFill>
                  <a:srgbClr val="790015"/>
                </a:solidFill>
                <a:latin typeface="Arial" panose="020B0604020202020204" pitchFamily="34" charset="0"/>
              </a:rPr>
              <a:t>A</a:t>
            </a:r>
          </a:p>
        </p:txBody>
      </p:sp>
      <p:sp>
        <p:nvSpPr>
          <p:cNvPr id="130059" name="Text Box 11"/>
          <p:cNvSpPr txBox="1">
            <a:spLocks noChangeArrowheads="1"/>
          </p:cNvSpPr>
          <p:nvPr/>
        </p:nvSpPr>
        <p:spPr bwMode="auto">
          <a:xfrm>
            <a:off x="5292725" y="4646613"/>
            <a:ext cx="5143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r>
              <a:rPr lang="it-IT" altLang="en-US" sz="3600" b="1">
                <a:solidFill>
                  <a:srgbClr val="790015"/>
                </a:solidFill>
                <a:latin typeface="Arial" panose="020B0604020202020204" pitchFamily="34" charset="0"/>
              </a:rPr>
              <a:t>B</a:t>
            </a:r>
          </a:p>
        </p:txBody>
      </p:sp>
      <p:sp>
        <p:nvSpPr>
          <p:cNvPr id="130060" name="Text Box 12"/>
          <p:cNvSpPr txBox="1">
            <a:spLocks noChangeArrowheads="1"/>
          </p:cNvSpPr>
          <p:nvPr/>
        </p:nvSpPr>
        <p:spPr bwMode="auto">
          <a:xfrm>
            <a:off x="5867400" y="4149725"/>
            <a:ext cx="576263"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r>
              <a:rPr lang="it-IT" altLang="en-US" sz="3600" b="1">
                <a:solidFill>
                  <a:srgbClr val="790015"/>
                </a:solidFill>
                <a:latin typeface="Arial" panose="020B0604020202020204" pitchFamily="34" charset="0"/>
              </a:rPr>
              <a:t>C</a:t>
            </a:r>
          </a:p>
        </p:txBody>
      </p:sp>
      <p:sp>
        <p:nvSpPr>
          <p:cNvPr id="130061" name="Text Box 13"/>
          <p:cNvSpPr txBox="1">
            <a:spLocks noChangeArrowheads="1"/>
          </p:cNvSpPr>
          <p:nvPr/>
        </p:nvSpPr>
        <p:spPr bwMode="auto">
          <a:xfrm>
            <a:off x="3059113" y="3068638"/>
            <a:ext cx="576262"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r>
              <a:rPr lang="it-IT" altLang="en-US" sz="3600" b="1">
                <a:solidFill>
                  <a:srgbClr val="790015"/>
                </a:solidFill>
                <a:latin typeface="Arial" panose="020B0604020202020204" pitchFamily="34" charset="0"/>
              </a:rPr>
              <a:t>D</a:t>
            </a:r>
          </a:p>
        </p:txBody>
      </p:sp>
      <p:sp>
        <p:nvSpPr>
          <p:cNvPr id="130062" name="Text Box 14"/>
          <p:cNvSpPr txBox="1">
            <a:spLocks noChangeArrowheads="1"/>
          </p:cNvSpPr>
          <p:nvPr/>
        </p:nvSpPr>
        <p:spPr bwMode="auto">
          <a:xfrm>
            <a:off x="3203575" y="2133600"/>
            <a:ext cx="6588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r>
              <a:rPr lang="it-IT" altLang="en-US" sz="2400">
                <a:solidFill>
                  <a:srgbClr val="790015"/>
                </a:solidFill>
                <a:latin typeface="Arial" panose="020B0604020202020204" pitchFamily="34" charset="0"/>
              </a:rPr>
              <a:t>BM</a:t>
            </a:r>
          </a:p>
        </p:txBody>
      </p:sp>
      <p:sp>
        <p:nvSpPr>
          <p:cNvPr id="130063" name="Text Box 15"/>
          <p:cNvSpPr txBox="1">
            <a:spLocks noChangeArrowheads="1"/>
          </p:cNvSpPr>
          <p:nvPr/>
        </p:nvSpPr>
        <p:spPr bwMode="auto">
          <a:xfrm>
            <a:off x="7092950" y="3644900"/>
            <a:ext cx="6588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r>
              <a:rPr lang="it-IT" altLang="en-US" sz="2400">
                <a:solidFill>
                  <a:srgbClr val="790015"/>
                </a:solidFill>
                <a:latin typeface="Arial" panose="020B0604020202020204" pitchFamily="34" charset="0"/>
              </a:rPr>
              <a:t>CM</a:t>
            </a:r>
          </a:p>
        </p:txBody>
      </p:sp>
      <p:sp>
        <p:nvSpPr>
          <p:cNvPr id="130064" name="Text Box 16"/>
          <p:cNvSpPr txBox="1">
            <a:spLocks noChangeArrowheads="1"/>
          </p:cNvSpPr>
          <p:nvPr/>
        </p:nvSpPr>
        <p:spPr bwMode="auto">
          <a:xfrm>
            <a:off x="1619250" y="1700213"/>
            <a:ext cx="9969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r>
              <a:rPr lang="it-IT" altLang="en-US" sz="1800">
                <a:solidFill>
                  <a:srgbClr val="790015"/>
                </a:solidFill>
                <a:latin typeface="Arial" panose="020B0604020202020204" pitchFamily="34" charset="0"/>
              </a:rPr>
              <a:t>Costi</a:t>
            </a:r>
          </a:p>
          <a:p>
            <a:pPr eaLnBrk="1" hangingPunct="1">
              <a:spcBef>
                <a:spcPct val="0"/>
              </a:spcBef>
              <a:buClrTx/>
              <a:buSzTx/>
              <a:buFontTx/>
              <a:buNone/>
            </a:pPr>
            <a:r>
              <a:rPr lang="it-IT" altLang="en-US" sz="1800">
                <a:solidFill>
                  <a:srgbClr val="790015"/>
                </a:solidFill>
                <a:latin typeface="Arial" panose="020B0604020202020204" pitchFamily="34" charset="0"/>
              </a:rPr>
              <a:t>Benefici</a:t>
            </a:r>
          </a:p>
        </p:txBody>
      </p:sp>
      <p:sp>
        <p:nvSpPr>
          <p:cNvPr id="130065" name="Text Box 17"/>
          <p:cNvSpPr txBox="1">
            <a:spLocks noChangeArrowheads="1"/>
          </p:cNvSpPr>
          <p:nvPr/>
        </p:nvSpPr>
        <p:spPr bwMode="auto">
          <a:xfrm>
            <a:off x="7432675" y="5321300"/>
            <a:ext cx="1047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r>
              <a:rPr lang="it-IT" altLang="en-US" sz="1800">
                <a:solidFill>
                  <a:srgbClr val="790015"/>
                </a:solidFill>
                <a:latin typeface="Arial" panose="020B0604020202020204" pitchFamily="34" charset="0"/>
              </a:rPr>
              <a:t>Quantità</a:t>
            </a:r>
          </a:p>
        </p:txBody>
      </p:sp>
      <p:sp>
        <p:nvSpPr>
          <p:cNvPr id="130066" name="Text Box 18"/>
          <p:cNvSpPr txBox="1">
            <a:spLocks noChangeArrowheads="1"/>
          </p:cNvSpPr>
          <p:nvPr/>
        </p:nvSpPr>
        <p:spPr bwMode="auto">
          <a:xfrm>
            <a:off x="0" y="0"/>
            <a:ext cx="9144000" cy="1465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r>
              <a:rPr lang="it-IT" altLang="en-US" sz="1800" b="1">
                <a:solidFill>
                  <a:srgbClr val="790015"/>
                </a:solidFill>
                <a:latin typeface="Arial" panose="020B0604020202020204" pitchFamily="34" charset="0"/>
              </a:rPr>
              <a:t>Caso 2: diritto iniziale al contadino</a:t>
            </a:r>
            <a:r>
              <a:rPr lang="it-IT" altLang="en-US" sz="1800">
                <a:solidFill>
                  <a:srgbClr val="790015"/>
                </a:solidFill>
                <a:latin typeface="Arial" panose="020B0604020202020204" pitchFamily="34" charset="0"/>
              </a:rPr>
              <a:t>. L’impresa è obbligata dalla legge a produrre zero.</a:t>
            </a:r>
          </a:p>
          <a:p>
            <a:pPr eaLnBrk="1" hangingPunct="1">
              <a:spcBef>
                <a:spcPct val="0"/>
              </a:spcBef>
              <a:buClrTx/>
              <a:buSzTx/>
              <a:buFontTx/>
              <a:buNone/>
            </a:pPr>
            <a:r>
              <a:rPr lang="it-IT" altLang="en-US" sz="1800">
                <a:solidFill>
                  <a:srgbClr val="790015"/>
                </a:solidFill>
                <a:latin typeface="Arial" panose="020B0604020202020204" pitchFamily="34" charset="0"/>
              </a:rPr>
              <a:t>Ma l’impresa può offrire al contadino </a:t>
            </a:r>
            <a:r>
              <a:rPr lang="it-IT" altLang="en-US" sz="1800" u="sng">
                <a:solidFill>
                  <a:srgbClr val="790015"/>
                </a:solidFill>
                <a:latin typeface="Arial" panose="020B0604020202020204" pitchFamily="34" charset="0"/>
              </a:rPr>
              <a:t>una somma </a:t>
            </a:r>
            <a:r>
              <a:rPr lang="it-IT" altLang="en-US" sz="1800" b="1" u="sng">
                <a:solidFill>
                  <a:srgbClr val="790015"/>
                </a:solidFill>
                <a:latin typeface="Arial" panose="020B0604020202020204" pitchFamily="34" charset="0"/>
              </a:rPr>
              <a:t>S</a:t>
            </a:r>
            <a:r>
              <a:rPr lang="it-IT" altLang="en-US" sz="1800" u="sng">
                <a:solidFill>
                  <a:srgbClr val="790015"/>
                </a:solidFill>
                <a:latin typeface="Arial" panose="020B0604020202020204" pitchFamily="34" charset="0"/>
              </a:rPr>
              <a:t>, maggiore di A ma minore di D+A</a:t>
            </a:r>
            <a:r>
              <a:rPr lang="it-IT" altLang="en-US" sz="1800">
                <a:solidFill>
                  <a:srgbClr val="790015"/>
                </a:solidFill>
                <a:latin typeface="Arial" panose="020B0604020202020204" pitchFamily="34" charset="0"/>
              </a:rPr>
              <a:t>, per farsi concedere il permesso a produrre </a:t>
            </a:r>
            <a:r>
              <a:rPr lang="it-IT" altLang="en-US" sz="1800" u="sng">
                <a:solidFill>
                  <a:srgbClr val="790015"/>
                </a:solidFill>
                <a:latin typeface="Arial" panose="020B0604020202020204" pitchFamily="34" charset="0"/>
              </a:rPr>
              <a:t>fino a Qeff</a:t>
            </a:r>
            <a:r>
              <a:rPr lang="it-IT" altLang="en-US" sz="1800">
                <a:solidFill>
                  <a:srgbClr val="790015"/>
                </a:solidFill>
                <a:latin typeface="Arial" panose="020B0604020202020204" pitchFamily="34" charset="0"/>
              </a:rPr>
              <a:t>. </a:t>
            </a:r>
          </a:p>
          <a:p>
            <a:pPr eaLnBrk="1" hangingPunct="1">
              <a:spcBef>
                <a:spcPct val="0"/>
              </a:spcBef>
              <a:buClrTx/>
              <a:buSzTx/>
              <a:buFontTx/>
              <a:buNone/>
            </a:pPr>
            <a:r>
              <a:rPr lang="it-IT" altLang="en-US" sz="1800">
                <a:solidFill>
                  <a:srgbClr val="790015"/>
                </a:solidFill>
                <a:latin typeface="Arial" panose="020B0604020202020204" pitchFamily="34" charset="0"/>
              </a:rPr>
              <a:t>Entrambi ci guadagnano perché il beneficio dell’impresa sarà pari a </a:t>
            </a:r>
            <a:r>
              <a:rPr lang="it-IT" altLang="en-US" sz="1800" b="1">
                <a:solidFill>
                  <a:srgbClr val="790015"/>
                </a:solidFill>
                <a:latin typeface="Arial" panose="020B0604020202020204" pitchFamily="34" charset="0"/>
              </a:rPr>
              <a:t>D+A-S</a:t>
            </a:r>
            <a:r>
              <a:rPr lang="it-IT" altLang="en-US" sz="1800">
                <a:solidFill>
                  <a:srgbClr val="790015"/>
                </a:solidFill>
                <a:latin typeface="Arial" panose="020B0604020202020204" pitchFamily="34" charset="0"/>
              </a:rPr>
              <a:t> &gt; 0, mentre il contadino subirà costi </a:t>
            </a:r>
            <a:r>
              <a:rPr lang="it-IT" altLang="en-US" sz="1800" b="1">
                <a:solidFill>
                  <a:srgbClr val="790015"/>
                </a:solidFill>
                <a:latin typeface="Arial" panose="020B0604020202020204" pitchFamily="34" charset="0"/>
              </a:rPr>
              <a:t>A</a:t>
            </a:r>
            <a:r>
              <a:rPr lang="it-IT" altLang="en-US" sz="1800">
                <a:solidFill>
                  <a:srgbClr val="790015"/>
                </a:solidFill>
                <a:latin typeface="Arial" panose="020B0604020202020204" pitchFamily="34" charset="0"/>
              </a:rPr>
              <a:t> ma incasserà una somma</a:t>
            </a:r>
            <a:r>
              <a:rPr lang="it-IT" altLang="en-US" sz="1800" b="1">
                <a:solidFill>
                  <a:srgbClr val="790015"/>
                </a:solidFill>
                <a:latin typeface="Arial" panose="020B0604020202020204" pitchFamily="34" charset="0"/>
              </a:rPr>
              <a:t> S</a:t>
            </a:r>
            <a:r>
              <a:rPr lang="it-IT" altLang="en-US" sz="1800">
                <a:solidFill>
                  <a:srgbClr val="790015"/>
                </a:solidFill>
                <a:latin typeface="Arial" panose="020B0604020202020204" pitchFamily="34" charset="0"/>
              </a:rPr>
              <a:t> &gt; A.</a:t>
            </a:r>
          </a:p>
        </p:txBody>
      </p:sp>
      <p:sp>
        <p:nvSpPr>
          <p:cNvPr id="130067" name="Text Box 19"/>
          <p:cNvSpPr txBox="1">
            <a:spLocks noChangeArrowheads="1"/>
          </p:cNvSpPr>
          <p:nvPr/>
        </p:nvSpPr>
        <p:spPr bwMode="auto">
          <a:xfrm>
            <a:off x="303213" y="5824538"/>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endParaRPr lang="en-US" altLang="en-US" sz="1800">
              <a:solidFill>
                <a:srgbClr val="790015"/>
              </a:solidFill>
              <a:latin typeface="Arial" panose="020B0604020202020204" pitchFamily="34" charset="0"/>
            </a:endParaRPr>
          </a:p>
        </p:txBody>
      </p:sp>
      <p:sp>
        <p:nvSpPr>
          <p:cNvPr id="123924" name="Text Box 20"/>
          <p:cNvSpPr txBox="1">
            <a:spLocks noChangeArrowheads="1"/>
          </p:cNvSpPr>
          <p:nvPr/>
        </p:nvSpPr>
        <p:spPr bwMode="auto">
          <a:xfrm>
            <a:off x="179388" y="5949950"/>
            <a:ext cx="8728075"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eaLnBrk="1" hangingPunct="1">
              <a:spcBef>
                <a:spcPct val="0"/>
              </a:spcBef>
              <a:buClrTx/>
              <a:buSzTx/>
              <a:buFontTx/>
              <a:buNone/>
            </a:pPr>
            <a:r>
              <a:rPr lang="it-IT" altLang="en-US" sz="1800">
                <a:solidFill>
                  <a:srgbClr val="790015"/>
                </a:solidFill>
                <a:latin typeface="Arial" panose="020B0604020202020204" pitchFamily="34" charset="0"/>
              </a:rPr>
              <a:t>Benessere totale iniziale = 0</a:t>
            </a:r>
          </a:p>
          <a:p>
            <a:pPr eaLnBrk="1" hangingPunct="1">
              <a:spcBef>
                <a:spcPct val="0"/>
              </a:spcBef>
              <a:buClrTx/>
              <a:buSzTx/>
              <a:buFontTx/>
              <a:buNone/>
            </a:pPr>
            <a:r>
              <a:rPr lang="it-IT" altLang="en-US" sz="1800">
                <a:solidFill>
                  <a:srgbClr val="790015"/>
                </a:solidFill>
                <a:latin typeface="Arial" panose="020B0604020202020204" pitchFamily="34" charset="0"/>
              </a:rPr>
              <a:t>Benessere totale post-negoziazione = (D+A-S) + (S-A) = D </a:t>
            </a:r>
            <a:r>
              <a:rPr lang="it-IT" altLang="en-US" sz="1800">
                <a:solidFill>
                  <a:srgbClr val="790015"/>
                </a:solidFill>
                <a:latin typeface="Arial" panose="020B0604020202020204" pitchFamily="34" charset="0"/>
                <a:sym typeface="Symbol" panose="05050102010706020507" pitchFamily="18" charset="2"/>
              </a:rPr>
              <a:t> il benessere aumenta!</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3924"/>
                                        </p:tgtEl>
                                        <p:attrNameLst>
                                          <p:attrName>style.visibility</p:attrName>
                                        </p:attrNameLst>
                                      </p:cBhvr>
                                      <p:to>
                                        <p:strVal val="visible"/>
                                      </p:to>
                                    </p:set>
                                    <p:anim calcmode="lin" valueType="num">
                                      <p:cBhvr additive="base">
                                        <p:cTn id="7" dur="500" fill="hold"/>
                                        <p:tgtEl>
                                          <p:spTgt spid="123924"/>
                                        </p:tgtEl>
                                        <p:attrNameLst>
                                          <p:attrName>ppt_x</p:attrName>
                                        </p:attrNameLst>
                                      </p:cBhvr>
                                      <p:tavLst>
                                        <p:tav tm="0">
                                          <p:val>
                                            <p:strVal val="#ppt_x"/>
                                          </p:val>
                                        </p:tav>
                                        <p:tav tm="100000">
                                          <p:val>
                                            <p:strVal val="#ppt_x"/>
                                          </p:val>
                                        </p:tav>
                                      </p:tavLst>
                                    </p:anim>
                                    <p:anim calcmode="lin" valueType="num">
                                      <p:cBhvr additive="base">
                                        <p:cTn id="8" dur="500" fill="hold"/>
                                        <p:tgtEl>
                                          <p:spTgt spid="12392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3924" grpId="0" autoUpdateAnimBg="0"/>
    </p:bldLst>
  </p:timing>
</p:sld>
</file>

<file path=ppt/slides/slide6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2098" name="Rectangle 2"/>
          <p:cNvSpPr>
            <a:spLocks noGrp="1" noChangeArrowheads="1"/>
          </p:cNvSpPr>
          <p:nvPr>
            <p:ph type="title"/>
          </p:nvPr>
        </p:nvSpPr>
        <p:spPr/>
        <p:txBody>
          <a:bodyPr/>
          <a:lstStyle/>
          <a:p>
            <a:pPr eaLnBrk="1" hangingPunct="1"/>
            <a:r>
              <a:rPr lang="it-IT" altLang="en-US"/>
              <a:t>Teorema di Coase</a:t>
            </a:r>
          </a:p>
        </p:txBody>
      </p:sp>
      <p:sp>
        <p:nvSpPr>
          <p:cNvPr id="125955" name="Rectangle 3"/>
          <p:cNvSpPr>
            <a:spLocks noGrp="1" noChangeArrowheads="1"/>
          </p:cNvSpPr>
          <p:nvPr>
            <p:ph type="body" idx="1"/>
          </p:nvPr>
        </p:nvSpPr>
        <p:spPr>
          <a:xfrm>
            <a:off x="179388" y="1341438"/>
            <a:ext cx="8964612" cy="4641850"/>
          </a:xfrm>
        </p:spPr>
        <p:txBody>
          <a:bodyPr/>
          <a:lstStyle/>
          <a:p>
            <a:pPr eaLnBrk="1" hangingPunct="1">
              <a:lnSpc>
                <a:spcPct val="90000"/>
              </a:lnSpc>
            </a:pPr>
            <a:r>
              <a:rPr lang="it-IT" altLang="en-US" sz="2400" dirty="0">
                <a:solidFill>
                  <a:srgbClr val="FF3300"/>
                </a:solidFill>
              </a:rPr>
              <a:t>Se le parti possono negoziare senza costi l’allocazione dei diritti di proprietà, si raggiunge l’ottimo sociale.</a:t>
            </a:r>
          </a:p>
          <a:p>
            <a:pPr eaLnBrk="1" hangingPunct="1">
              <a:lnSpc>
                <a:spcPct val="90000"/>
              </a:lnSpc>
            </a:pPr>
            <a:r>
              <a:rPr lang="it-IT" altLang="en-US" sz="2400" i="1" dirty="0"/>
              <a:t>Senza costi</a:t>
            </a:r>
            <a:r>
              <a:rPr lang="it-IT" altLang="en-US" sz="2400" dirty="0"/>
              <a:t>, perché se esistono </a:t>
            </a:r>
            <a:r>
              <a:rPr lang="it-IT" altLang="en-US" sz="2400" u="sng" dirty="0"/>
              <a:t>costi di transazione</a:t>
            </a:r>
            <a:r>
              <a:rPr lang="it-IT" altLang="en-US" sz="2400" dirty="0"/>
              <a:t> (= costi di negoziazione e stipula del contratto), la negoziazione può essere impossibile (se i costi sono maggiori di D) e comunque </a:t>
            </a:r>
            <a:r>
              <a:rPr lang="it-IT" altLang="en-US" sz="2400" u="sng" dirty="0"/>
              <a:t>non</a:t>
            </a:r>
            <a:r>
              <a:rPr lang="it-IT" altLang="en-US" sz="2400" dirty="0"/>
              <a:t> si raggiungerà mai l’ottimo sociale perché una parte di benessere viene “bruciata” dai costi.</a:t>
            </a:r>
          </a:p>
          <a:p>
            <a:pPr eaLnBrk="1" hangingPunct="1">
              <a:lnSpc>
                <a:spcPct val="90000"/>
              </a:lnSpc>
            </a:pPr>
            <a:r>
              <a:rPr lang="it-IT" altLang="en-US" sz="2400" dirty="0">
                <a:solidFill>
                  <a:srgbClr val="FF3300"/>
                </a:solidFill>
              </a:rPr>
              <a:t>Corollario del teorema</a:t>
            </a:r>
            <a:r>
              <a:rPr lang="it-IT" altLang="en-US" sz="2400" dirty="0"/>
              <a:t>: se non ci sono costi di transazione, l’ottimo sociale si raggiunge indipendentemente da chi possiede inizialmente il diritto di proprietà.</a:t>
            </a:r>
          </a:p>
          <a:p>
            <a:pPr eaLnBrk="1" hangingPunct="1">
              <a:lnSpc>
                <a:spcPct val="90000"/>
              </a:lnSpc>
            </a:pPr>
            <a:r>
              <a:rPr lang="it-IT" altLang="en-US" sz="2400" dirty="0"/>
              <a:t>Però la </a:t>
            </a:r>
            <a:r>
              <a:rPr lang="it-IT" altLang="en-US" sz="2400" u="sng" dirty="0"/>
              <a:t>distribuzione</a:t>
            </a:r>
            <a:r>
              <a:rPr lang="it-IT" altLang="en-US" sz="2400" dirty="0"/>
              <a:t> del benessere sociale è differente!</a:t>
            </a:r>
          </a:p>
          <a:p>
            <a:pPr lvl="1" eaLnBrk="1" hangingPunct="1">
              <a:lnSpc>
                <a:spcPct val="90000"/>
              </a:lnSpc>
              <a:buClr>
                <a:schemeClr val="tx1"/>
              </a:buClr>
              <a:buFont typeface="Wingdings" panose="05000000000000000000" pitchFamily="2" charset="2"/>
              <a:buChar char="Ø"/>
            </a:pPr>
            <a:r>
              <a:rPr lang="it-IT" altLang="en-US" sz="2000" u="sng" dirty="0"/>
              <a:t>Caso 1</a:t>
            </a:r>
            <a:r>
              <a:rPr lang="it-IT" altLang="en-US" sz="2000" dirty="0"/>
              <a:t>: benessere impresa = D+A+S; benessere contadino = – (A+S)</a:t>
            </a:r>
          </a:p>
          <a:p>
            <a:pPr lvl="1" eaLnBrk="1" hangingPunct="1">
              <a:lnSpc>
                <a:spcPct val="90000"/>
              </a:lnSpc>
              <a:buClr>
                <a:schemeClr val="tx1"/>
              </a:buClr>
              <a:buFont typeface="Wingdings" panose="05000000000000000000" pitchFamily="2" charset="2"/>
              <a:buChar char="Ø"/>
            </a:pPr>
            <a:r>
              <a:rPr lang="it-IT" altLang="en-US" sz="2000" u="sng" dirty="0"/>
              <a:t>Caso 2</a:t>
            </a:r>
            <a:r>
              <a:rPr lang="it-IT" altLang="en-US" sz="2000" dirty="0"/>
              <a:t>: benessere impresa = D + A – S; benessere contadino = S – 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595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595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5955">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25955">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2595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468313" y="188913"/>
            <a:ext cx="8229600" cy="633412"/>
          </a:xfrm>
        </p:spPr>
        <p:txBody>
          <a:bodyPr/>
          <a:lstStyle/>
          <a:p>
            <a:pPr eaLnBrk="1" hangingPunct="1"/>
            <a:r>
              <a:rPr lang="it-IT" altLang="en-US" sz="3200"/>
              <a:t>La validità del titolo di proprietà</a:t>
            </a:r>
          </a:p>
        </p:txBody>
      </p:sp>
      <p:sp>
        <p:nvSpPr>
          <p:cNvPr id="22531" name="Rectangle 3"/>
          <p:cNvSpPr>
            <a:spLocks noGrp="1" noChangeArrowheads="1"/>
          </p:cNvSpPr>
          <p:nvPr>
            <p:ph type="body" idx="1"/>
          </p:nvPr>
        </p:nvSpPr>
        <p:spPr>
          <a:xfrm>
            <a:off x="0" y="908050"/>
            <a:ext cx="9144000" cy="5616575"/>
          </a:xfrm>
        </p:spPr>
        <p:txBody>
          <a:bodyPr/>
          <a:lstStyle/>
          <a:p>
            <a:pPr eaLnBrk="1" hangingPunct="1">
              <a:lnSpc>
                <a:spcPct val="80000"/>
              </a:lnSpc>
            </a:pPr>
            <a:r>
              <a:rPr lang="it-IT" altLang="en-US" sz="2000" dirty="0"/>
              <a:t>Ogni volta che si scambia un </a:t>
            </a:r>
            <a:r>
              <a:rPr lang="it-IT" altLang="en-US" sz="2000" dirty="0" err="1"/>
              <a:t>DdP</a:t>
            </a:r>
            <a:r>
              <a:rPr lang="it-IT" altLang="en-US" sz="2000" dirty="0"/>
              <a:t>, occorre stabilire la validità del titolo di proprietà del venditore.</a:t>
            </a:r>
          </a:p>
          <a:p>
            <a:pPr eaLnBrk="1" hangingPunct="1">
              <a:lnSpc>
                <a:spcPct val="80000"/>
              </a:lnSpc>
            </a:pPr>
            <a:r>
              <a:rPr lang="it-IT" altLang="en-US" sz="2000" dirty="0"/>
              <a:t>Secondo l’AED, l’obiettivo delle regole volte a definire la validità del titolo deve essere duplice: </a:t>
            </a:r>
            <a:r>
              <a:rPr lang="it-IT" altLang="en-US" sz="2000" i="1" dirty="0"/>
              <a:t>i</a:t>
            </a:r>
            <a:r>
              <a:rPr lang="it-IT" altLang="en-US" sz="2000" dirty="0"/>
              <a:t>) favorire le transazioni &amp; </a:t>
            </a:r>
            <a:r>
              <a:rPr lang="it-IT" altLang="en-US" sz="2000" i="1" dirty="0"/>
              <a:t>ii</a:t>
            </a:r>
            <a:r>
              <a:rPr lang="it-IT" altLang="en-US" sz="2000" dirty="0"/>
              <a:t>) scoraggiare il furto. </a:t>
            </a:r>
          </a:p>
          <a:p>
            <a:pPr eaLnBrk="1" hangingPunct="1">
              <a:lnSpc>
                <a:spcPct val="80000"/>
              </a:lnSpc>
            </a:pPr>
            <a:r>
              <a:rPr lang="it-IT" altLang="en-US" sz="2000" dirty="0"/>
              <a:t>Soluzione: </a:t>
            </a:r>
            <a:r>
              <a:rPr lang="it-IT" altLang="en-US" sz="2000" u="sng" dirty="0"/>
              <a:t>sistemi di registrazione</a:t>
            </a:r>
            <a:r>
              <a:rPr lang="it-IT" altLang="en-US" sz="2000" dirty="0"/>
              <a:t> (immobili e beni mobili registrati)</a:t>
            </a:r>
          </a:p>
          <a:p>
            <a:pPr lvl="1" eaLnBrk="1" hangingPunct="1">
              <a:lnSpc>
                <a:spcPct val="80000"/>
              </a:lnSpc>
            </a:pPr>
            <a:r>
              <a:rPr lang="it-IT" altLang="en-US" sz="2000" dirty="0"/>
              <a:t>La registrazione agevola la verifica da parte del compratore e ostacola il furto perché il ladro “non risulta a registro”.</a:t>
            </a:r>
          </a:p>
          <a:p>
            <a:pPr eaLnBrk="1" hangingPunct="1">
              <a:lnSpc>
                <a:spcPct val="80000"/>
              </a:lnSpc>
            </a:pPr>
            <a:r>
              <a:rPr lang="it-IT" altLang="en-US" sz="2000" dirty="0"/>
              <a:t>Per i beni mobili non registrati, cioè quelli per cui il costo di registrazione sarebbe eccessivo, vi sono due possibili regole:</a:t>
            </a:r>
          </a:p>
          <a:p>
            <a:pPr lvl="1" eaLnBrk="1" hangingPunct="1">
              <a:lnSpc>
                <a:spcPct val="80000"/>
              </a:lnSpc>
            </a:pPr>
            <a:r>
              <a:rPr lang="it-IT" altLang="en-US" sz="2000" u="sng" dirty="0"/>
              <a:t>Regola della proprietà originaria</a:t>
            </a:r>
            <a:r>
              <a:rPr lang="it-IT" altLang="en-US" sz="2000" dirty="0"/>
              <a:t>: l’acquirente non ottiene un titolo valido se il venditore a sua volta non lo deteneva; il proprietario originario può sempre reclamare il titolo.</a:t>
            </a:r>
          </a:p>
          <a:p>
            <a:pPr lvl="1" eaLnBrk="1" hangingPunct="1">
              <a:lnSpc>
                <a:spcPct val="80000"/>
              </a:lnSpc>
            </a:pPr>
            <a:r>
              <a:rPr lang="it-IT" altLang="en-US" sz="2000" u="sng" dirty="0"/>
              <a:t>Regola della buona fede</a:t>
            </a:r>
            <a:r>
              <a:rPr lang="it-IT" altLang="en-US" sz="2000" dirty="0"/>
              <a:t>: l’acquirente ottiene un titolo valido se è in buona fede al momento dell’acquisto.</a:t>
            </a:r>
          </a:p>
          <a:p>
            <a:pPr eaLnBrk="1" hangingPunct="1">
              <a:lnSpc>
                <a:spcPct val="80000"/>
              </a:lnSpc>
            </a:pPr>
            <a:r>
              <a:rPr lang="it-IT" altLang="en-US" sz="2000" dirty="0"/>
              <a:t>Le due regole danno incentivi diversi al furto: in particolare, la regola della buona fede agevola il ladro perché l’acquirente in buona fede non ha motivo di attivarsi per verificare il titolo del venditore. </a:t>
            </a:r>
          </a:p>
          <a:p>
            <a:pPr eaLnBrk="1" hangingPunct="1">
              <a:lnSpc>
                <a:spcPct val="80000"/>
              </a:lnSpc>
            </a:pPr>
            <a:r>
              <a:rPr lang="it-IT" altLang="en-US" sz="2000" dirty="0"/>
              <a:t>La regola della buona fede favorisce le transazioni, ma proprio perché non scoraggia il furto fa anche aumentare i costi di protezione della proprietà da parte dei proprietari originari.</a:t>
            </a:r>
            <a:endParaRPr lang="it-IT" alt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531">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2531">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2531">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2531">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2531">
                                            <p:txEl>
                                              <p:pRg st="6" end="6"/>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2531">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2531">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92919" y="34944"/>
            <a:ext cx="8229600" cy="561975"/>
          </a:xfrm>
        </p:spPr>
        <p:txBody>
          <a:bodyPr/>
          <a:lstStyle/>
          <a:p>
            <a:pPr eaLnBrk="1" hangingPunct="1"/>
            <a:r>
              <a:rPr lang="it-IT" altLang="en-US" sz="3200" dirty="0"/>
              <a:t>Esproprio e compensazione</a:t>
            </a:r>
          </a:p>
        </p:txBody>
      </p:sp>
      <p:sp>
        <p:nvSpPr>
          <p:cNvPr id="34819" name="Rectangle 3"/>
          <p:cNvSpPr>
            <a:spLocks noGrp="1" noChangeArrowheads="1"/>
          </p:cNvSpPr>
          <p:nvPr>
            <p:ph type="body" idx="1"/>
          </p:nvPr>
        </p:nvSpPr>
        <p:spPr>
          <a:xfrm>
            <a:off x="179512" y="596918"/>
            <a:ext cx="8785101" cy="6000433"/>
          </a:xfrm>
        </p:spPr>
        <p:txBody>
          <a:bodyPr/>
          <a:lstStyle/>
          <a:p>
            <a:pPr eaLnBrk="1" hangingPunct="1">
              <a:lnSpc>
                <a:spcPct val="80000"/>
              </a:lnSpc>
            </a:pPr>
            <a:r>
              <a:rPr lang="it-IT" altLang="en-US" sz="2000" dirty="0"/>
              <a:t>Quando la negoziazione è impossibile, il </a:t>
            </a:r>
            <a:r>
              <a:rPr lang="it-IT" altLang="en-US" sz="2000" i="1" dirty="0"/>
              <a:t>policy-maker </a:t>
            </a:r>
            <a:r>
              <a:rPr lang="it-IT" altLang="en-US" sz="2000" dirty="0"/>
              <a:t>può espropriare la proprietà per «finalità di pubblica utilità».</a:t>
            </a:r>
          </a:p>
          <a:p>
            <a:pPr lvl="1" eaLnBrk="1" hangingPunct="1">
              <a:lnSpc>
                <a:spcPct val="80000"/>
              </a:lnSpc>
            </a:pPr>
            <a:r>
              <a:rPr lang="it-IT" altLang="en-US" sz="1600" dirty="0"/>
              <a:t>La formula in AED ha ovviamente senso solo se interpretata come equivalente a «per motivi di efficienza» (= SC possibile che non si realizzerebbe).</a:t>
            </a:r>
          </a:p>
          <a:p>
            <a:pPr lvl="1" eaLnBrk="1" hangingPunct="1">
              <a:lnSpc>
                <a:spcPct val="80000"/>
              </a:lnSpc>
            </a:pPr>
            <a:r>
              <a:rPr lang="it-IT" altLang="en-US" sz="1600" dirty="0"/>
              <a:t>Se è possibile la negoziazione, l’esproprio non è quindi mai giustificabile.</a:t>
            </a:r>
          </a:p>
          <a:p>
            <a:pPr eaLnBrk="1" hangingPunct="1">
              <a:lnSpc>
                <a:spcPct val="80000"/>
              </a:lnSpc>
            </a:pPr>
            <a:r>
              <a:rPr lang="it-IT" altLang="en-US" sz="2000" dirty="0"/>
              <a:t>Il proprietario espropriato ha diritto ad una </a:t>
            </a:r>
            <a:r>
              <a:rPr lang="it-IT" altLang="en-US" sz="2000" u="sng" dirty="0"/>
              <a:t>compensazione</a:t>
            </a:r>
            <a:r>
              <a:rPr lang="it-IT" altLang="en-US" sz="2000" dirty="0"/>
              <a:t> pari al valore del bene, ma...</a:t>
            </a:r>
          </a:p>
          <a:p>
            <a:pPr eaLnBrk="1" hangingPunct="1">
              <a:lnSpc>
                <a:spcPct val="80000"/>
              </a:lnSpc>
            </a:pPr>
            <a:r>
              <a:rPr lang="it-IT" altLang="en-US" sz="2000" dirty="0"/>
              <a:t>... ma secondo l’AED non è così sicuro che tale compensazione sia giustificata sul piano dell’</a:t>
            </a:r>
            <a:r>
              <a:rPr lang="it-IT" altLang="en-US" sz="2000" u="sng" dirty="0"/>
              <a:t>efficienza</a:t>
            </a:r>
            <a:r>
              <a:rPr lang="it-IT" altLang="en-US" sz="2000" dirty="0"/>
              <a:t>.</a:t>
            </a:r>
          </a:p>
          <a:p>
            <a:pPr eaLnBrk="1" hangingPunct="1">
              <a:lnSpc>
                <a:spcPct val="80000"/>
              </a:lnSpc>
            </a:pPr>
            <a:r>
              <a:rPr lang="it-IT" altLang="en-US" sz="2000" dirty="0"/>
              <a:t>Si dice che la compensazione sia una forma di </a:t>
            </a:r>
            <a:r>
              <a:rPr lang="it-IT" altLang="en-US" sz="2000" u="sng" dirty="0"/>
              <a:t>assicurazione</a:t>
            </a:r>
            <a:r>
              <a:rPr lang="it-IT" altLang="en-US" sz="2000" dirty="0"/>
              <a:t> per i proprietari che altrimenti non investirebbero nella proprietà, ma...</a:t>
            </a:r>
          </a:p>
          <a:p>
            <a:pPr eaLnBrk="1" hangingPunct="1">
              <a:lnSpc>
                <a:spcPct val="80000"/>
              </a:lnSpc>
            </a:pPr>
            <a:r>
              <a:rPr lang="it-IT" altLang="en-US" sz="2000" dirty="0"/>
              <a:t>... ma i proprietari che volessero assicurarsi contro l’esproprio non compensato potrebbero comunque avvalersi </a:t>
            </a:r>
            <a:r>
              <a:rPr lang="it-IT" altLang="en-US" sz="2000" i="1" dirty="0"/>
              <a:t>del mercato privato delle assicurazioni</a:t>
            </a:r>
            <a:r>
              <a:rPr lang="it-IT" altLang="en-US" sz="2000" dirty="0"/>
              <a:t>. L’ammontare dei premi pagati sarebbe pareggiato dalla minore tassazione indotta dalla mancate compensazioni.</a:t>
            </a:r>
          </a:p>
          <a:p>
            <a:pPr eaLnBrk="1" hangingPunct="1">
              <a:lnSpc>
                <a:spcPct val="80000"/>
              </a:lnSpc>
            </a:pPr>
            <a:r>
              <a:rPr lang="it-IT" altLang="en-US" sz="2000" dirty="0"/>
              <a:t>Inoltre la certezza della compensazione può indurre i proprietari a </a:t>
            </a:r>
            <a:r>
              <a:rPr lang="it-IT" altLang="en-US" sz="2000" u="sng" dirty="0"/>
              <a:t>sovra-investire</a:t>
            </a:r>
            <a:r>
              <a:rPr lang="it-IT" altLang="en-US" sz="2000" dirty="0"/>
              <a:t> nella loro proprietà, in modo da farne salire il relativo valore e quindi la futura compensazione.</a:t>
            </a:r>
          </a:p>
          <a:p>
            <a:pPr eaLnBrk="1" hangingPunct="1">
              <a:lnSpc>
                <a:spcPct val="80000"/>
              </a:lnSpc>
            </a:pPr>
            <a:r>
              <a:rPr lang="it-IT" altLang="en-US" sz="2000" dirty="0"/>
              <a:t>Si afferma che l’obbligo di pagare una compensazione frena gli </a:t>
            </a:r>
            <a:r>
              <a:rPr lang="it-IT" altLang="en-US" sz="2000" u="sng" dirty="0"/>
              <a:t>abusi</a:t>
            </a:r>
            <a:r>
              <a:rPr lang="it-IT" altLang="en-US" sz="2000" dirty="0"/>
              <a:t> (= sovra-attività) da parte del </a:t>
            </a:r>
            <a:r>
              <a:rPr lang="it-IT" altLang="en-US" sz="2000" i="1" dirty="0"/>
              <a:t>policy-maker</a:t>
            </a:r>
            <a:r>
              <a:rPr lang="it-IT" altLang="en-US" sz="2000" dirty="0"/>
              <a:t>, ma...</a:t>
            </a:r>
          </a:p>
          <a:p>
            <a:pPr eaLnBrk="1" hangingPunct="1">
              <a:lnSpc>
                <a:spcPct val="80000"/>
              </a:lnSpc>
            </a:pPr>
            <a:r>
              <a:rPr lang="it-IT" altLang="en-US" sz="2000" dirty="0"/>
              <a:t>... ma è tale obbligo potrebbe anche ridurre troppo (= sotto-attività) gli interventi del </a:t>
            </a:r>
            <a:r>
              <a:rPr lang="it-IT" altLang="en-US" sz="2000" i="1" dirty="0"/>
              <a:t>policy-maker</a:t>
            </a:r>
            <a:r>
              <a:rPr lang="it-IT" altLang="en-US" sz="2000" dirty="0"/>
              <a:t> per «finalità pubbliche».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4819">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4819">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4819">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4819">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4819">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4819">
                                            <p:txEl>
                                              <p:pRg st="8" end="8"/>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4819">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xfrm>
            <a:off x="457199" y="124845"/>
            <a:ext cx="8229600" cy="706437"/>
          </a:xfrm>
        </p:spPr>
        <p:txBody>
          <a:bodyPr/>
          <a:lstStyle/>
          <a:p>
            <a:pPr eaLnBrk="1" hangingPunct="1"/>
            <a:r>
              <a:rPr lang="it-IT" altLang="en-US" dirty="0"/>
              <a:t>Quanti proprietari della risorsa?</a:t>
            </a:r>
          </a:p>
        </p:txBody>
      </p:sp>
      <p:sp>
        <p:nvSpPr>
          <p:cNvPr id="56323" name="Rectangle 3"/>
          <p:cNvSpPr>
            <a:spLocks noGrp="1" noChangeArrowheads="1"/>
          </p:cNvSpPr>
          <p:nvPr>
            <p:ph type="body" idx="1"/>
          </p:nvPr>
        </p:nvSpPr>
        <p:spPr>
          <a:xfrm>
            <a:off x="0" y="895077"/>
            <a:ext cx="9143999" cy="5918645"/>
          </a:xfrm>
        </p:spPr>
        <p:txBody>
          <a:bodyPr/>
          <a:lstStyle/>
          <a:p>
            <a:pPr eaLnBrk="1" hangingPunct="1">
              <a:lnSpc>
                <a:spcPct val="80000"/>
              </a:lnSpc>
            </a:pPr>
            <a:r>
              <a:rPr lang="it-IT" altLang="en-US" sz="2400" dirty="0"/>
              <a:t>Il c.d. modello del parcheggio spiega perché, ai fini del </a:t>
            </a:r>
            <a:r>
              <a:rPr lang="it-IT" altLang="en-US" sz="2400" dirty="0" err="1"/>
              <a:t>max</a:t>
            </a:r>
            <a:r>
              <a:rPr lang="it-IT" altLang="en-US" sz="2400" dirty="0"/>
              <a:t> surplus, è efficiente che la risorsa abbia un solo proprietario.</a:t>
            </a:r>
          </a:p>
          <a:p>
            <a:pPr eaLnBrk="1" hangingPunct="1">
              <a:lnSpc>
                <a:spcPct val="80000"/>
              </a:lnSpc>
            </a:pPr>
            <a:r>
              <a:rPr lang="it-IT" altLang="en-US" sz="2400" dirty="0" err="1"/>
              <a:t>Hp</a:t>
            </a:r>
            <a:r>
              <a:rPr lang="it-IT" altLang="en-US" sz="2400" dirty="0"/>
              <a:t>: il beneficio che si ottiene nell’uso del parcheggio è inversamente correlato con il numero degli accessi.</a:t>
            </a:r>
          </a:p>
          <a:p>
            <a:pPr eaLnBrk="1" hangingPunct="1">
              <a:lnSpc>
                <a:spcPct val="80000"/>
              </a:lnSpc>
            </a:pPr>
            <a:r>
              <a:rPr lang="it-IT" altLang="en-US" sz="2400" dirty="0"/>
              <a:t>Beneficio individuale → </a:t>
            </a:r>
            <a:r>
              <a:rPr lang="it-IT" altLang="en-US" sz="2400" i="1" dirty="0"/>
              <a:t>P</a:t>
            </a:r>
            <a:r>
              <a:rPr lang="it-IT" altLang="en-US" sz="2400" dirty="0"/>
              <a:t> (= prezzo che l’utente è disposto a pagare per accedere; quindi no surplus consumatore)</a:t>
            </a:r>
          </a:p>
          <a:p>
            <a:pPr eaLnBrk="1" hangingPunct="1">
              <a:lnSpc>
                <a:spcPct val="80000"/>
              </a:lnSpc>
            </a:pPr>
            <a:r>
              <a:rPr lang="it-IT" altLang="en-US" sz="2400" dirty="0"/>
              <a:t>Per l’</a:t>
            </a:r>
            <a:r>
              <a:rPr lang="it-IT" altLang="en-US" sz="2400" dirty="0" err="1"/>
              <a:t>hp</a:t>
            </a:r>
            <a:r>
              <a:rPr lang="it-IT" altLang="en-US" sz="2400" dirty="0"/>
              <a:t>, la relazione tra beneficio ed accessi è: </a:t>
            </a:r>
            <a:r>
              <a:rPr lang="it-IT" altLang="en-US" sz="2400" i="1" dirty="0"/>
              <a:t>P = a – Q</a:t>
            </a:r>
            <a:r>
              <a:rPr lang="it-IT" altLang="en-US" sz="2400" dirty="0"/>
              <a:t>, dove </a:t>
            </a:r>
            <a:r>
              <a:rPr lang="it-IT" altLang="en-US" sz="2400" i="1" dirty="0"/>
              <a:t>Q</a:t>
            </a:r>
            <a:r>
              <a:rPr lang="it-IT" altLang="en-US" sz="2400" dirty="0"/>
              <a:t> è il # di accessi.</a:t>
            </a:r>
          </a:p>
          <a:p>
            <a:pPr eaLnBrk="1" hangingPunct="1">
              <a:lnSpc>
                <a:spcPct val="80000"/>
              </a:lnSpc>
            </a:pPr>
            <a:r>
              <a:rPr lang="it-IT" altLang="en-US" sz="2400" b="1" dirty="0"/>
              <a:t>Caso 1</a:t>
            </a:r>
            <a:r>
              <a:rPr lang="it-IT" altLang="en-US" sz="2400" dirty="0"/>
              <a:t>: assenza di </a:t>
            </a:r>
            <a:r>
              <a:rPr lang="it-IT" altLang="en-US" sz="2400" dirty="0" err="1"/>
              <a:t>DdP</a:t>
            </a:r>
            <a:r>
              <a:rPr lang="it-IT" altLang="en-US" sz="2400" dirty="0"/>
              <a:t> sul parcheggio.</a:t>
            </a:r>
          </a:p>
          <a:p>
            <a:pPr eaLnBrk="1" hangingPunct="1">
              <a:lnSpc>
                <a:spcPct val="80000"/>
              </a:lnSpc>
              <a:buFontTx/>
              <a:buNone/>
            </a:pPr>
            <a:r>
              <a:rPr lang="it-IT" altLang="en-US" sz="2400" dirty="0"/>
              <a:t>	Esito: completa dissipazione del valore perché il numero degli accessi cresce fino ad azzerare il beneficio:</a:t>
            </a:r>
          </a:p>
          <a:p>
            <a:pPr algn="ctr" eaLnBrk="1" hangingPunct="1">
              <a:lnSpc>
                <a:spcPct val="80000"/>
              </a:lnSpc>
              <a:buFontTx/>
              <a:buNone/>
            </a:pPr>
            <a:r>
              <a:rPr lang="it-IT" altLang="en-US" sz="2400" dirty="0"/>
              <a:t>	</a:t>
            </a:r>
            <a:r>
              <a:rPr lang="it-IT" altLang="en-US" sz="2400" i="1" dirty="0"/>
              <a:t>Q = a </a:t>
            </a:r>
            <a:r>
              <a:rPr lang="it-IT" altLang="en-US" sz="2400" dirty="0"/>
              <a:t>, </a:t>
            </a:r>
            <a:r>
              <a:rPr lang="it-IT" altLang="en-US" sz="2400" i="1" dirty="0"/>
              <a:t>P* = 0</a:t>
            </a:r>
            <a:r>
              <a:rPr lang="it-IT" altLang="en-US" sz="2400" dirty="0"/>
              <a:t> (punto F)</a:t>
            </a:r>
          </a:p>
          <a:p>
            <a:pPr eaLnBrk="1" hangingPunct="1">
              <a:lnSpc>
                <a:spcPct val="80000"/>
              </a:lnSpc>
            </a:pPr>
            <a:r>
              <a:rPr lang="it-IT" altLang="en-US" sz="2400" b="1" dirty="0"/>
              <a:t>Caso 2</a:t>
            </a:r>
            <a:r>
              <a:rPr lang="it-IT" altLang="en-US" sz="2400" dirty="0"/>
              <a:t>: </a:t>
            </a:r>
            <a:r>
              <a:rPr lang="it-IT" altLang="en-US" sz="2400" dirty="0" err="1"/>
              <a:t>DdP</a:t>
            </a:r>
            <a:r>
              <a:rPr lang="it-IT" altLang="en-US" sz="2400" dirty="0"/>
              <a:t> al proprietario (unico!) del parcheggio.</a:t>
            </a:r>
          </a:p>
          <a:p>
            <a:pPr eaLnBrk="1" hangingPunct="1">
              <a:lnSpc>
                <a:spcPct val="80000"/>
              </a:lnSpc>
              <a:buFontTx/>
              <a:buNone/>
            </a:pPr>
            <a:r>
              <a:rPr lang="it-IT" altLang="en-US" sz="2400" dirty="0"/>
              <a:t>	Esito: il proprietario agisce da monopolista sugli abbonamenti al parcheggio.</a:t>
            </a:r>
          </a:p>
          <a:p>
            <a:pPr eaLnBrk="1" hangingPunct="1">
              <a:lnSpc>
                <a:spcPct val="80000"/>
              </a:lnSpc>
              <a:buFontTx/>
              <a:buNone/>
            </a:pPr>
            <a:r>
              <a:rPr lang="it-IT" altLang="en-US" sz="2400" dirty="0"/>
              <a:t>	Profitto </a:t>
            </a:r>
            <a:r>
              <a:rPr lang="it-IT" altLang="en-US" sz="2400" i="1" dirty="0">
                <a:sym typeface="Symbol" panose="05050102010706020507" pitchFamily="18" charset="2"/>
              </a:rPr>
              <a:t> = PQ</a:t>
            </a:r>
            <a:r>
              <a:rPr lang="it-IT" altLang="en-US" sz="2400" dirty="0">
                <a:sym typeface="Symbol" panose="05050102010706020507" pitchFamily="18" charset="2"/>
              </a:rPr>
              <a:t> = </a:t>
            </a:r>
            <a:r>
              <a:rPr lang="it-IT" altLang="en-US" sz="2400" i="1" dirty="0">
                <a:sym typeface="Symbol" panose="05050102010706020507" pitchFamily="18" charset="2"/>
              </a:rPr>
              <a:t>(a – Q)Q = </a:t>
            </a:r>
            <a:r>
              <a:rPr lang="it-IT" altLang="en-US" sz="2400" i="1" dirty="0" err="1">
                <a:sym typeface="Symbol" panose="05050102010706020507" pitchFamily="18" charset="2"/>
              </a:rPr>
              <a:t>aQ</a:t>
            </a:r>
            <a:r>
              <a:rPr lang="it-IT" altLang="en-US" sz="2400" i="1" dirty="0">
                <a:sym typeface="Symbol" panose="05050102010706020507" pitchFamily="18" charset="2"/>
              </a:rPr>
              <a:t> – Q</a:t>
            </a:r>
            <a:r>
              <a:rPr lang="it-IT" altLang="en-US" sz="2400" i="1" baseline="30000" dirty="0">
                <a:sym typeface="Symbol" panose="05050102010706020507" pitchFamily="18" charset="2"/>
              </a:rPr>
              <a:t>2</a:t>
            </a:r>
            <a:r>
              <a:rPr lang="it-IT" altLang="en-US" sz="2400" dirty="0">
                <a:sym typeface="Symbol" panose="05050102010706020507" pitchFamily="18" charset="2"/>
              </a:rPr>
              <a:t>, </a:t>
            </a:r>
          </a:p>
          <a:p>
            <a:pPr eaLnBrk="1" hangingPunct="1">
              <a:lnSpc>
                <a:spcPct val="80000"/>
              </a:lnSpc>
              <a:buFontTx/>
              <a:buNone/>
            </a:pPr>
            <a:r>
              <a:rPr lang="it-IT" altLang="en-US" sz="2400" dirty="0">
                <a:sym typeface="Symbol" panose="05050102010706020507" pitchFamily="18" charset="2"/>
              </a:rPr>
              <a:t>	</a:t>
            </a:r>
            <a:r>
              <a:rPr lang="it-IT" altLang="en-US" sz="2400" dirty="0" err="1">
                <a:sym typeface="Symbol" panose="05050102010706020507" pitchFamily="18" charset="2"/>
              </a:rPr>
              <a:t>max</a:t>
            </a:r>
            <a:r>
              <a:rPr lang="it-IT" altLang="en-US" sz="2400" dirty="0">
                <a:sym typeface="Symbol" panose="05050102010706020507" pitchFamily="18" charset="2"/>
              </a:rPr>
              <a:t> </a:t>
            </a:r>
            <a:r>
              <a:rPr lang="it-IT" altLang="en-US" sz="2400" i="1" dirty="0">
                <a:sym typeface="Symbol" panose="05050102010706020507" pitchFamily="18" charset="2"/>
              </a:rPr>
              <a:t></a:t>
            </a:r>
            <a:r>
              <a:rPr lang="it-IT" altLang="en-US" sz="2400" dirty="0">
                <a:sym typeface="Symbol" panose="05050102010706020507" pitchFamily="18" charset="2"/>
              </a:rPr>
              <a:t>  per </a:t>
            </a:r>
            <a:r>
              <a:rPr lang="it-IT" altLang="en-US" sz="2400" i="1" dirty="0">
                <a:sym typeface="Symbol" panose="05050102010706020507" pitchFamily="18" charset="2"/>
              </a:rPr>
              <a:t>Q** = a/2</a:t>
            </a:r>
            <a:r>
              <a:rPr lang="it-IT" altLang="en-US" sz="2400" dirty="0">
                <a:sym typeface="Symbol" panose="05050102010706020507" pitchFamily="18" charset="2"/>
              </a:rPr>
              <a:t>, </a:t>
            </a:r>
            <a:r>
              <a:rPr lang="it-IT" altLang="en-US" sz="2400" i="1" dirty="0">
                <a:sym typeface="Symbol" panose="05050102010706020507" pitchFamily="18" charset="2"/>
              </a:rPr>
              <a:t>P** = a/2</a:t>
            </a:r>
            <a:r>
              <a:rPr lang="it-IT" altLang="en-US" sz="2400" dirty="0">
                <a:sym typeface="Symbol" panose="05050102010706020507" pitchFamily="18" charset="2"/>
              </a:rPr>
              <a:t> (punto 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632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632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632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632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6323">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6323">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56323">
                                            <p:txEl>
                                              <p:pRg st="7" end="7"/>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56323">
                                            <p:txEl>
                                              <p:pRg st="8" end="8"/>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56323">
                                            <p:txEl>
                                              <p:pRg st="9" end="9"/>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5632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truttura predefinita">
  <a:themeElements>
    <a:clrScheme name="Struttura predefinit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ruttura predefinita">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Struttura predefinit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ruttura predefinita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ruttura predefinita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ruttura predefinita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ruttura predefinita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ruttura predefinita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ruttura predefinita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ruttura predefinita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ruttura predefinita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ruttura predefinita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ruttura predefinita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ruttura predefinita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ankiw">
  <a:themeElements>
    <a:clrScheme name="">
      <a:dk1>
        <a:srgbClr val="790015"/>
      </a:dk1>
      <a:lt1>
        <a:srgbClr val="F6BF69"/>
      </a:lt1>
      <a:dk2>
        <a:srgbClr val="6E0043"/>
      </a:dk2>
      <a:lt2>
        <a:srgbClr val="EF9100"/>
      </a:lt2>
      <a:accent1>
        <a:srgbClr val="00B7A5"/>
      </a:accent1>
      <a:accent2>
        <a:srgbClr val="618FFD"/>
      </a:accent2>
      <a:accent3>
        <a:srgbClr val="FADCB9"/>
      </a:accent3>
      <a:accent4>
        <a:srgbClr val="660010"/>
      </a:accent4>
      <a:accent5>
        <a:srgbClr val="AAD8CF"/>
      </a:accent5>
      <a:accent6>
        <a:srgbClr val="5781E5"/>
      </a:accent6>
      <a:hlink>
        <a:srgbClr val="F76681"/>
      </a:hlink>
      <a:folHlink>
        <a:srgbClr val="FDE3BA"/>
      </a:folHlink>
    </a:clrScheme>
    <a:fontScheme name="!mankiw">
      <a:majorFont>
        <a:latin typeface="Arial"/>
        <a:ea typeface=""/>
        <a:cs typeface="Arial"/>
      </a:majorFont>
      <a:minorFont>
        <a:latin typeface="Book Antiqua"/>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mankiw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mankiw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mankiw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mankiw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mankiw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mankiw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mankiw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Struttura predefinita">
  <a:themeElements>
    <a:clrScheme name="Struttura predefinit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ruttura predefinita">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Struttura predefinit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ruttura predefinita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ruttura predefinita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ruttura predefinita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ruttura predefinita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ruttura predefinita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ruttura predefinita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ruttura predefinita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ruttura predefinita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ruttura predefinita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ruttura predefinita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ruttura predefinita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Tema di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Tema di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1885</TotalTime>
  <Words>8450</Words>
  <Application>Microsoft Office PowerPoint</Application>
  <PresentationFormat>Presentazione su schermo (4:3)</PresentationFormat>
  <Paragraphs>843</Paragraphs>
  <Slides>69</Slides>
  <Notes>51</Notes>
  <HiddenSlides>0</HiddenSlides>
  <MMClips>0</MMClips>
  <ScaleCrop>false</ScaleCrop>
  <HeadingPairs>
    <vt:vector size="6" baseType="variant">
      <vt:variant>
        <vt:lpstr>Caratteri utilizzati</vt:lpstr>
      </vt:variant>
      <vt:variant>
        <vt:i4>6</vt:i4>
      </vt:variant>
      <vt:variant>
        <vt:lpstr>Tema</vt:lpstr>
      </vt:variant>
      <vt:variant>
        <vt:i4>3</vt:i4>
      </vt:variant>
      <vt:variant>
        <vt:lpstr>Titoli diapositive</vt:lpstr>
      </vt:variant>
      <vt:variant>
        <vt:i4>69</vt:i4>
      </vt:variant>
    </vt:vector>
  </HeadingPairs>
  <TitlesOfParts>
    <vt:vector size="78" baseType="lpstr">
      <vt:lpstr>Arial</vt:lpstr>
      <vt:lpstr>Book Antiqua</vt:lpstr>
      <vt:lpstr>Monotype Sorts</vt:lpstr>
      <vt:lpstr>Symbol</vt:lpstr>
      <vt:lpstr>Times New Roman</vt:lpstr>
      <vt:lpstr>Wingdings</vt:lpstr>
      <vt:lpstr>Struttura predefinita</vt:lpstr>
      <vt:lpstr>!mankiw</vt:lpstr>
      <vt:lpstr>2_Struttura predefinita</vt:lpstr>
      <vt:lpstr>Fondamenti economici  del diritto di proprietà</vt:lpstr>
      <vt:lpstr>Diritti di proprietà</vt:lpstr>
      <vt:lpstr>Due approcci al diritto di proprietà</vt:lpstr>
      <vt:lpstr>Negoziazione e surplus </vt:lpstr>
      <vt:lpstr>Il riparto del surplus: equo o razionale?</vt:lpstr>
      <vt:lpstr>Dalla negoziazione al DdP</vt:lpstr>
      <vt:lpstr>La validità del titolo di proprietà</vt:lpstr>
      <vt:lpstr>Esproprio e compensazione</vt:lpstr>
      <vt:lpstr>Quanti proprietari della risorsa?</vt:lpstr>
      <vt:lpstr>Presentazione standard di PowerPoint</vt:lpstr>
      <vt:lpstr>Presentazione standard di PowerPoint</vt:lpstr>
      <vt:lpstr>Presentazione standard di PowerPoint</vt:lpstr>
      <vt:lpstr>Presentazione standard di PowerPoint</vt:lpstr>
      <vt:lpstr>I beni “liberi”</vt:lpstr>
      <vt:lpstr>L’approccio dell’escludibilità al DdP</vt:lpstr>
      <vt:lpstr>Presentazione standard di PowerPoint</vt:lpstr>
      <vt:lpstr>Presentazione standard di PowerPoint</vt:lpstr>
      <vt:lpstr>Assegnazione per occupazione</vt:lpstr>
      <vt:lpstr>Presentazione standard di PowerPoint</vt:lpstr>
      <vt:lpstr>Presentazione standard di PowerPoint</vt:lpstr>
      <vt:lpstr>Lo spreco di risorse</vt:lpstr>
      <vt:lpstr>Presentazione standard di PowerPoint</vt:lpstr>
      <vt:lpstr>Presentazione standard di PowerPoint</vt:lpstr>
      <vt:lpstr>Assegnazione diretta</vt:lpstr>
      <vt:lpstr>Assegnazione casuale e scambio</vt:lpstr>
      <vt:lpstr>Presentazione standard di PowerPoint</vt:lpstr>
      <vt:lpstr>Presentazione standard di PowerPoint</vt:lpstr>
      <vt:lpstr>A cosa serve la proprietà</vt:lpstr>
      <vt:lpstr>In rem versus bundle of rights</vt:lpstr>
      <vt:lpstr>Come assegnare i DdP?</vt:lpstr>
      <vt:lpstr>Esternalità: una definizione</vt:lpstr>
      <vt:lpstr>Presentazione standard di PowerPoint</vt:lpstr>
      <vt:lpstr>Esternalità: soluzioni tradizionali</vt:lpstr>
      <vt:lpstr>Il punto di vista di Coase </vt:lpstr>
      <vt:lpstr>Il teorema di Coase (versione 1)</vt:lpstr>
      <vt:lpstr>Le due proposizioni</vt:lpstr>
      <vt:lpstr>Un esempio numerico</vt:lpstr>
      <vt:lpstr>Le tre soluzioni tradizionali</vt:lpstr>
      <vt:lpstr>Possibilità di negoziazione</vt:lpstr>
      <vt:lpstr>Il teorema di Coase</vt:lpstr>
      <vt:lpstr>Sei commenti al teorema</vt:lpstr>
      <vt:lpstr>Presentazione standard di PowerPoint</vt:lpstr>
      <vt:lpstr>Alcune obiezioni (tra le tante…) al teorema</vt:lpstr>
      <vt:lpstr>Presentazione standard di PowerPoint</vt:lpstr>
      <vt:lpstr>Una versione «robusta» del teorema</vt:lpstr>
      <vt:lpstr>Un teorema, due mondi</vt:lpstr>
      <vt:lpstr>Quando conta la legge?</vt:lpstr>
      <vt:lpstr>Il teorema di Coase  secondo l’approccio bargaining</vt:lpstr>
      <vt:lpstr>Quale regola adottare?</vt:lpstr>
      <vt:lpstr>I costi di transazione</vt:lpstr>
      <vt:lpstr>La relazione tra CdT e regola efficiente</vt:lpstr>
      <vt:lpstr>Due “visioni del mondo”</vt:lpstr>
      <vt:lpstr>L’origine dei CdT</vt:lpstr>
      <vt:lpstr>Diritti di proprietà e valori limite</vt:lpstr>
      <vt:lpstr>Due funzioni per due “teoremi”</vt:lpstr>
      <vt:lpstr>Presentazione standard di PowerPoint</vt:lpstr>
      <vt:lpstr>Presentazione standard di PowerPoint</vt:lpstr>
      <vt:lpstr>Ancora sul problema informativo</vt:lpstr>
      <vt:lpstr>Il trade-off dei costi e le corti efficienti</vt:lpstr>
      <vt:lpstr>Torniamo alle regole…</vt:lpstr>
      <vt:lpstr>Confronto tra le soluzioni</vt:lpstr>
      <vt:lpstr>Dimostrazione del teorema</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Teorema di Coase</vt:lpstr>
    </vt:vector>
  </TitlesOfParts>
  <Company>Studio Brogioni &amp; Associati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Nicola Giocoli</dc:creator>
  <cp:lastModifiedBy>nicola giocoli</cp:lastModifiedBy>
  <cp:revision>100</cp:revision>
  <dcterms:created xsi:type="dcterms:W3CDTF">2006-08-27T04:56:41Z</dcterms:created>
  <dcterms:modified xsi:type="dcterms:W3CDTF">2018-10-09T06:05:54Z</dcterms:modified>
</cp:coreProperties>
</file>