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2.jpeg" ContentType="image/jpeg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</p:sldIdLst>
  <p:sldSz cx="13004800" cy="9753600"/>
  <p:notesSz cx="6858000" cy="9144000"/>
  <p:defaultTextStyle>
    <a:lvl1pPr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1pPr>
    <a:lvl2pPr indent="2286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2pPr>
    <a:lvl3pPr indent="4572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3pPr>
    <a:lvl4pPr indent="6858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4pPr>
    <a:lvl5pPr indent="9144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5pPr>
    <a:lvl6pPr indent="11430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6pPr>
    <a:lvl7pPr indent="13716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7pPr>
    <a:lvl8pPr indent="16002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8pPr>
    <a:lvl9pPr indent="18288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879BBB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879BBB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B13F">
              <a:alpha val="9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882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78BC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left>
          <a:right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right>
          <a:top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top>
          <a:bottom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bottom>
          <a:insideH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insideH>
          <a:insideV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54545">
              <a:alpha val="41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282A2F"/>
        </a:fontRef>
        <a:srgbClr val="282A2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BD5C">
              <a:alpha val="82000"/>
            </a:srgbClr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254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94B285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254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9487B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254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7A8DB2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EDEDF">
              <a:alpha val="19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444C55">
              <a:alpha val="5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33373B">
              <a:alpha val="50000"/>
            </a:srgbClr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33373B">
              <a:alpha val="50000"/>
            </a:srgbClr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left>
          <a:right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right>
          <a:top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top>
          <a:bottom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bottom>
          <a:insideH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0" name="Shape 3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xfrm>
            <a:off x="1270000" y="2616200"/>
            <a:ext cx="10464800" cy="2540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xfrm>
            <a:off x="1270000" y="5207000"/>
            <a:ext cx="10464800" cy="1663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1181100" y="6794500"/>
            <a:ext cx="10642600" cy="15113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1181100" y="8382000"/>
            <a:ext cx="10642600" cy="939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3606800"/>
            <a:ext cx="10464800" cy="25400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/>
          </p:nvPr>
        </p:nvSpPr>
        <p:spPr>
          <a:xfrm>
            <a:off x="609600" y="1155700"/>
            <a:ext cx="5994400" cy="3568700"/>
          </a:xfrm>
          <a:prstGeom prst="rect">
            <a:avLst/>
          </a:prstGeom>
        </p:spPr>
        <p:txBody>
          <a:bodyPr anchor="b"/>
          <a:lstStyle>
            <a:lvl1pPr>
              <a:defRPr sz="58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8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4" name="Shape 14"/>
          <p:cNvSpPr/>
          <p:nvPr>
            <p:ph type="body" idx="1"/>
          </p:nvPr>
        </p:nvSpPr>
        <p:spPr>
          <a:xfrm>
            <a:off x="609600" y="4762500"/>
            <a:ext cx="5994400" cy="3568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xfrm>
            <a:off x="1270000" y="2946400"/>
            <a:ext cx="5270500" cy="6096000"/>
          </a:xfrm>
          <a:prstGeom prst="rect">
            <a:avLst/>
          </a:prstGeom>
        </p:spPr>
        <p:txBody>
          <a:bodyPr/>
          <a:lstStyle>
            <a:lvl1pPr marL="4826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1pPr>
            <a:lvl2pPr marL="9652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2pPr>
            <a:lvl3pPr marL="14478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3pPr>
            <a:lvl4pPr marL="19304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4pPr>
            <a:lvl5pPr marL="24130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body" idx="1"/>
          </p:nvPr>
        </p:nvSpPr>
        <p:spPr>
          <a:xfrm>
            <a:off x="1270000" y="1066800"/>
            <a:ext cx="10464800" cy="7620000"/>
          </a:xfrm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1270000" y="203200"/>
            <a:ext cx="10464800" cy="2540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1270000" y="2768600"/>
            <a:ext cx="10464800" cy="5740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buBlip>
                <a:blip r:embed="rId3"/>
              </a:buBlip>
            </a:lvl1pPr>
            <a:lvl2pPr>
              <a:buBlip>
                <a:blip r:embed="rId3"/>
              </a:buBlip>
            </a:lvl2pPr>
            <a:lvl3pPr>
              <a:buBlip>
                <a:blip r:embed="rId3"/>
              </a:buBlip>
            </a:lvl3pPr>
            <a:lvl4pPr>
              <a:buBlip>
                <a:blip r:embed="rId3"/>
              </a:buBlip>
            </a:lvl4pPr>
            <a:lvl5pPr>
              <a:buBlip>
                <a:blip r:embed="rId3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  <p:transition spd="med" advClick="1"/>
  <p:txStyles>
    <p:titleStyle>
      <a:lvl1pPr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1pPr>
      <a:lvl2pPr indent="2286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2pPr>
      <a:lvl3pPr indent="4572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3pPr>
      <a:lvl4pPr indent="6858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4pPr>
      <a:lvl5pPr indent="9144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5pPr>
      <a:lvl6pPr indent="11430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6pPr>
      <a:lvl7pPr indent="13716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7pPr>
      <a:lvl8pPr indent="16002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8pPr>
      <a:lvl9pPr indent="18288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9pPr>
    </p:titleStyle>
    <p:bodyStyle>
      <a:lvl1pPr marL="571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1pPr>
      <a:lvl2pPr marL="1143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2pPr>
      <a:lvl3pPr marL="1714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3pPr>
      <a:lvl4pPr marL="2286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4pPr>
      <a:lvl5pPr marL="2857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5pPr>
      <a:lvl6pPr marL="3429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6pPr>
      <a:lvl7pPr marL="4000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7pPr>
      <a:lvl8pPr marL="4572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8pPr>
      <a:lvl9pPr marL="5143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9pPr>
    </p:bodyStyle>
    <p:otherStyle>
      <a:lvl1pPr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1pPr>
      <a:lvl2pPr indent="2286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2pPr>
      <a:lvl3pPr indent="4572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3pPr>
      <a:lvl4pPr indent="6858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4pPr>
      <a:lvl5pPr indent="9144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5pPr>
      <a:lvl6pPr indent="11430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6pPr>
      <a:lvl7pPr indent="13716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7pPr>
      <a:lvl8pPr indent="16002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8pPr>
      <a:lvl9pPr indent="18288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I diritti reali minori</a:t>
            </a: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>
            <p:ph type="body" idx="1"/>
          </p:nvPr>
        </p:nvSpPr>
        <p:spPr>
          <a:xfrm>
            <a:off x="249485" y="266749"/>
            <a:ext cx="12505829" cy="9220102"/>
          </a:xfrm>
          <a:prstGeom prst="rect">
            <a:avLst/>
          </a:prstGeom>
        </p:spPr>
        <p:txBody>
          <a:bodyPr/>
          <a:lstStyle/>
          <a:p>
            <a:pPr lvl="0" marL="0" indent="0" defTabSz="420623">
              <a:spcBef>
                <a:spcPts val="3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12">
                <a:solidFill>
                  <a:srgbClr val="FFFFFF"/>
                </a:solidFill>
              </a:rPr>
              <a:t>Segue: Principi regolatori delle servitù </a:t>
            </a:r>
            <a:endParaRPr sz="3312">
              <a:solidFill>
                <a:srgbClr val="FFFFFF"/>
              </a:solidFill>
            </a:endParaRPr>
          </a:p>
          <a:p>
            <a:pPr lvl="0" marL="525780" indent="-525780" defTabSz="420623">
              <a:spcBef>
                <a:spcPts val="3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312">
                <a:solidFill>
                  <a:srgbClr val="FFFFFF"/>
                </a:solidFill>
              </a:rPr>
              <a:t> </a:t>
            </a:r>
            <a:r>
              <a:rPr sz="2760">
                <a:solidFill>
                  <a:srgbClr val="FFFFFF"/>
                </a:solidFill>
              </a:rPr>
              <a:t>I fondi devono appartenere a proprietari diversi  </a:t>
            </a:r>
            <a:endParaRPr sz="2760">
              <a:solidFill>
                <a:srgbClr val="FFFFFF"/>
              </a:solidFill>
            </a:endParaRPr>
          </a:p>
          <a:p>
            <a:pPr lvl="0" marL="438150" indent="-438150" defTabSz="420623">
              <a:spcBef>
                <a:spcPts val="3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760">
                <a:solidFill>
                  <a:srgbClr val="FFFFFF"/>
                </a:solidFill>
              </a:rPr>
              <a:t> Il proprietario del f.s. non può essere tenuto a un facere</a:t>
            </a:r>
            <a:endParaRPr sz="2760">
              <a:solidFill>
                <a:srgbClr val="FFFFFF"/>
              </a:solidFill>
            </a:endParaRPr>
          </a:p>
          <a:p>
            <a:pPr lvl="6" marL="0" indent="1261872" defTabSz="420623">
              <a:spcBef>
                <a:spcPts val="3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60">
                <a:solidFill>
                  <a:srgbClr val="FFFFFF"/>
                </a:solidFill>
              </a:rPr>
              <a:t>• ≠ 1030: comportamenti positivi, a carattere accessorio, volti a rendere possibile l’esercizio della servitù, con fonte nell’a.p. o nella legge</a:t>
            </a:r>
            <a:endParaRPr sz="2760">
              <a:solidFill>
                <a:srgbClr val="FFFFFF"/>
              </a:solidFill>
            </a:endParaRPr>
          </a:p>
          <a:p>
            <a:pPr lvl="3" marL="2393441" indent="-816101" defTabSz="420623">
              <a:spcBef>
                <a:spcPts val="3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760">
                <a:solidFill>
                  <a:srgbClr val="FFFFFF"/>
                </a:solidFill>
              </a:rPr>
              <a:t> 1069/2 : obbligo di pagare le spese necessarie per l’uso e la conservazione della servitù.</a:t>
            </a:r>
            <a:endParaRPr sz="2760">
              <a:solidFill>
                <a:srgbClr val="FFFFFF"/>
              </a:solidFill>
            </a:endParaRPr>
          </a:p>
          <a:p>
            <a:pPr lvl="4" marL="2919221" indent="-816101" defTabSz="420623">
              <a:spcBef>
                <a:spcPts val="3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760">
                <a:solidFill>
                  <a:srgbClr val="FFFFFF"/>
                </a:solidFill>
              </a:rPr>
              <a:t>obbligazioni propter rem: obbligazione che inerisce al fondo e circola con esso</a:t>
            </a:r>
            <a:endParaRPr sz="2760">
              <a:solidFill>
                <a:srgbClr val="FFFFFF"/>
              </a:solidFill>
            </a:endParaRPr>
          </a:p>
          <a:p>
            <a:pPr lvl="5" marL="3445000" indent="-816101" defTabSz="420623">
              <a:spcBef>
                <a:spcPts val="3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760">
                <a:solidFill>
                  <a:srgbClr val="FFFFFF"/>
                </a:solidFill>
              </a:rPr>
              <a:t>abbandono liberatorio (art. 1070) </a:t>
            </a:r>
          </a:p>
        </p:txBody>
      </p:sp>
    </p:spTree>
  </p:cSld>
  <p:clrMapOvr>
    <a:masterClrMapping/>
  </p:clrMapOvr>
  <p:transition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>
            <p:ph type="body" idx="1"/>
          </p:nvPr>
        </p:nvSpPr>
        <p:spPr>
          <a:xfrm>
            <a:off x="427980" y="240803"/>
            <a:ext cx="12148840" cy="9271994"/>
          </a:xfrm>
          <a:prstGeom prst="rect">
            <a:avLst/>
          </a:prstGeom>
        </p:spPr>
        <p:txBody>
          <a:bodyPr/>
          <a:lstStyle/>
          <a:p>
            <a:pPr lvl="0" marL="0" indent="0" defTabSz="333756">
              <a:spcBef>
                <a:spcPts val="2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Segue: Tipi di servitù</a:t>
            </a:r>
            <a:endParaRPr sz="2628">
              <a:solidFill>
                <a:srgbClr val="FFFFFF"/>
              </a:solidFill>
            </a:endParaRPr>
          </a:p>
          <a:p>
            <a:pPr lvl="0" marL="417195" indent="-417195" defTabSz="333756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cfr. art. 1073/2 : servitù affermative (servitù di passaggio) e servitù negative (servitù ANT), a seconda che l’esercizio del diritto richieda, o non richieda, un’attività del proprietario del fondo dominante </a:t>
            </a:r>
            <a:endParaRPr sz="2628">
              <a:solidFill>
                <a:srgbClr val="FFFFFF"/>
              </a:solidFill>
            </a:endParaRPr>
          </a:p>
          <a:p>
            <a:pPr lvl="1" marL="834390" indent="-417195" defTabSz="333756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acquisto e perdita del diritto </a:t>
            </a:r>
            <a:endParaRPr sz="2628">
              <a:solidFill>
                <a:srgbClr val="FFFFFF"/>
              </a:solidFill>
            </a:endParaRPr>
          </a:p>
          <a:p>
            <a:pPr lvl="0" marL="417195" indent="-417195" defTabSz="333756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servitù apparenti e servitù non apparenti, a seconda che si abbiano, o non si abbiano, «opere visibili e permanenti destinate al loro esercizio» (art. 1061/2)</a:t>
            </a:r>
            <a:endParaRPr sz="2628">
              <a:solidFill>
                <a:srgbClr val="FFFFFF"/>
              </a:solidFill>
            </a:endParaRPr>
          </a:p>
          <a:p>
            <a:pPr lvl="1" marL="834390" indent="-417195" defTabSz="333756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 acquisto della servitù! </a:t>
            </a:r>
            <a:endParaRPr sz="2628">
              <a:solidFill>
                <a:srgbClr val="FFFFFF"/>
              </a:solidFill>
            </a:endParaRPr>
          </a:p>
          <a:p>
            <a:pPr lvl="0" marL="417195" indent="-417195" defTabSz="333756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1073/2: servitù continue (acquedotto) e servitù discontinue (passaggio), a seconda che per l’esercizio sia, o non sia necessario, il «fatto dell’uomo» </a:t>
            </a:r>
            <a:endParaRPr sz="2628">
              <a:solidFill>
                <a:srgbClr val="FFFFFF"/>
              </a:solidFill>
            </a:endParaRPr>
          </a:p>
          <a:p>
            <a:pPr lvl="1" marL="834390" indent="-417195" defTabSz="333756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perdita della servitù </a:t>
            </a:r>
          </a:p>
        </p:txBody>
      </p:sp>
    </p:spTree>
  </p:cSld>
  <p:clrMapOvr>
    <a:masterClrMapping/>
  </p:clrMapOvr>
  <p:transition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/>
          <p:nvPr>
            <p:ph type="body" idx="1"/>
          </p:nvPr>
        </p:nvSpPr>
        <p:spPr>
          <a:xfrm>
            <a:off x="496441" y="406003"/>
            <a:ext cx="12179301" cy="8941594"/>
          </a:xfrm>
          <a:prstGeom prst="rect">
            <a:avLst/>
          </a:prstGeom>
        </p:spPr>
        <p:txBody>
          <a:bodyPr/>
          <a:lstStyle/>
          <a:p>
            <a:pPr lvl="0" marL="0" indent="0" defTabSz="301752">
              <a:spcBef>
                <a:spcPts val="2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Costituzione delle servitù </a:t>
            </a:r>
            <a:endParaRPr sz="2376">
              <a:solidFill>
                <a:srgbClr val="FFFFFF"/>
              </a:solidFill>
            </a:endParaRPr>
          </a:p>
          <a:p>
            <a:pPr lvl="0" marL="0" indent="0" defTabSz="301752">
              <a:spcBef>
                <a:spcPts val="2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a) le servitù coattive </a:t>
            </a:r>
            <a:endParaRPr sz="2376">
              <a:solidFill>
                <a:srgbClr val="FFFFFF"/>
              </a:solidFill>
            </a:endParaRPr>
          </a:p>
          <a:p>
            <a:pPr lvl="0" marL="37719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ipotesi tipiche </a:t>
            </a:r>
            <a:endParaRPr sz="2376">
              <a:solidFill>
                <a:srgbClr val="FFFFFF"/>
              </a:solidFill>
            </a:endParaRPr>
          </a:p>
          <a:p>
            <a:pPr lvl="0" marL="37719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fonte indiretta: legge </a:t>
            </a:r>
            <a:endParaRPr sz="2376">
              <a:solidFill>
                <a:srgbClr val="FFFFFF"/>
              </a:solidFill>
            </a:endParaRPr>
          </a:p>
          <a:p>
            <a:pPr lvl="1" marL="75438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le condizioni (tassative) in presenza delle quali il proprietario di un fondo ha il diritto potestativo di instaurare una servitù, anche contro la volontà del proprietario del fondo destinato a diventare servente.  </a:t>
            </a:r>
            <a:endParaRPr sz="2376">
              <a:solidFill>
                <a:srgbClr val="FFFFFF"/>
              </a:solidFill>
            </a:endParaRPr>
          </a:p>
          <a:p>
            <a:pPr lvl="1" marL="75438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art. 1032: due modalità di costituzione (fonti dirette) </a:t>
            </a:r>
            <a:endParaRPr sz="2376">
              <a:solidFill>
                <a:srgbClr val="FFFFFF"/>
              </a:solidFill>
            </a:endParaRPr>
          </a:p>
          <a:p>
            <a:pPr lvl="0" marL="0" indent="0" defTabSz="301752">
              <a:spcBef>
                <a:spcPts val="2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		•  accordo tra proprietari</a:t>
            </a:r>
            <a:endParaRPr sz="2376">
              <a:solidFill>
                <a:srgbClr val="FFFFFF"/>
              </a:solidFill>
            </a:endParaRPr>
          </a:p>
          <a:p>
            <a:pPr lvl="0" marL="0" indent="0" defTabSz="301752">
              <a:spcBef>
                <a:spcPts val="2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		•  sentenza</a:t>
            </a:r>
            <a:endParaRPr sz="2376">
              <a:solidFill>
                <a:srgbClr val="FFFFFF"/>
              </a:solidFill>
            </a:endParaRPr>
          </a:p>
          <a:p>
            <a:pPr lvl="3" marL="150876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 modalità di esercizio</a:t>
            </a:r>
            <a:endParaRPr sz="2376">
              <a:solidFill>
                <a:srgbClr val="FFFFFF"/>
              </a:solidFill>
            </a:endParaRPr>
          </a:p>
          <a:p>
            <a:pPr lvl="3" marL="150876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 indennità </a:t>
            </a:r>
          </a:p>
        </p:txBody>
      </p:sp>
    </p:spTree>
  </p:cSld>
  <p:clrMapOvr>
    <a:masterClrMapping/>
  </p:clrMapOvr>
  <p:transition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type="body" idx="1"/>
          </p:nvPr>
        </p:nvSpPr>
        <p:spPr>
          <a:xfrm>
            <a:off x="316904" y="422622"/>
            <a:ext cx="12370992" cy="8908356"/>
          </a:xfrm>
          <a:prstGeom prst="rect">
            <a:avLst/>
          </a:prstGeom>
        </p:spPr>
        <p:txBody>
          <a:bodyPr/>
          <a:lstStyle/>
          <a:p>
            <a:pPr lvl="0" marL="0" indent="0" defTabSz="333756">
              <a:spcBef>
                <a:spcPts val="2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Servitù di passaggio coattivo : artt. 1051 ss.</a:t>
            </a:r>
            <a:endParaRPr sz="2628">
              <a:solidFill>
                <a:srgbClr val="FFFFFF"/>
              </a:solidFill>
            </a:endParaRPr>
          </a:p>
          <a:p>
            <a:pPr lvl="0" marL="417195" indent="-417195" defTabSz="333756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interclusione </a:t>
            </a:r>
            <a:endParaRPr sz="2628">
              <a:solidFill>
                <a:srgbClr val="FFFFFF"/>
              </a:solidFill>
            </a:endParaRPr>
          </a:p>
          <a:p>
            <a:pPr lvl="1" marL="834390" indent="-417195" defTabSz="333756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assoluta (il fondo non ha uscita sulla via pubblica)</a:t>
            </a:r>
            <a:endParaRPr sz="2628">
              <a:solidFill>
                <a:srgbClr val="FFFFFF"/>
              </a:solidFill>
            </a:endParaRPr>
          </a:p>
          <a:p>
            <a:pPr lvl="1" marL="834390" indent="-417195" defTabSz="333756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 relativa (non è possibile procurare l’accesso alla via pubblica senza eccessivo dispendio o disagio : art. 1051/1) </a:t>
            </a:r>
            <a:endParaRPr sz="2628">
              <a:solidFill>
                <a:srgbClr val="FFFFFF"/>
              </a:solidFill>
            </a:endParaRPr>
          </a:p>
          <a:p>
            <a:pPr lvl="0" marL="417195" indent="-417195" defTabSz="333756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un passaggio esiste, ma è necessario ampliarlo per il transito dei veicoli (ampliamento coattivo)  </a:t>
            </a:r>
            <a:endParaRPr sz="2628">
              <a:solidFill>
                <a:srgbClr val="FFFFFF"/>
              </a:solidFill>
            </a:endParaRPr>
          </a:p>
          <a:p>
            <a:pPr lvl="0" marL="417195" indent="-417195" defTabSz="333756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quando l’accesso esiste, ma è inadeguato e non può essere ampliato: un nuovo passaggio può essere concesso solo se la domanda risponde a esigenze produttive (agricoltura, industria) o di accessibilità degli edifici a uso abitativo per le persone in condizioni di disabilità (sentenza additiva C. Cost.) </a:t>
            </a:r>
          </a:p>
        </p:txBody>
      </p:sp>
    </p:spTree>
  </p:cSld>
  <p:clrMapOvr>
    <a:masterClrMapping/>
  </p:clrMapOvr>
  <p:transition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type="body" idx="1"/>
          </p:nvPr>
        </p:nvSpPr>
        <p:spPr>
          <a:xfrm>
            <a:off x="332928" y="283864"/>
            <a:ext cx="12478148" cy="9325621"/>
          </a:xfrm>
          <a:prstGeom prst="rect">
            <a:avLst/>
          </a:prstGeom>
        </p:spPr>
        <p:txBody>
          <a:bodyPr/>
          <a:lstStyle/>
          <a:p>
            <a:pPr lvl="0" marL="0" indent="0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Le servitù volontarie  </a:t>
            </a:r>
            <a:endParaRPr sz="2592">
              <a:solidFill>
                <a:srgbClr val="FFFFFF"/>
              </a:solidFill>
            </a:endParaRPr>
          </a:p>
          <a:p>
            <a:pPr lvl="0" marL="411480" indent="-411480" defTabSz="329184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Le servitù volontarie sono atipiche: all’autonomia privata è lasciato di valutare liberamente quali utilità perseguire e quali sacrifici affrontare </a:t>
            </a:r>
            <a:endParaRPr sz="2592">
              <a:solidFill>
                <a:srgbClr val="FFFFFF"/>
              </a:solidFill>
            </a:endParaRPr>
          </a:p>
          <a:p>
            <a:pPr lvl="0" marL="0" indent="0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• Le servitù apparenti - caratterizzate da opere permanenti e visibili strumentali all’esercizio delle servitù - si acquistano anche a titolo originario (art. 1061)</a:t>
            </a:r>
            <a:endParaRPr sz="2592">
              <a:solidFill>
                <a:srgbClr val="FFFFFF"/>
              </a:solidFill>
            </a:endParaRPr>
          </a:p>
          <a:p>
            <a:pPr lvl="0" marL="0" indent="0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		•  per usucapione </a:t>
            </a:r>
            <a:endParaRPr sz="2592">
              <a:solidFill>
                <a:srgbClr val="FFFFFF"/>
              </a:solidFill>
            </a:endParaRPr>
          </a:p>
          <a:p>
            <a:pPr lvl="1" marL="0" indent="164592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		•  per destinazione del padre di famiglia (art 1062)</a:t>
            </a:r>
            <a:endParaRPr sz="2592">
              <a:solidFill>
                <a:srgbClr val="FFFFFF"/>
              </a:solidFill>
            </a:endParaRPr>
          </a:p>
          <a:p>
            <a:pPr lvl="3" marL="1645920" indent="-411480" defTabSz="329184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un fondo è posto a servizio di un altro fondo dall’unico proprietario originario per mezzo di opere visibili e permanenti (una strada, un acquedotto). La servitù si costituisce automaticamente quando i due fondi cessano di appartenere alla stessa persona </a:t>
            </a:r>
          </a:p>
        </p:txBody>
      </p:sp>
    </p:spTree>
  </p:cSld>
  <p:clrMapOvr>
    <a:masterClrMapping/>
  </p:clrMapOvr>
  <p:transition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>
            <p:ph type="body" idx="1"/>
          </p:nvPr>
        </p:nvSpPr>
        <p:spPr>
          <a:xfrm>
            <a:off x="444500" y="145851"/>
            <a:ext cx="12115800" cy="9182498"/>
          </a:xfrm>
          <a:prstGeom prst="rect">
            <a:avLst/>
          </a:prstGeom>
        </p:spPr>
        <p:txBody>
          <a:bodyPr/>
          <a:lstStyle/>
          <a:p>
            <a:pPr lvl="0" marL="0" indent="0" defTabSz="256031">
              <a:spcBef>
                <a:spcPts val="2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975">
                <a:solidFill>
                  <a:srgbClr val="FFFFFF"/>
                </a:solidFill>
              </a:rPr>
              <a:t>L’esercizio delle servitù</a:t>
            </a:r>
            <a:endParaRPr sz="3975">
              <a:solidFill>
                <a:srgbClr val="FFFFFF"/>
              </a:solidFill>
            </a:endParaRPr>
          </a:p>
          <a:p>
            <a:pPr lvl="0" marL="320040" indent="-320040" defTabSz="256031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16">
                <a:solidFill>
                  <a:srgbClr val="FFFFFF"/>
                </a:solidFill>
              </a:rPr>
              <a:t>Titolo costitutivo (contratto, testamento, sentenza)</a:t>
            </a:r>
            <a:endParaRPr sz="2016">
              <a:solidFill>
                <a:srgbClr val="FFFFFF"/>
              </a:solidFill>
            </a:endParaRPr>
          </a:p>
          <a:p>
            <a:pPr lvl="0" marL="320040" indent="-320040" defTabSz="256031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16">
                <a:solidFill>
                  <a:srgbClr val="FFFFFF"/>
                </a:solidFill>
              </a:rPr>
              <a:t>Acquisto a titolo originario</a:t>
            </a:r>
            <a:endParaRPr sz="2016">
              <a:solidFill>
                <a:srgbClr val="FFFFFF"/>
              </a:solidFill>
            </a:endParaRPr>
          </a:p>
          <a:p>
            <a:pPr lvl="1" marL="640080" indent="-320040" defTabSz="256031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16">
                <a:solidFill>
                  <a:srgbClr val="FFFFFF"/>
                </a:solidFill>
              </a:rPr>
              <a:t> possesso protratto per il tempo necessario per l’usucapione</a:t>
            </a:r>
            <a:endParaRPr sz="2016">
              <a:solidFill>
                <a:srgbClr val="FFFFFF"/>
              </a:solidFill>
            </a:endParaRPr>
          </a:p>
          <a:p>
            <a:pPr lvl="1" marL="640080" indent="-320040" defTabSz="256031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16">
                <a:solidFill>
                  <a:srgbClr val="FFFFFF"/>
                </a:solidFill>
              </a:rPr>
              <a:t> stato dei fondi conseguente alla destinazione del padre di famiglia (artt. 1063 e 1065)</a:t>
            </a:r>
            <a:endParaRPr sz="2016">
              <a:solidFill>
                <a:srgbClr val="FFFFFF"/>
              </a:solidFill>
            </a:endParaRPr>
          </a:p>
          <a:p>
            <a:pPr lvl="0" marL="320040" indent="-320040" defTabSz="256031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16">
                <a:solidFill>
                  <a:srgbClr val="FFFFFF"/>
                </a:solidFill>
              </a:rPr>
              <a:t>Regole legali suppletive </a:t>
            </a:r>
            <a:endParaRPr sz="2016">
              <a:solidFill>
                <a:srgbClr val="FFFFFF"/>
              </a:solidFill>
            </a:endParaRPr>
          </a:p>
          <a:p>
            <a:pPr lvl="2" marL="960119" indent="-320040" defTabSz="256031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16">
                <a:solidFill>
                  <a:srgbClr val="FFFFFF"/>
                </a:solidFill>
              </a:rPr>
              <a:t>art. 1065: «minor aggravio del fondo servente» (criterio del minimo mezzo). </a:t>
            </a:r>
            <a:endParaRPr sz="2016">
              <a:solidFill>
                <a:srgbClr val="FFFFFF"/>
              </a:solidFill>
            </a:endParaRPr>
          </a:p>
          <a:p>
            <a:pPr lvl="2" marL="960119" indent="-320040" defTabSz="256031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16">
                <a:solidFill>
                  <a:srgbClr val="FFFFFF"/>
                </a:solidFill>
              </a:rPr>
              <a:t>art. 1067: il proprietario del f.d. non può fare innovazioni che rendano più gravosa la condizione del f. s., e vcv.: il proprietario del f.s. non può compiere atti che diminuiscano o rendano più incomodo l’esercizio della servitù</a:t>
            </a:r>
            <a:endParaRPr sz="2016">
              <a:solidFill>
                <a:srgbClr val="FFFFFF"/>
              </a:solidFill>
            </a:endParaRPr>
          </a:p>
          <a:p>
            <a:pPr lvl="2" marL="960119" indent="-320040" defTabSz="256031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16">
                <a:solidFill>
                  <a:srgbClr val="FFFFFF"/>
                </a:solidFill>
              </a:rPr>
              <a:t> art. 1069: le opere necessarie a conservare la servitù sono consentite al proprietario del f.d. (e le spese sono, di regola, a suo carico), a condizione che costui scelga “il tempo e il modo che siano per recare minore incomodo al proprietario del fondo servente” </a:t>
            </a:r>
          </a:p>
        </p:txBody>
      </p:sp>
    </p:spTree>
  </p:cSld>
  <p:clrMapOvr>
    <a:masterClrMapping/>
  </p:clrMapOvr>
  <p:transition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0" indent="0" defTabSz="283463">
              <a:spcBef>
                <a:spcPts val="22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58">
                <a:solidFill>
                  <a:srgbClr val="FFFFFF"/>
                </a:solidFill>
              </a:rPr>
              <a:t>Le cause di estinzione delle servitù </a:t>
            </a:r>
            <a:endParaRPr sz="3658">
              <a:solidFill>
                <a:srgbClr val="FFFFFF"/>
              </a:solidFill>
            </a:endParaRPr>
          </a:p>
          <a:p>
            <a:pPr lvl="0" marL="354329" indent="-354329" defTabSz="283463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32">
                <a:solidFill>
                  <a:srgbClr val="FFFFFF"/>
                </a:solidFill>
              </a:rPr>
              <a:t>confusione: «in una sola persona si riunisce la proprietà del fondo dominante con quella del fondo servente» (art. 1072) </a:t>
            </a:r>
            <a:endParaRPr sz="2232">
              <a:solidFill>
                <a:srgbClr val="FFFFFF"/>
              </a:solidFill>
            </a:endParaRPr>
          </a:p>
          <a:p>
            <a:pPr lvl="0" marL="354329" indent="-354329" defTabSz="283463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32">
                <a:solidFill>
                  <a:srgbClr val="FFFFFF"/>
                </a:solidFill>
              </a:rPr>
              <a:t>prescrizione: non uso ventennale (art. 1073)  </a:t>
            </a:r>
            <a:endParaRPr sz="2232">
              <a:solidFill>
                <a:srgbClr val="FFFFFF"/>
              </a:solidFill>
            </a:endParaRPr>
          </a:p>
          <a:p>
            <a:pPr lvl="0" marL="354329" indent="-354329" defTabSz="283463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32">
                <a:solidFill>
                  <a:srgbClr val="FFFFFF"/>
                </a:solidFill>
              </a:rPr>
              <a:t>impossibilità sopravvenuta di uso o venir meno dell’utilità, dopo almeno venti anni (art. 1074) </a:t>
            </a:r>
            <a:endParaRPr sz="2232">
              <a:solidFill>
                <a:srgbClr val="FFFFFF"/>
              </a:solidFill>
            </a:endParaRPr>
          </a:p>
          <a:p>
            <a:pPr lvl="0" marL="354329" indent="-354329" defTabSz="283463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32">
                <a:solidFill>
                  <a:srgbClr val="FFFFFF"/>
                </a:solidFill>
              </a:rPr>
              <a:t>1049/4, 1055: per le servitù coattive : il venir meno dell’interesse che aveva giustificato la costituzione della servitù provoca l’immediata estinzione della servitù stessa </a:t>
            </a:r>
            <a:endParaRPr sz="2232">
              <a:solidFill>
                <a:srgbClr val="FFFFFF"/>
              </a:solidFill>
            </a:endParaRPr>
          </a:p>
          <a:p>
            <a:pPr lvl="0" marL="354329" indent="-354329" defTabSz="283463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32">
                <a:solidFill>
                  <a:srgbClr val="FFFFFF"/>
                </a:solidFill>
              </a:rPr>
              <a:t>rinuncia alla servitù da parte del titolare </a:t>
            </a:r>
            <a:br>
              <a:rPr sz="2232">
                <a:solidFill>
                  <a:srgbClr val="FFFFFF"/>
                </a:solidFill>
              </a:rPr>
            </a:br>
            <a:r>
              <a:rPr sz="2232">
                <a:solidFill>
                  <a:srgbClr val="FFFFFF"/>
                </a:solidFill>
              </a:rPr>
              <a:t>scadenza del termine (titolo costitutivo) </a:t>
            </a:r>
            <a:br>
              <a:rPr sz="2232">
                <a:solidFill>
                  <a:srgbClr val="FFFFFF"/>
                </a:solidFill>
              </a:rPr>
            </a:br>
            <a:r>
              <a:rPr sz="2232">
                <a:solidFill>
                  <a:srgbClr val="FFFFFF"/>
                </a:solidFill>
              </a:rPr>
              <a:t>perimento totale del fondo dominante o del fondo servente </a:t>
            </a:r>
          </a:p>
        </p:txBody>
      </p:sp>
    </p:spTree>
  </p:cSld>
  <p:clrMapOvr>
    <a:masterClrMapping/>
  </p:clrMapOvr>
  <p:transition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La tutela della servitù</a:t>
            </a:r>
            <a:endParaRPr sz="3600">
              <a:solidFill>
                <a:srgbClr val="FFFFFF"/>
              </a:solidFill>
            </a:endParaRPr>
          </a:p>
          <a:p>
            <a:pPr lvl="0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art. 1079: azione confessoria: reale (erga omnes)</a:t>
            </a:r>
            <a:endParaRPr sz="3600">
              <a:solidFill>
                <a:srgbClr val="FFFFFF"/>
              </a:solidFill>
            </a:endParaRPr>
          </a:p>
          <a:p>
            <a:pPr lvl="1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dichiarativa</a:t>
            </a:r>
            <a:endParaRPr sz="3600">
              <a:solidFill>
                <a:srgbClr val="FFFFFF"/>
              </a:solidFill>
            </a:endParaRPr>
          </a:p>
          <a:p>
            <a:pPr lvl="1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inibitoria</a:t>
            </a:r>
            <a:endParaRPr sz="3600">
              <a:solidFill>
                <a:srgbClr val="FFFFFF"/>
              </a:solidFill>
            </a:endParaRPr>
          </a:p>
          <a:p>
            <a:pPr lvl="1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repristinatoria e risarcitoria  </a:t>
            </a:r>
            <a:endParaRPr sz="3600">
              <a:solidFill>
                <a:srgbClr val="FFFFFF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• Azioni possessorie (rinvio) 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>
            <p:ph type="body" idx="1"/>
          </p:nvPr>
        </p:nvSpPr>
        <p:spPr>
          <a:xfrm>
            <a:off x="119112" y="128091"/>
            <a:ext cx="12766576" cy="9497418"/>
          </a:xfrm>
          <a:prstGeom prst="rect">
            <a:avLst/>
          </a:prstGeom>
        </p:spPr>
        <p:txBody>
          <a:bodyPr/>
          <a:lstStyle/>
          <a:p>
            <a:pPr lvl="0" marL="0" indent="0" defTabSz="187452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952">
                <a:solidFill>
                  <a:srgbClr val="FFFFFF"/>
                </a:solidFill>
              </a:rPr>
              <a:t>Caratteri generali e rilevanza operativa della categoria</a:t>
            </a:r>
            <a:endParaRPr sz="2952">
              <a:solidFill>
                <a:srgbClr val="FFFFFF"/>
              </a:solidFill>
            </a:endParaRPr>
          </a:p>
          <a:p>
            <a:pPr lvl="0" marL="234315" indent="-234315" defTabSz="187452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81">
                <a:solidFill>
                  <a:srgbClr val="FFFFFF"/>
                </a:solidFill>
              </a:rPr>
              <a:t>Diritti reali minori: iura in re aliena («diritti su cosa altrui») </a:t>
            </a:r>
            <a:endParaRPr sz="1681">
              <a:solidFill>
                <a:srgbClr val="FFFFFF"/>
              </a:solidFill>
            </a:endParaRPr>
          </a:p>
          <a:p>
            <a:pPr lvl="1" marL="468630" indent="-234315" defTabSz="187452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81">
                <a:solidFill>
                  <a:srgbClr val="FFFFFF"/>
                </a:solidFill>
              </a:rPr>
              <a:t>Limitazioni del diritto di proprietà</a:t>
            </a:r>
            <a:endParaRPr sz="1681">
              <a:solidFill>
                <a:srgbClr val="FFFFFF"/>
              </a:solidFill>
            </a:endParaRPr>
          </a:p>
          <a:p>
            <a:pPr lvl="2" marL="702944" indent="-234315" defTabSz="187452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81">
                <a:solidFill>
                  <a:srgbClr val="FFFFFF"/>
                </a:solidFill>
              </a:rPr>
              <a:t> DRM di godimento: diritto di trarre dal bene un’utilità </a:t>
            </a:r>
            <a:endParaRPr sz="1681">
              <a:solidFill>
                <a:srgbClr val="FFFFFF"/>
              </a:solidFill>
            </a:endParaRPr>
          </a:p>
          <a:p>
            <a:pPr lvl="4" marL="1171575" indent="-234315" defTabSz="187452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81">
                <a:solidFill>
                  <a:srgbClr val="FFFFFF"/>
                </a:solidFill>
              </a:rPr>
              <a:t>superficie, enfiteusi, usufrutto, uso, abitazione, servitù</a:t>
            </a:r>
            <a:endParaRPr sz="1681">
              <a:solidFill>
                <a:srgbClr val="FFFFFF"/>
              </a:solidFill>
            </a:endParaRPr>
          </a:p>
          <a:p>
            <a:pPr lvl="2" marL="702944" indent="-234315" defTabSz="187452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81">
                <a:solidFill>
                  <a:srgbClr val="FFFFFF"/>
                </a:solidFill>
              </a:rPr>
              <a:t>DRM (con funzione) di garanzia di obbligazioni pecuniarie: diritto all’assegnazione del ricavato della vendita forzata del bene garantito, con prelazione sugli altri creditori</a:t>
            </a:r>
            <a:endParaRPr sz="1681">
              <a:solidFill>
                <a:srgbClr val="FFFFFF"/>
              </a:solidFill>
            </a:endParaRPr>
          </a:p>
          <a:p>
            <a:pPr lvl="3" marL="937260" indent="-234315" defTabSz="187452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81">
                <a:solidFill>
                  <a:srgbClr val="FFFFFF"/>
                </a:solidFill>
              </a:rPr>
              <a:t>pegno, ipoteca: insolvenza: i creditori muniti di un diritto reale di garanzia e i titolari di altri diritti reali su beni detenuti dal debitore insolvente non subiscono il concorso degli altri creditori	</a:t>
            </a:r>
            <a:endParaRPr sz="1681">
              <a:solidFill>
                <a:srgbClr val="FFFFFF"/>
              </a:solidFill>
            </a:endParaRPr>
          </a:p>
          <a:p>
            <a:pPr lvl="1" marL="468630" indent="-234315" defTabSz="187452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81">
                <a:solidFill>
                  <a:srgbClr val="FFFFFF"/>
                </a:solidFill>
              </a:rPr>
              <a:t>Numero chiuso e tipicità</a:t>
            </a:r>
            <a:endParaRPr sz="1681">
              <a:solidFill>
                <a:srgbClr val="FFFFFF"/>
              </a:solidFill>
            </a:endParaRPr>
          </a:p>
          <a:p>
            <a:pPr lvl="3" marL="937260" indent="-234315" defTabSz="187452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81">
                <a:solidFill>
                  <a:srgbClr val="FFFFFF"/>
                </a:solidFill>
              </a:rPr>
              <a:t>non possono essere costituiti nuovi DR</a:t>
            </a:r>
            <a:endParaRPr sz="1681">
              <a:solidFill>
                <a:srgbClr val="FFFFFF"/>
              </a:solidFill>
            </a:endParaRPr>
          </a:p>
          <a:p>
            <a:pPr lvl="3" marL="937260" indent="-234315" defTabSz="187452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81">
                <a:solidFill>
                  <a:srgbClr val="FFFFFF"/>
                </a:solidFill>
              </a:rPr>
              <a:t> i DR esistenti non possono essere modificati dall’autonomia privata</a:t>
            </a:r>
            <a:endParaRPr sz="1681">
              <a:solidFill>
                <a:srgbClr val="FFFFFF"/>
              </a:solidFill>
            </a:endParaRPr>
          </a:p>
          <a:p>
            <a:pPr lvl="1" marL="468630" indent="-234315" defTabSz="187452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81">
                <a:solidFill>
                  <a:srgbClr val="FFFFFF"/>
                </a:solidFill>
              </a:rPr>
              <a:t>ratio: opponibilità</a:t>
            </a:r>
            <a:endParaRPr sz="1681">
              <a:solidFill>
                <a:srgbClr val="FFFFFF"/>
              </a:solidFill>
            </a:endParaRPr>
          </a:p>
          <a:p>
            <a:pPr lvl="2" marL="702944" indent="-234315" defTabSz="187452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81">
                <a:solidFill>
                  <a:srgbClr val="FFFFFF"/>
                </a:solidFill>
              </a:rPr>
              <a:t> la pubblicità impone la standardizzazione degli atti soggetti a trascrizione e iscrizione</a:t>
            </a:r>
            <a:endParaRPr sz="1681">
              <a:solidFill>
                <a:srgbClr val="FFFFFF"/>
              </a:solidFill>
            </a:endParaRPr>
          </a:p>
          <a:p>
            <a:pPr lvl="3" marL="937260" indent="-234315" defTabSz="187452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81">
                <a:solidFill>
                  <a:srgbClr val="FFFFFF"/>
                </a:solidFill>
              </a:rPr>
              <a:t>cfr. 2674: il conservatore dei RI non può ricevere gli atti difformi dal modello legale</a:t>
            </a:r>
            <a:endParaRPr sz="1681">
              <a:solidFill>
                <a:srgbClr val="FFFFFF"/>
              </a:solidFill>
            </a:endParaRPr>
          </a:p>
          <a:p>
            <a:pPr lvl="4" marL="1171575" indent="-234315" defTabSz="187452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81">
                <a:solidFill>
                  <a:srgbClr val="FFFFFF"/>
                </a:solidFill>
              </a:rPr>
              <a:t>il conservatore ha l’obbligo di attenersi all’interpretazione corrente	della legge</a:t>
            </a:r>
            <a:endParaRPr sz="1681">
              <a:solidFill>
                <a:srgbClr val="FFFFFF"/>
              </a:solidFill>
            </a:endParaRPr>
          </a:p>
          <a:p>
            <a:pPr lvl="5" marL="1405889" indent="-234315" defTabSz="187452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81">
                <a:solidFill>
                  <a:srgbClr val="FFFFFF"/>
                </a:solidFill>
              </a:rPr>
              <a:t>cfr. trascrizione di atti “tipizzati” in via giurisprudenziale (vendita obbl.)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>
            <p:ph type="body" idx="1"/>
          </p:nvPr>
        </p:nvSpPr>
        <p:spPr>
          <a:xfrm>
            <a:off x="497582" y="314821"/>
            <a:ext cx="12009636" cy="8822284"/>
          </a:xfrm>
          <a:prstGeom prst="rect">
            <a:avLst/>
          </a:prstGeom>
        </p:spPr>
        <p:txBody>
          <a:bodyPr/>
          <a:lstStyle/>
          <a:p>
            <a:pPr lvl="0" marL="0" indent="0" defTabSz="379475">
              <a:spcBef>
                <a:spcPts val="2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Cenni di Diritto internazionale privato</a:t>
            </a:r>
            <a:endParaRPr sz="2988">
              <a:solidFill>
                <a:srgbClr val="FFFFFF"/>
              </a:solidFill>
            </a:endParaRPr>
          </a:p>
          <a:p>
            <a:pPr lvl="0" marL="474344" indent="-474344" defTabSz="379475">
              <a:spcBef>
                <a:spcPts val="2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le controversie sul possesso e i diritti reali sono regolate dalla legge del luogo nel quale le cose si trovano: 51 l. 31 maggio 1995, n. 218</a:t>
            </a:r>
            <a:endParaRPr sz="2988">
              <a:solidFill>
                <a:srgbClr val="FFFFFF"/>
              </a:solidFill>
            </a:endParaRPr>
          </a:p>
          <a:p>
            <a:pPr lvl="1" marL="948689" indent="-474344" defTabSz="379475">
              <a:spcBef>
                <a:spcPts val="2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beni in transito: legge del luogo di destinazione</a:t>
            </a:r>
            <a:endParaRPr sz="2988">
              <a:solidFill>
                <a:srgbClr val="FFFFFF"/>
              </a:solidFill>
            </a:endParaRPr>
          </a:p>
          <a:p>
            <a:pPr lvl="2" marL="1423034" indent="-474344" defTabSz="379475">
              <a:spcBef>
                <a:spcPts val="2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contratti a effetti reali </a:t>
            </a:r>
            <a:endParaRPr sz="2988">
              <a:solidFill>
                <a:srgbClr val="FFFFFF"/>
              </a:solidFill>
            </a:endParaRPr>
          </a:p>
          <a:p>
            <a:pPr lvl="0" marL="474344" indent="-474344" defTabSz="379475">
              <a:spcBef>
                <a:spcPts val="2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art. 22 Reg. del Consiglio n. 44/2001 (Competenza giurisdizionale, riconoscimento, esecuzione delle decisioni in materia civile) </a:t>
            </a:r>
            <a:endParaRPr sz="2988">
              <a:solidFill>
                <a:srgbClr val="FFFFFF"/>
              </a:solidFill>
            </a:endParaRPr>
          </a:p>
          <a:p>
            <a:pPr lvl="1" marL="948689" indent="-474344" defTabSz="379475">
              <a:spcBef>
                <a:spcPts val="2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DRI, Contratti di affitto (BI) : competenza esclusiva i giudici dello Stato membro in cui l’immobile è situato (cfr. art. 21 c.p.c.)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body" idx="1"/>
          </p:nvPr>
        </p:nvSpPr>
        <p:spPr>
          <a:xfrm>
            <a:off x="382091" y="318740"/>
            <a:ext cx="12385924" cy="9116120"/>
          </a:xfrm>
          <a:prstGeom prst="rect">
            <a:avLst/>
          </a:prstGeom>
        </p:spPr>
        <p:txBody>
          <a:bodyPr/>
          <a:lstStyle/>
          <a:p>
            <a:pPr lvl="0" marL="0" indent="0" defTabSz="192023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646">
                <a:solidFill>
                  <a:srgbClr val="FFFFFF"/>
                </a:solidFill>
              </a:rPr>
              <a:t>Superficie : artt. 952-956</a:t>
            </a:r>
            <a:r>
              <a:rPr sz="1512">
                <a:solidFill>
                  <a:srgbClr val="FFFFFF"/>
                </a:solidFill>
              </a:rPr>
              <a:t> </a:t>
            </a:r>
            <a:endParaRPr sz="1512">
              <a:solidFill>
                <a:srgbClr val="FFFFFF"/>
              </a:solidFill>
            </a:endParaRPr>
          </a:p>
          <a:p>
            <a:pPr lvl="0" marL="0" indent="0" defTabSz="192023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br>
              <a:rPr sz="1512">
                <a:solidFill>
                  <a:srgbClr val="FFFFFF"/>
                </a:solidFill>
              </a:rPr>
            </a:br>
            <a:r>
              <a:rPr sz="1595">
                <a:solidFill>
                  <a:srgbClr val="FFFFFF"/>
                </a:solidFill>
              </a:rPr>
              <a:t>artt. 952/1 e 955 : doppio limite (ius aedificandi, accessione)</a:t>
            </a:r>
            <a:endParaRPr sz="1595">
              <a:solidFill>
                <a:srgbClr val="FFFFFF"/>
              </a:solidFill>
            </a:endParaRPr>
          </a:p>
          <a:p>
            <a:pPr lvl="1" marL="240029" indent="0" defTabSz="192023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95">
                <a:solidFill>
                  <a:srgbClr val="FFFFFF"/>
                </a:solidFill>
              </a:rPr>
              <a:t> </a:t>
            </a:r>
            <a:r>
              <a:rPr sz="1595" u="sng">
                <a:solidFill>
                  <a:srgbClr val="FFFFFF"/>
                </a:solidFill>
              </a:rPr>
              <a:t>diritto di edificare sul suolo/nel sottosuolo altrui</a:t>
            </a:r>
            <a:r>
              <a:rPr sz="1595">
                <a:solidFill>
                  <a:srgbClr val="FFFFFF"/>
                </a:solidFill>
              </a:rPr>
              <a:t> </a:t>
            </a:r>
            <a:endParaRPr sz="1595">
              <a:solidFill>
                <a:srgbClr val="FFFFFF"/>
              </a:solidFill>
            </a:endParaRPr>
          </a:p>
          <a:p>
            <a:pPr lvl="2" marL="480059" indent="0" defTabSz="192023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95">
                <a:solidFill>
                  <a:srgbClr val="FFFFFF"/>
                </a:solidFill>
              </a:rPr>
              <a:t> art. 954: prescrizione per non uso ventennale</a:t>
            </a:r>
            <a:endParaRPr sz="1595">
              <a:solidFill>
                <a:srgbClr val="FFFFFF"/>
              </a:solidFill>
            </a:endParaRPr>
          </a:p>
          <a:p>
            <a:pPr lvl="1" marL="240029" indent="0" defTabSz="192023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95" u="sng">
                <a:solidFill>
                  <a:srgbClr val="FFFFFF"/>
                </a:solidFill>
              </a:rPr>
              <a:t> diritto di PROPRIETÀ sulla costruzione realizzata </a:t>
            </a:r>
            <a:endParaRPr sz="1595" u="sng">
              <a:solidFill>
                <a:srgbClr val="FFFFFF"/>
              </a:solidFill>
            </a:endParaRPr>
          </a:p>
          <a:p>
            <a:pPr lvl="0" marL="0" indent="0" defTabSz="192023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95">
                <a:solidFill>
                  <a:srgbClr val="FFFFFF"/>
                </a:solidFill>
              </a:rPr>
              <a:t> Fonti </a:t>
            </a:r>
            <a:endParaRPr sz="1595">
              <a:solidFill>
                <a:srgbClr val="FFFFFF"/>
              </a:solidFill>
            </a:endParaRPr>
          </a:p>
          <a:p>
            <a:pPr lvl="1" marL="240029" indent="0" defTabSz="192023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95">
                <a:solidFill>
                  <a:srgbClr val="FFFFFF"/>
                </a:solidFill>
              </a:rPr>
              <a:t> atto di disposizione (1376, 1350 n. 2, 2643, n. 2) </a:t>
            </a:r>
            <a:endParaRPr sz="1595">
              <a:solidFill>
                <a:srgbClr val="FFFFFF"/>
              </a:solidFill>
            </a:endParaRPr>
          </a:p>
          <a:p>
            <a:pPr lvl="1" marL="240029" indent="0" defTabSz="192023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95">
                <a:solidFill>
                  <a:srgbClr val="FFFFFF"/>
                </a:solidFill>
              </a:rPr>
              <a:t> usucapione </a:t>
            </a:r>
            <a:endParaRPr sz="1595">
              <a:solidFill>
                <a:srgbClr val="FFFFFF"/>
              </a:solidFill>
            </a:endParaRPr>
          </a:p>
          <a:p>
            <a:pPr lvl="0" marL="0" indent="0" defTabSz="192023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95">
                <a:solidFill>
                  <a:srgbClr val="FFFFFF"/>
                </a:solidFill>
              </a:rPr>
              <a:t> Estinzione</a:t>
            </a:r>
            <a:endParaRPr sz="1595">
              <a:solidFill>
                <a:srgbClr val="FFFFFF"/>
              </a:solidFill>
            </a:endParaRPr>
          </a:p>
          <a:p>
            <a:pPr lvl="1" marL="240029" indent="0" defTabSz="192023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95">
                <a:solidFill>
                  <a:srgbClr val="FFFFFF"/>
                </a:solidFill>
              </a:rPr>
              <a:t> Scadenza del termine (artt. 953 e 954/1)</a:t>
            </a:r>
            <a:endParaRPr sz="1595">
              <a:solidFill>
                <a:srgbClr val="FFFFFF"/>
              </a:solidFill>
            </a:endParaRPr>
          </a:p>
          <a:p>
            <a:pPr lvl="2" marL="480059" indent="0" defTabSz="192023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95">
                <a:solidFill>
                  <a:srgbClr val="FFFFFF"/>
                </a:solidFill>
              </a:rPr>
              <a:t>estinzione dei DRM costituiti dal superficiario</a:t>
            </a:r>
            <a:endParaRPr sz="1595">
              <a:solidFill>
                <a:srgbClr val="FFFFFF"/>
              </a:solidFill>
            </a:endParaRPr>
          </a:p>
          <a:p>
            <a:pPr lvl="2" marL="480059" indent="0" defTabSz="192023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95">
                <a:solidFill>
                  <a:srgbClr val="FFFFFF"/>
                </a:solidFill>
              </a:rPr>
              <a:t>estensione dei DRM sul suolo alla superficie   </a:t>
            </a:r>
            <a:endParaRPr sz="1595">
              <a:solidFill>
                <a:srgbClr val="FFFFFF"/>
              </a:solidFill>
            </a:endParaRPr>
          </a:p>
          <a:p>
            <a:pPr lvl="1" marL="240029" indent="0" defTabSz="192023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95">
                <a:solidFill>
                  <a:srgbClr val="FFFFFF"/>
                </a:solidFill>
              </a:rPr>
              <a:t> Perimento della costruzione (se le parti hanno così pattuito: cfr. art. 954/3) </a:t>
            </a:r>
            <a:endParaRPr sz="1595">
              <a:solidFill>
                <a:srgbClr val="FFFFFF"/>
              </a:solidFill>
            </a:endParaRPr>
          </a:p>
          <a:p>
            <a:pPr lvl="1" marL="240029" indent="0" defTabSz="192023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95">
                <a:solidFill>
                  <a:srgbClr val="FFFFFF"/>
                </a:solidFill>
              </a:rPr>
              <a:t> Prescrizione (diritto di costruire)</a:t>
            </a:r>
            <a:endParaRPr sz="1595">
              <a:solidFill>
                <a:srgbClr val="FFFFFF"/>
              </a:solidFill>
            </a:endParaRPr>
          </a:p>
          <a:p>
            <a:pPr lvl="1" marL="240029" indent="0" defTabSz="192023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95">
                <a:solidFill>
                  <a:srgbClr val="FFFFFF"/>
                </a:solidFill>
              </a:rPr>
              <a:t> Rinuncia (cfr. art. 1350, n. 5 in rel al n. 2) </a:t>
            </a:r>
            <a:endParaRPr sz="1595">
              <a:solidFill>
                <a:srgbClr val="FFFFFF"/>
              </a:solidFill>
            </a:endParaRPr>
          </a:p>
          <a:p>
            <a:pPr lvl="1" marL="240029" indent="0" defTabSz="192023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95">
                <a:solidFill>
                  <a:srgbClr val="FFFFFF"/>
                </a:solidFill>
              </a:rPr>
              <a:t> Consolidazione </a:t>
            </a:r>
            <a:endParaRPr sz="1595">
              <a:solidFill>
                <a:srgbClr val="FFFFFF"/>
              </a:solidFill>
            </a:endParaRPr>
          </a:p>
          <a:p>
            <a:pPr lvl="2" marL="480059" indent="0" defTabSz="192023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95">
                <a:solidFill>
                  <a:srgbClr val="FFFFFF"/>
                </a:solidFill>
              </a:rPr>
              <a:t> per causa diversa dalla scadenza del termine: l’ipoteca resta sulla costruzione (art. 2816/2)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>
            <p:ph type="body" idx="1"/>
          </p:nvPr>
        </p:nvSpPr>
        <p:spPr>
          <a:xfrm>
            <a:off x="284856" y="315912"/>
            <a:ext cx="12435087" cy="9121776"/>
          </a:xfrm>
          <a:prstGeom prst="rect">
            <a:avLst/>
          </a:prstGeom>
        </p:spPr>
        <p:txBody>
          <a:bodyPr/>
          <a:lstStyle/>
          <a:p>
            <a:pPr lvl="0" marL="0" indent="0" defTabSz="274320">
              <a:spcBef>
                <a:spcPts val="21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4200">
                <a:solidFill>
                  <a:srgbClr val="FFFFFF"/>
                </a:solidFill>
              </a:rPr>
              <a:t>Segue: Effetti dell’estinzione</a:t>
            </a:r>
            <a:r>
              <a:rPr sz="2160">
                <a:solidFill>
                  <a:srgbClr val="FFFFFF"/>
                </a:solidFill>
              </a:rPr>
              <a:t>		</a:t>
            </a:r>
            <a:endParaRPr sz="2160">
              <a:solidFill>
                <a:srgbClr val="FFFFFF"/>
              </a:solidFill>
            </a:endParaRPr>
          </a:p>
          <a:p>
            <a:pPr lvl="1" marL="6858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Riespansione del diritto di proprietà </a:t>
            </a:r>
            <a:endParaRPr sz="2160">
              <a:solidFill>
                <a:srgbClr val="FFFFFF"/>
              </a:solidFill>
            </a:endParaRPr>
          </a:p>
          <a:p>
            <a:pPr lvl="1" marL="6858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Accessione: art. 953 </a:t>
            </a:r>
            <a:endParaRPr sz="2160">
              <a:solidFill>
                <a:srgbClr val="FFFFFF"/>
              </a:solidFill>
            </a:endParaRPr>
          </a:p>
          <a:p>
            <a:pPr lvl="0" marL="0" indent="0" defTabSz="274320">
              <a:spcBef>
                <a:spcPts val="21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• DRM a favore di terzi</a:t>
            </a:r>
            <a:endParaRPr sz="2160">
              <a:solidFill>
                <a:srgbClr val="FFFFFF"/>
              </a:solidFill>
            </a:endParaRPr>
          </a:p>
          <a:p>
            <a:pPr lvl="1" marL="6858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costituiti dal proprietario sul fondo: si estendono alla costruzione (art. 954/1) </a:t>
            </a:r>
            <a:endParaRPr sz="2160">
              <a:solidFill>
                <a:srgbClr val="FFFFFF"/>
              </a:solidFill>
            </a:endParaRPr>
          </a:p>
          <a:p>
            <a:pPr lvl="2" marL="10287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≠ ipoteca costituita sul suolo non si estende alla superficie (art. 2816/1-2) </a:t>
            </a:r>
            <a:endParaRPr sz="2160">
              <a:solidFill>
                <a:srgbClr val="FFFFFF"/>
              </a:solidFill>
            </a:endParaRPr>
          </a:p>
          <a:p>
            <a:pPr lvl="1" marL="6858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costituiti dal superficiario: si estinguono</a:t>
            </a:r>
            <a:endParaRPr sz="2160">
              <a:solidFill>
                <a:srgbClr val="FFFFFF"/>
              </a:solidFill>
            </a:endParaRPr>
          </a:p>
          <a:p>
            <a:pPr lvl="2" marL="10287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≠ ipoteca : art. 2816/2</a:t>
            </a:r>
            <a:endParaRPr sz="2160">
              <a:solidFill>
                <a:srgbClr val="FFFFFF"/>
              </a:solidFill>
            </a:endParaRPr>
          </a:p>
          <a:p>
            <a:pPr lvl="3" marL="13716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se la superficie di estingue per causa diversa dalla scadenza del termine, l’ipoteca continua a gravare sulla costruzione</a:t>
            </a:r>
            <a:endParaRPr sz="2160">
              <a:solidFill>
                <a:srgbClr val="FFFFFF"/>
              </a:solidFill>
            </a:endParaRPr>
          </a:p>
          <a:p>
            <a:pPr lvl="0" marL="3429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Contratti di locazione stipulati dal superficiali</a:t>
            </a:r>
            <a:endParaRPr sz="2160">
              <a:solidFill>
                <a:srgbClr val="FFFFFF"/>
              </a:solidFill>
            </a:endParaRPr>
          </a:p>
          <a:p>
            <a:pPr lvl="1" marL="6858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art. 954/2: efficacia limitata all’anno in corso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>
            <p:ph type="body" idx="1"/>
          </p:nvPr>
        </p:nvSpPr>
        <p:spPr>
          <a:xfrm>
            <a:off x="288726" y="193823"/>
            <a:ext cx="12427348" cy="9365954"/>
          </a:xfrm>
          <a:prstGeom prst="rect">
            <a:avLst/>
          </a:prstGeom>
        </p:spPr>
        <p:txBody>
          <a:bodyPr/>
          <a:lstStyle/>
          <a:p>
            <a:pPr lvl="0" marL="0" indent="0" defTabSz="237743">
              <a:spcBef>
                <a:spcPts val="1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4471">
                <a:solidFill>
                  <a:srgbClr val="FFFFFF"/>
                </a:solidFill>
              </a:rPr>
              <a:t>Usufrutto</a:t>
            </a:r>
            <a:endParaRPr sz="4471">
              <a:solidFill>
                <a:srgbClr val="FFFFFF"/>
              </a:solidFill>
            </a:endParaRPr>
          </a:p>
          <a:p>
            <a:pPr lvl="0" marL="0" indent="0" defTabSz="237743">
              <a:spcBef>
                <a:spcPts val="1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981: facoltà di godere della cosa altrui e di trarne tutte le utilità, nel rispetto della destinazione economica originaria</a:t>
            </a:r>
            <a:endParaRPr sz="1871">
              <a:solidFill>
                <a:srgbClr val="FFFFFF"/>
              </a:solidFill>
            </a:endParaRPr>
          </a:p>
          <a:p>
            <a:pPr lvl="0" marL="0" indent="0" defTabSz="237743">
              <a:spcBef>
                <a:spcPts val="1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979: l’usufrutto è strutturalmente temporaneo: non può eccedere la vita dell’usufruttuario (o i trenta anni se a favore di PG)  </a:t>
            </a:r>
            <a:endParaRPr sz="1871">
              <a:solidFill>
                <a:srgbClr val="FFFFFF"/>
              </a:solidFill>
            </a:endParaRPr>
          </a:p>
          <a:p>
            <a:pPr lvl="0" marL="0" indent="0" defTabSz="237743">
              <a:spcBef>
                <a:spcPts val="1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• Fonti: atto negoziale (artt. 1376; 1350, n. 2; 2643, n. 2), usucapione, legge (art. 324)</a:t>
            </a:r>
            <a:endParaRPr sz="1871">
              <a:solidFill>
                <a:srgbClr val="FFFFFF"/>
              </a:solidFill>
            </a:endParaRPr>
          </a:p>
          <a:p>
            <a:pPr lvl="0" marL="29717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Diritti attribuiti all’usufruttuario		</a:t>
            </a:r>
            <a:endParaRPr sz="1871">
              <a:solidFill>
                <a:srgbClr val="FFFFFF"/>
              </a:solidFill>
            </a:endParaRPr>
          </a:p>
          <a:p>
            <a:pPr lvl="1" marL="59435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uso e sfruttamento del bene, diretto (frutti naturali) o indiretto (frutti civili) </a:t>
            </a:r>
            <a:endParaRPr sz="1871">
              <a:solidFill>
                <a:srgbClr val="FFFFFF"/>
              </a:solidFill>
            </a:endParaRPr>
          </a:p>
          <a:p>
            <a:pPr lvl="1" marL="59435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	legittimazione alle azioni a tutela della proprietà e del possesso </a:t>
            </a:r>
            <a:endParaRPr sz="1871">
              <a:solidFill>
                <a:srgbClr val="FFFFFF"/>
              </a:solidFill>
            </a:endParaRPr>
          </a:p>
          <a:p>
            <a:pPr lvl="1" marL="59435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 miglioramenti (qualitativi) e addizioni (quantitative): artt. 985, 986</a:t>
            </a:r>
            <a:endParaRPr sz="1871">
              <a:solidFill>
                <a:srgbClr val="FFFFFF"/>
              </a:solidFill>
            </a:endParaRPr>
          </a:p>
          <a:p>
            <a:pPr lvl="1" marL="59435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 facoltà di disporre del diritto: alienare, costituire DRM (980)</a:t>
            </a:r>
            <a:endParaRPr sz="1871">
              <a:solidFill>
                <a:srgbClr val="FFFFFF"/>
              </a:solidFill>
            </a:endParaRPr>
          </a:p>
          <a:p>
            <a:pPr lvl="0" marL="29717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Obblighi a carico dell’usufruttuario</a:t>
            </a:r>
            <a:endParaRPr sz="1871">
              <a:solidFill>
                <a:srgbClr val="FFFFFF"/>
              </a:solidFill>
            </a:endParaRPr>
          </a:p>
          <a:p>
            <a:pPr lvl="1" marL="59435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diligenza del «buon padre di famiglia» nel godimento della cosa (art. 1001/2) </a:t>
            </a:r>
            <a:endParaRPr sz="1871">
              <a:solidFill>
                <a:srgbClr val="FFFFFF"/>
              </a:solidFill>
            </a:endParaRPr>
          </a:p>
          <a:p>
            <a:pPr lvl="1" marL="59435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inventario e garanzia</a:t>
            </a:r>
            <a:endParaRPr sz="1871">
              <a:solidFill>
                <a:srgbClr val="FFFFFF"/>
              </a:solidFill>
            </a:endParaRPr>
          </a:p>
          <a:p>
            <a:pPr lvl="1" marL="59435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conservazione del bene, denunzia delle attività di terzi(art. 1012/1)</a:t>
            </a:r>
            <a:endParaRPr sz="1871">
              <a:solidFill>
                <a:srgbClr val="FFFFFF"/>
              </a:solidFill>
            </a:endParaRPr>
          </a:p>
          <a:p>
            <a:pPr lvl="1" marL="59435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restituzione alla scadenza (art. 1001) 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>
            <p:ph type="body" idx="1"/>
          </p:nvPr>
        </p:nvSpPr>
        <p:spPr>
          <a:xfrm>
            <a:off x="160535" y="104378"/>
            <a:ext cx="12683730" cy="9544844"/>
          </a:xfrm>
          <a:prstGeom prst="rect">
            <a:avLst/>
          </a:prstGeom>
        </p:spPr>
        <p:txBody>
          <a:bodyPr anchor="t"/>
          <a:lstStyle/>
          <a:p>
            <a:pPr lvl="0" marL="0" indent="0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430">
                <a:solidFill>
                  <a:srgbClr val="FFFFFF"/>
                </a:solidFill>
              </a:rPr>
              <a:t>Segue: Estinzione</a:t>
            </a:r>
            <a:endParaRPr sz="3430">
              <a:solidFill>
                <a:srgbClr val="FFFFFF"/>
              </a:solidFill>
            </a:endParaRPr>
          </a:p>
          <a:p>
            <a:pPr lvl="0" marL="451167" indent="-451167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01">
                <a:solidFill>
                  <a:srgbClr val="FFFFFF"/>
                </a:solidFill>
              </a:rPr>
              <a:t>cause</a:t>
            </a:r>
            <a:endParaRPr sz="2401">
              <a:solidFill>
                <a:srgbClr val="FFFFFF"/>
              </a:solidFill>
            </a:endParaRPr>
          </a:p>
          <a:p>
            <a:pPr lvl="2" marL="1011237" indent="-451167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62">
                <a:solidFill>
                  <a:srgbClr val="FFFFFF"/>
                </a:solidFill>
              </a:rPr>
              <a:t>scadenza del termine (art. 979) </a:t>
            </a:r>
            <a:endParaRPr sz="1862">
              <a:solidFill>
                <a:srgbClr val="FFFFFF"/>
              </a:solidFill>
            </a:endParaRPr>
          </a:p>
          <a:p>
            <a:pPr lvl="2" marL="1011237" indent="-451167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62">
                <a:solidFill>
                  <a:srgbClr val="FFFFFF"/>
                </a:solidFill>
              </a:rPr>
              <a:t>prescrizione: non uso ventennale (art. 1014, n. 1) </a:t>
            </a:r>
            <a:endParaRPr sz="1862">
              <a:solidFill>
                <a:srgbClr val="FFFFFF"/>
              </a:solidFill>
            </a:endParaRPr>
          </a:p>
          <a:p>
            <a:pPr lvl="2" marL="1011237" indent="-451167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62">
                <a:solidFill>
                  <a:srgbClr val="FFFFFF"/>
                </a:solidFill>
              </a:rPr>
              <a:t>consolidazione (art. 1014, n. 2)</a:t>
            </a:r>
            <a:endParaRPr sz="1862">
              <a:solidFill>
                <a:srgbClr val="FFFFFF"/>
              </a:solidFill>
            </a:endParaRPr>
          </a:p>
          <a:p>
            <a:pPr lvl="2" marL="1011237" indent="-451167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62">
                <a:solidFill>
                  <a:srgbClr val="FFFFFF"/>
                </a:solidFill>
              </a:rPr>
              <a:t>totale perimento della cosa </a:t>
            </a:r>
            <a:endParaRPr sz="1862">
              <a:solidFill>
                <a:srgbClr val="FFFFFF"/>
              </a:solidFill>
            </a:endParaRPr>
          </a:p>
          <a:p>
            <a:pPr lvl="2" marL="1011237" indent="-451167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62">
                <a:solidFill>
                  <a:srgbClr val="FFFFFF"/>
                </a:solidFill>
              </a:rPr>
              <a:t>rinuncia (cfr. art. 1350, n. 5, in rel. al n. 2) </a:t>
            </a:r>
            <a:endParaRPr sz="1862">
              <a:solidFill>
                <a:srgbClr val="FFFFFF"/>
              </a:solidFill>
            </a:endParaRPr>
          </a:p>
          <a:p>
            <a:pPr lvl="2" marL="1011237" indent="-451167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62">
                <a:solidFill>
                  <a:srgbClr val="FFFFFF"/>
                </a:solidFill>
              </a:rPr>
              <a:t>decadenza : abusi dell’usufruttuario (1115) : sentenza  </a:t>
            </a:r>
            <a:endParaRPr sz="1862">
              <a:solidFill>
                <a:srgbClr val="FFFFFF"/>
              </a:solidFill>
            </a:endParaRPr>
          </a:p>
          <a:p>
            <a:pPr lvl="0" marL="451167" indent="-451167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50">
                <a:solidFill>
                  <a:srgbClr val="FFFFFF"/>
                </a:solidFill>
              </a:rPr>
              <a:t>effetti</a:t>
            </a:r>
            <a:endParaRPr sz="2450">
              <a:solidFill>
                <a:srgbClr val="FFFFFF"/>
              </a:solidFill>
            </a:endParaRPr>
          </a:p>
          <a:p>
            <a:pPr lvl="2" marL="855662" indent="-295592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62">
                <a:solidFill>
                  <a:srgbClr val="FFFFFF"/>
                </a:solidFill>
              </a:rPr>
              <a:t>riespansione della proprietà </a:t>
            </a:r>
            <a:endParaRPr sz="1862">
              <a:solidFill>
                <a:srgbClr val="FFFFFF"/>
              </a:solidFill>
            </a:endParaRPr>
          </a:p>
          <a:p>
            <a:pPr lvl="2" marL="855662" indent="-295592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62">
                <a:solidFill>
                  <a:srgbClr val="FFFFFF"/>
                </a:solidFill>
              </a:rPr>
              <a:t>obbligo di restituzione</a:t>
            </a:r>
            <a:endParaRPr sz="1862">
              <a:solidFill>
                <a:srgbClr val="FFFFFF"/>
              </a:solidFill>
            </a:endParaRPr>
          </a:p>
          <a:p>
            <a:pPr lvl="2" marL="855662" indent="-295592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62">
                <a:solidFill>
                  <a:srgbClr val="FFFFFF"/>
                </a:solidFill>
              </a:rPr>
              <a:t>diritto all’indennità per i miglioramenti apportati e sussistenti  </a:t>
            </a:r>
            <a:endParaRPr sz="1862">
              <a:solidFill>
                <a:srgbClr val="FFFFFF"/>
              </a:solidFill>
            </a:endParaRPr>
          </a:p>
          <a:p>
            <a:pPr lvl="2" marL="855662" indent="-295592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62">
                <a:solidFill>
                  <a:srgbClr val="FFFFFF"/>
                </a:solidFill>
              </a:rPr>
              <a:t>ius tollendi : addizioni</a:t>
            </a:r>
            <a:endParaRPr sz="1862">
              <a:solidFill>
                <a:srgbClr val="FFFFFF"/>
              </a:solidFill>
            </a:endParaRPr>
          </a:p>
          <a:p>
            <a:pPr lvl="2" marL="855662" indent="-295592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62">
                <a:solidFill>
                  <a:srgbClr val="FFFFFF"/>
                </a:solidFill>
              </a:rPr>
              <a:t> diritto di ritenzione fino al rimborso  </a:t>
            </a:r>
            <a:endParaRPr sz="1862">
              <a:solidFill>
                <a:srgbClr val="FFFFFF"/>
              </a:solidFill>
            </a:endParaRPr>
          </a:p>
          <a:p>
            <a:pPr lvl="1" marL="575627" indent="-295592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62">
                <a:solidFill>
                  <a:srgbClr val="FFFFFF"/>
                </a:solidFill>
              </a:rPr>
              <a:t>Diritti costituiti dall’usufruttuario a favore di terzi	</a:t>
            </a:r>
            <a:endParaRPr sz="1862">
              <a:solidFill>
                <a:srgbClr val="FFFFFF"/>
              </a:solidFill>
            </a:endParaRPr>
          </a:p>
          <a:p>
            <a:pPr lvl="5" marL="0" indent="560070" defTabSz="224027">
              <a:lnSpc>
                <a:spcPts val="900"/>
              </a:lnSpc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862">
                <a:solidFill>
                  <a:srgbClr val="FFFFFF"/>
                </a:solidFill>
              </a:rPr>
              <a:t>•  Locazione: prosegue fino alla scadenza; Servitù: non cessa; Ipoteca: si estingue</a:t>
            </a: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>
            <p:ph type="body" idx="1"/>
          </p:nvPr>
        </p:nvSpPr>
        <p:spPr>
          <a:xfrm>
            <a:off x="355004" y="315366"/>
            <a:ext cx="12480976" cy="9322297"/>
          </a:xfrm>
          <a:prstGeom prst="rect">
            <a:avLst/>
          </a:prstGeom>
        </p:spPr>
        <p:txBody>
          <a:bodyPr/>
          <a:lstStyle/>
          <a:p>
            <a:pPr lvl="0" marL="0" indent="0" defTabSz="301752">
              <a:spcBef>
                <a:spcPts val="2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5082">
                <a:solidFill>
                  <a:srgbClr val="FFFFFF"/>
                </a:solidFill>
              </a:rPr>
              <a:t>Le servitù prediali</a:t>
            </a:r>
            <a:endParaRPr sz="5082">
              <a:solidFill>
                <a:srgbClr val="FFFFFF"/>
              </a:solidFill>
            </a:endParaRPr>
          </a:p>
          <a:p>
            <a:pPr lvl="0" marL="37719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1027: (praedium: fondo) è il diritto reale di godimento che consiste nel peso imposto sopra un fondo (fondo servente) per l’utilità di un altro fondo (fondo dominante), appartenente a diverso proprietario. </a:t>
            </a:r>
            <a:endParaRPr sz="2376">
              <a:solidFill>
                <a:srgbClr val="FFFFFF"/>
              </a:solidFill>
            </a:endParaRPr>
          </a:p>
          <a:p>
            <a:pPr lvl="0" marL="37719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Dal lato passivo, la servitù consiste in un limite imposto alle facoltà di godimento del proprietario del fondo servente in funzione di una utilità per il fondo dominante. </a:t>
            </a:r>
            <a:endParaRPr sz="2376">
              <a:solidFill>
                <a:srgbClr val="FFFFFF"/>
              </a:solidFill>
            </a:endParaRPr>
          </a:p>
          <a:p>
            <a:pPr lvl="1" marL="75438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	Passaggio: consente al proprietario del fondo dominante di raggiungere la pubblica via da un fondo intercluso</a:t>
            </a:r>
            <a:br>
              <a:rPr sz="2376">
                <a:solidFill>
                  <a:srgbClr val="FFFFFF"/>
                </a:solidFill>
              </a:rPr>
            </a:br>
            <a:endParaRPr sz="2376">
              <a:solidFill>
                <a:srgbClr val="FFFFFF"/>
              </a:solidFill>
            </a:endParaRPr>
          </a:p>
          <a:p>
            <a:pPr lvl="1" marL="75438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  Presa o derivazione d’acqua: il proprietario del fondo dominante può prelevare o derivare, mediante una pompa o un canale derivatore, acqua dal fondo vicino </a:t>
            </a:r>
            <a:endParaRPr sz="2376">
              <a:solidFill>
                <a:srgbClr val="FFFFFF"/>
              </a:solidFill>
            </a:endParaRPr>
          </a:p>
          <a:p>
            <a:pPr lvl="1" marL="75438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Altius  non tollendi (non sopraelevazione): perdita della facoltà di costruire</a:t>
            </a:r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type="body" idx="1"/>
          </p:nvPr>
        </p:nvSpPr>
        <p:spPr>
          <a:xfrm>
            <a:off x="262731" y="363438"/>
            <a:ext cx="12479338" cy="9214000"/>
          </a:xfrm>
          <a:prstGeom prst="rect">
            <a:avLst/>
          </a:prstGeom>
        </p:spPr>
        <p:txBody>
          <a:bodyPr/>
          <a:lstStyle/>
          <a:p>
            <a:pPr lvl="0" marL="0" indent="0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84">
                <a:solidFill>
                  <a:srgbClr val="FFFFFF"/>
                </a:solidFill>
              </a:rPr>
              <a:t>Segue: diritti di servitù ≠ diritti di credito</a:t>
            </a:r>
            <a:endParaRPr sz="3384">
              <a:solidFill>
                <a:srgbClr val="FFFFFF"/>
              </a:solidFill>
            </a:endParaRPr>
          </a:p>
          <a:p>
            <a:pPr lvl="0" marL="0" indent="0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br>
              <a:rPr sz="3384">
                <a:solidFill>
                  <a:srgbClr val="FFFFFF"/>
                </a:solidFill>
              </a:rPr>
            </a:br>
            <a:r>
              <a:rPr sz="2592">
                <a:solidFill>
                  <a:srgbClr val="FFFFFF"/>
                </a:solidFill>
              </a:rPr>
              <a:t>l’utilità è costituita in favore e in funzione di un bisogno non transitorio del fondo dominante (non a favore del proprietario)</a:t>
            </a:r>
            <a:endParaRPr sz="2592">
              <a:solidFill>
                <a:srgbClr val="FFFFFF"/>
              </a:solidFill>
            </a:endParaRPr>
          </a:p>
          <a:p>
            <a:pPr lvl="1" marL="822960" indent="-411480" defTabSz="329184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es.: attività agricole (attingere acqua per l’irrigazione del terreno); industriali (passaggio di condutture elettriche o di metanodotti destinati a raggiungere un impianto nel fondo dominante); commerciali (divieto di esercizio di un’attività in concorrenza con quella esercitata sul fondo dominante) </a:t>
            </a:r>
            <a:endParaRPr sz="2592">
              <a:solidFill>
                <a:srgbClr val="FFFFFF"/>
              </a:solidFill>
            </a:endParaRPr>
          </a:p>
          <a:p>
            <a:pPr lvl="1" marL="822960" indent="-411480" defTabSz="329184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 «inerenza attiva»: inseparabilità della servitù dalla proprietà del fondo dominante </a:t>
            </a:r>
            <a:endParaRPr sz="2592">
              <a:solidFill>
                <a:srgbClr val="FFFFFF"/>
              </a:solidFill>
            </a:endParaRPr>
          </a:p>
          <a:p>
            <a:pPr lvl="1" marL="822960" indent="-411480" defTabSz="329184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«ambulatorietà» della servitù: si trasferisce automaticamente con la proprietà del f.d.</a:t>
            </a:r>
          </a:p>
        </p:txBody>
      </p:sp>
    </p:spTree>
  </p:cSld>
  <p:clrMapOvr>
    <a:masterClrMapping/>
  </p:clrMapOvr>
  <p:transition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theme1.xml><?xml version="1.0" encoding="utf-8"?>
<a:theme xmlns:a="http://schemas.openxmlformats.org/drawingml/2006/main" xmlns:r="http://schemas.openxmlformats.org/officeDocument/2006/relationships" name="Chalkboard">
  <a:themeElements>
    <a:clrScheme name="Chalkboard">
      <a:dk1>
        <a:srgbClr val="BC00FF"/>
      </a:dk1>
      <a:lt1>
        <a:srgbClr val="FFFFFF"/>
      </a:lt1>
      <a:dk2>
        <a:srgbClr val="51504D"/>
      </a:dk2>
      <a:lt2>
        <a:srgbClr val="CBC8C2"/>
      </a:lt2>
      <a:accent1>
        <a:srgbClr val="71B0E2"/>
      </a:accent1>
      <a:accent2>
        <a:srgbClr val="A8E685"/>
      </a:accent2>
      <a:accent3>
        <a:srgbClr val="FFE181"/>
      </a:accent3>
      <a:accent4>
        <a:srgbClr val="F2A057"/>
      </a:accent4>
      <a:accent5>
        <a:srgbClr val="FF7777"/>
      </a:accent5>
      <a:accent6>
        <a:srgbClr val="D4ABEF"/>
      </a:accent6>
      <a:hlink>
        <a:srgbClr val="0000FF"/>
      </a:hlink>
      <a:folHlink>
        <a:srgbClr val="FF00FF"/>
      </a:folHlink>
    </a:clrScheme>
    <a:fontScheme name="Chalkboard">
      <a:majorFont>
        <a:latin typeface="Chalkduster"/>
        <a:ea typeface="Chalkduster"/>
        <a:cs typeface="Chalkduster"/>
      </a:majorFont>
      <a:minorFont>
        <a:latin typeface="Chalkduster"/>
        <a:ea typeface="Chalkduster"/>
        <a:cs typeface="Chalkduster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63500" dist="0" dir="162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63500" dist="25400" dir="270000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>
          <a:noFil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Chalkboard">
  <a:themeElements>
    <a:clrScheme name="Chalkboard">
      <a:dk1>
        <a:srgbClr val="000000"/>
      </a:dk1>
      <a:lt1>
        <a:srgbClr val="FFFFFF"/>
      </a:lt1>
      <a:dk2>
        <a:srgbClr val="51504D"/>
      </a:dk2>
      <a:lt2>
        <a:srgbClr val="CBC8C2"/>
      </a:lt2>
      <a:accent1>
        <a:srgbClr val="71B0E2"/>
      </a:accent1>
      <a:accent2>
        <a:srgbClr val="A8E685"/>
      </a:accent2>
      <a:accent3>
        <a:srgbClr val="FFE181"/>
      </a:accent3>
      <a:accent4>
        <a:srgbClr val="F2A057"/>
      </a:accent4>
      <a:accent5>
        <a:srgbClr val="FF7777"/>
      </a:accent5>
      <a:accent6>
        <a:srgbClr val="D4ABEF"/>
      </a:accent6>
      <a:hlink>
        <a:srgbClr val="0000FF"/>
      </a:hlink>
      <a:folHlink>
        <a:srgbClr val="FF00FF"/>
      </a:folHlink>
    </a:clrScheme>
    <a:fontScheme name="Chalkboard">
      <a:majorFont>
        <a:latin typeface="Chalkduster"/>
        <a:ea typeface="Chalkduster"/>
        <a:cs typeface="Chalkduster"/>
      </a:majorFont>
      <a:minorFont>
        <a:latin typeface="Chalkduster"/>
        <a:ea typeface="Chalkduster"/>
        <a:cs typeface="Chalkduster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63500" dist="0" dir="162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63500" dist="25400" dir="270000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>
          <a:noFil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