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98" r:id="rId5"/>
    <p:sldMasterId id="2147483710" r:id="rId6"/>
  </p:sldMasterIdLst>
  <p:notesMasterIdLst>
    <p:notesMasterId r:id="rId74"/>
  </p:notesMasterIdLst>
  <p:handoutMasterIdLst>
    <p:handoutMasterId r:id="rId75"/>
  </p:handoutMasterIdLst>
  <p:sldIdLst>
    <p:sldId id="333" r:id="rId7"/>
    <p:sldId id="334" r:id="rId8"/>
    <p:sldId id="335" r:id="rId9"/>
    <p:sldId id="393" r:id="rId10"/>
    <p:sldId id="366" r:id="rId11"/>
    <p:sldId id="367" r:id="rId12"/>
    <p:sldId id="399" r:id="rId13"/>
    <p:sldId id="337" r:id="rId14"/>
    <p:sldId id="338" r:id="rId15"/>
    <p:sldId id="339" r:id="rId16"/>
    <p:sldId id="340" r:id="rId17"/>
    <p:sldId id="341" r:id="rId18"/>
    <p:sldId id="384" r:id="rId19"/>
    <p:sldId id="395" r:id="rId20"/>
    <p:sldId id="382" r:id="rId21"/>
    <p:sldId id="342" r:id="rId22"/>
    <p:sldId id="381" r:id="rId23"/>
    <p:sldId id="343" r:id="rId24"/>
    <p:sldId id="344" r:id="rId25"/>
    <p:sldId id="345" r:id="rId26"/>
    <p:sldId id="383" r:id="rId27"/>
    <p:sldId id="346" r:id="rId28"/>
    <p:sldId id="347" r:id="rId29"/>
    <p:sldId id="348" r:id="rId30"/>
    <p:sldId id="396" r:id="rId31"/>
    <p:sldId id="349" r:id="rId32"/>
    <p:sldId id="350" r:id="rId33"/>
    <p:sldId id="387" r:id="rId34"/>
    <p:sldId id="386" r:id="rId35"/>
    <p:sldId id="385" r:id="rId36"/>
    <p:sldId id="351" r:id="rId37"/>
    <p:sldId id="352" r:id="rId38"/>
    <p:sldId id="353" r:id="rId39"/>
    <p:sldId id="398" r:id="rId40"/>
    <p:sldId id="400" r:id="rId41"/>
    <p:sldId id="355" r:id="rId42"/>
    <p:sldId id="356" r:id="rId43"/>
    <p:sldId id="357" r:id="rId44"/>
    <p:sldId id="358" r:id="rId45"/>
    <p:sldId id="388" r:id="rId46"/>
    <p:sldId id="359" r:id="rId47"/>
    <p:sldId id="360" r:id="rId48"/>
    <p:sldId id="389" r:id="rId49"/>
    <p:sldId id="361" r:id="rId50"/>
    <p:sldId id="273" r:id="rId51"/>
    <p:sldId id="376" r:id="rId52"/>
    <p:sldId id="377" r:id="rId53"/>
    <p:sldId id="379" r:id="rId54"/>
    <p:sldId id="362" r:id="rId55"/>
    <p:sldId id="363" r:id="rId56"/>
    <p:sldId id="364" r:id="rId57"/>
    <p:sldId id="392" r:id="rId58"/>
    <p:sldId id="401" r:id="rId59"/>
    <p:sldId id="368" r:id="rId60"/>
    <p:sldId id="369" r:id="rId61"/>
    <p:sldId id="370" r:id="rId62"/>
    <p:sldId id="374" r:id="rId63"/>
    <p:sldId id="371" r:id="rId64"/>
    <p:sldId id="372" r:id="rId65"/>
    <p:sldId id="397" r:id="rId66"/>
    <p:sldId id="394" r:id="rId67"/>
    <p:sldId id="390" r:id="rId68"/>
    <p:sldId id="373" r:id="rId69"/>
    <p:sldId id="391" r:id="rId70"/>
    <p:sldId id="331" r:id="rId71"/>
    <p:sldId id="375" r:id="rId72"/>
    <p:sldId id="380" r:id="rId73"/>
  </p:sldIdLst>
  <p:sldSz cx="9144000" cy="6858000" type="screen4x3"/>
  <p:notesSz cx="6854825" cy="9750425"/>
  <p:kinsoku lang="ja-JP" invalStChars="、。，．・：；？！゛゜ヽヾゝゞ々ー’”）〕］｝〉》」』】°‰′″℃￠％ぁぃぅぇぉっゃゅょゎァィゥェォッャュョヮヵヶ!%),.:;?]}｡｣､･ｧｨｩｪｫｬｭｮｯｰﾞﾟ" invalEndChars="‘“（〔［｛〈《「『【￥＄$([\{｢￡"/>
  <p:defaultTextStyle>
    <a:defPPr>
      <a:defRPr lang="it-IT"/>
    </a:defPPr>
    <a:lvl1pPr algn="l" rtl="0" eaLnBrk="0" fontAlgn="base" hangingPunct="0">
      <a:spcBef>
        <a:spcPct val="0"/>
      </a:spcBef>
      <a:spcAft>
        <a:spcPct val="0"/>
      </a:spcAft>
      <a:defRPr sz="206200" b="1" kern="1200">
        <a:solidFill>
          <a:srgbClr val="023C59"/>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6200" b="1" kern="1200">
        <a:solidFill>
          <a:srgbClr val="023C59"/>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6200" b="1" kern="1200">
        <a:solidFill>
          <a:srgbClr val="023C59"/>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6200" b="1" kern="1200">
        <a:solidFill>
          <a:srgbClr val="023C59"/>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6200" b="1" kern="1200">
        <a:solidFill>
          <a:srgbClr val="023C59"/>
        </a:solidFill>
        <a:latin typeface="Arial" panose="020B0604020202020204" pitchFamily="34" charset="0"/>
        <a:ea typeface="+mn-ea"/>
        <a:cs typeface="Arial" panose="020B0604020202020204" pitchFamily="34" charset="0"/>
      </a:defRPr>
    </a:lvl5pPr>
    <a:lvl6pPr marL="2286000" algn="l" defTabSz="914400" rtl="0" eaLnBrk="1" latinLnBrk="0" hangingPunct="1">
      <a:defRPr sz="206200" b="1" kern="1200">
        <a:solidFill>
          <a:srgbClr val="023C59"/>
        </a:solidFill>
        <a:latin typeface="Arial" panose="020B0604020202020204" pitchFamily="34" charset="0"/>
        <a:ea typeface="+mn-ea"/>
        <a:cs typeface="Arial" panose="020B0604020202020204" pitchFamily="34" charset="0"/>
      </a:defRPr>
    </a:lvl6pPr>
    <a:lvl7pPr marL="2743200" algn="l" defTabSz="914400" rtl="0" eaLnBrk="1" latinLnBrk="0" hangingPunct="1">
      <a:defRPr sz="206200" b="1" kern="1200">
        <a:solidFill>
          <a:srgbClr val="023C59"/>
        </a:solidFill>
        <a:latin typeface="Arial" panose="020B0604020202020204" pitchFamily="34" charset="0"/>
        <a:ea typeface="+mn-ea"/>
        <a:cs typeface="Arial" panose="020B0604020202020204" pitchFamily="34" charset="0"/>
      </a:defRPr>
    </a:lvl7pPr>
    <a:lvl8pPr marL="3200400" algn="l" defTabSz="914400" rtl="0" eaLnBrk="1" latinLnBrk="0" hangingPunct="1">
      <a:defRPr sz="206200" b="1" kern="1200">
        <a:solidFill>
          <a:srgbClr val="023C59"/>
        </a:solidFill>
        <a:latin typeface="Arial" panose="020B0604020202020204" pitchFamily="34" charset="0"/>
        <a:ea typeface="+mn-ea"/>
        <a:cs typeface="Arial" panose="020B0604020202020204" pitchFamily="34" charset="0"/>
      </a:defRPr>
    </a:lvl8pPr>
    <a:lvl9pPr marL="3657600" algn="l" defTabSz="914400" rtl="0" eaLnBrk="1" latinLnBrk="0" hangingPunct="1">
      <a:defRPr sz="206200" b="1" kern="1200">
        <a:solidFill>
          <a:srgbClr val="023C59"/>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CCCCFF"/>
    <a:srgbClr val="FC0128"/>
    <a:srgbClr val="00B7A5"/>
    <a:srgbClr val="00FF00"/>
    <a:srgbClr val="C1CEFF"/>
    <a:srgbClr val="D60093"/>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2" autoAdjust="0"/>
    <p:restoredTop sz="94617" autoAdjust="0"/>
  </p:normalViewPr>
  <p:slideViewPr>
    <p:cSldViewPr>
      <p:cViewPr>
        <p:scale>
          <a:sx n="90" d="100"/>
          <a:sy n="90" d="100"/>
        </p:scale>
        <p:origin x="28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5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238337912"/>
        <c:axId val="1"/>
        <c:axId val="0"/>
      </c:bar3DChart>
      <c:catAx>
        <c:axId val="238337912"/>
        <c:scaling>
          <c:orientation val="minMax"/>
        </c:scaling>
        <c:delete val="0"/>
        <c:axPos val="b"/>
        <c:majorTickMark val="out"/>
        <c:minorTickMark val="none"/>
        <c:tickLblPos val="low"/>
        <c:spPr>
          <a:ln w="3186">
            <a:solidFill>
              <a:schemeClr val="tx1"/>
            </a:solidFill>
            <a:prstDash val="solid"/>
          </a:ln>
        </c:spPr>
        <c:txPr>
          <a:bodyPr rot="0" vert="horz"/>
          <a:lstStyle/>
          <a:p>
            <a:pPr>
              <a:defRPr sz="1806" b="1" i="0" u="none" strike="noStrike" baseline="0">
                <a:solidFill>
                  <a:schemeClr val="tx1"/>
                </a:solidFill>
                <a:latin typeface="Arial"/>
                <a:ea typeface="Arial"/>
                <a:cs typeface="Arial"/>
              </a:defRPr>
            </a:pPr>
            <a:endParaRPr lang="it-IT"/>
          </a:p>
        </c:txPr>
        <c:crossAx val="1"/>
        <c:crosses val="autoZero"/>
        <c:auto val="1"/>
        <c:lblAlgn val="ctr"/>
        <c:lblOffset val="100"/>
        <c:tickMarkSkip val="1"/>
        <c:noMultiLvlLbl val="0"/>
      </c:catAx>
      <c:valAx>
        <c:axId val="1"/>
        <c:scaling>
          <c:orientation val="minMax"/>
        </c:scaling>
        <c:delete val="0"/>
        <c:axPos val="l"/>
        <c:majorGridlines>
          <c:spPr>
            <a:ln w="3186">
              <a:solidFill>
                <a:schemeClr val="tx1"/>
              </a:solidFill>
              <a:prstDash val="solid"/>
            </a:ln>
          </c:spPr>
        </c:majorGridlines>
        <c:majorTickMark val="out"/>
        <c:minorTickMark val="none"/>
        <c:tickLblPos val="nextTo"/>
        <c:spPr>
          <a:ln w="3186">
            <a:solidFill>
              <a:schemeClr val="tx1"/>
            </a:solidFill>
            <a:prstDash val="solid"/>
          </a:ln>
        </c:spPr>
        <c:txPr>
          <a:bodyPr rot="0" vert="horz"/>
          <a:lstStyle/>
          <a:p>
            <a:pPr>
              <a:defRPr sz="1806" b="1" i="0" u="none" strike="noStrike" baseline="0">
                <a:solidFill>
                  <a:schemeClr val="tx1"/>
                </a:solidFill>
                <a:latin typeface="Arial"/>
                <a:ea typeface="Arial"/>
                <a:cs typeface="Arial"/>
              </a:defRPr>
            </a:pPr>
            <a:endParaRPr lang="it-IT"/>
          </a:p>
        </c:txPr>
        <c:crossAx val="238337912"/>
        <c:crosses val="autoZero"/>
        <c:crossBetween val="between"/>
      </c:valAx>
      <c:spPr>
        <a:noFill/>
        <a:ln w="25487">
          <a:noFill/>
        </a:ln>
      </c:spPr>
    </c:plotArea>
    <c:legend>
      <c:legendPos val="r"/>
      <c:layout>
        <c:manualLayout>
          <c:xMode val="edge"/>
          <c:yMode val="edge"/>
          <c:x val="0.81794871794871793"/>
          <c:y val="0.47156398104265401"/>
          <c:w val="0.1717948717948718"/>
          <c:h val="5.6872037914691941E-2"/>
        </c:manualLayout>
      </c:layout>
      <c:overlay val="0"/>
      <c:spPr>
        <a:noFill/>
        <a:ln w="3186">
          <a:solidFill>
            <a:schemeClr val="tx1"/>
          </a:solidFill>
          <a:prstDash val="solid"/>
        </a:ln>
      </c:spPr>
      <c:txPr>
        <a:bodyPr/>
        <a:lstStyle/>
        <a:p>
          <a:pPr>
            <a:defRPr sz="1661" b="1" i="0" u="none" strike="noStrike" baseline="0">
              <a:solidFill>
                <a:schemeClr val="tx1"/>
              </a:solidFill>
              <a:latin typeface="Arial"/>
              <a:ea typeface="Arial"/>
              <a:cs typeface="Arial"/>
            </a:defRPr>
          </a:pPr>
          <a:endParaRPr lang="it-IT"/>
        </a:p>
      </c:txPr>
    </c:legend>
    <c:plotVisOnly val="1"/>
    <c:dispBlanksAs val="gap"/>
    <c:showDLblsOverMax val="0"/>
  </c:chart>
  <c:spPr>
    <a:noFill/>
    <a:ln>
      <a:noFill/>
    </a:ln>
  </c:spPr>
  <c:txPr>
    <a:bodyPr/>
    <a:lstStyle/>
    <a:p>
      <a:pPr>
        <a:defRPr sz="1806" b="1" i="0" u="none" strike="noStrike" baseline="0">
          <a:solidFill>
            <a:schemeClr val="tx1"/>
          </a:solidFill>
          <a:latin typeface="Arial"/>
          <a:ea typeface="Arial"/>
          <a:cs typeface="Arial"/>
        </a:defRPr>
      </a:pPr>
      <a:endParaRPr lang="it-I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anose="02020603050405020304" pitchFamily="18" charset="0"/>
              </a:defRPr>
            </a:lvl1pPr>
          </a:lstStyle>
          <a:p>
            <a:pPr>
              <a:defRPr/>
            </a:pPr>
            <a:endParaRPr lang="it-IT"/>
          </a:p>
        </p:txBody>
      </p:sp>
      <p:sp>
        <p:nvSpPr>
          <p:cNvPr id="75779" name="Rectangle 3"/>
          <p:cNvSpPr>
            <a:spLocks noGrp="1" noChangeArrowheads="1"/>
          </p:cNvSpPr>
          <p:nvPr>
            <p:ph type="dt" sz="quarter" idx="1"/>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anose="02020603050405020304" pitchFamily="18" charset="0"/>
              </a:defRPr>
            </a:lvl1pPr>
          </a:lstStyle>
          <a:p>
            <a:pPr>
              <a:defRPr/>
            </a:pPr>
            <a:endParaRPr lang="it-IT"/>
          </a:p>
        </p:txBody>
      </p:sp>
      <p:sp>
        <p:nvSpPr>
          <p:cNvPr id="75780" name="Rectangle 4"/>
          <p:cNvSpPr>
            <a:spLocks noGrp="1" noChangeArrowheads="1"/>
          </p:cNvSpPr>
          <p:nvPr>
            <p:ph type="ftr" sz="quarter" idx="2"/>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anose="02020603050405020304" pitchFamily="18" charset="0"/>
              </a:defRPr>
            </a:lvl1pPr>
          </a:lstStyle>
          <a:p>
            <a:pPr>
              <a:defRPr/>
            </a:pPr>
            <a:endParaRPr lang="it-IT"/>
          </a:p>
        </p:txBody>
      </p:sp>
      <p:sp>
        <p:nvSpPr>
          <p:cNvPr id="75781" name="Rectangle 5"/>
          <p:cNvSpPr>
            <a:spLocks noGrp="1" noChangeArrowheads="1"/>
          </p:cNvSpPr>
          <p:nvPr>
            <p:ph type="sldNum" sz="quarter" idx="3"/>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pPr>
              <a:defRPr/>
            </a:pPr>
            <a:fld id="{7C5673F1-8B00-46A0-8E62-9AEF56E8A22C}"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idx="2"/>
          </p:nvPr>
        </p:nvSpPr>
        <p:spPr bwMode="auto">
          <a:xfrm>
            <a:off x="998538" y="738188"/>
            <a:ext cx="4857750" cy="364331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630738"/>
            <a:ext cx="5026025"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19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a:t>
            </a:r>
          </a:p>
        </p:txBody>
      </p:sp>
      <p:sp>
        <p:nvSpPr>
          <p:cNvPr id="819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19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198"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199"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a:t>
            </a:r>
          </a:p>
        </p:txBody>
      </p:sp>
      <p:sp>
        <p:nvSpPr>
          <p:cNvPr id="8200"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201"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202" name="Rectangle 10"/>
          <p:cNvSpPr>
            <a:spLocks noGrp="1" noRot="1" noChangeAspect="1" noChangeArrowheads="1" noTextEdit="1"/>
          </p:cNvSpPr>
          <p:nvPr>
            <p:ph type="sldImg"/>
          </p:nvPr>
        </p:nvSpPr>
        <p:spPr>
          <a:ln cap="flat"/>
        </p:spPr>
      </p:sp>
      <p:sp>
        <p:nvSpPr>
          <p:cNvPr id="8203"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662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16</a:t>
            </a:r>
          </a:p>
        </p:txBody>
      </p:sp>
      <p:sp>
        <p:nvSpPr>
          <p:cNvPr id="2662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662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6630"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6631"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11</a:t>
            </a:r>
          </a:p>
        </p:txBody>
      </p:sp>
      <p:sp>
        <p:nvSpPr>
          <p:cNvPr id="26632"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6633"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6634" name="Rectangle 10"/>
          <p:cNvSpPr>
            <a:spLocks noGrp="1" noRot="1" noChangeAspect="1" noChangeArrowheads="1" noTextEdit="1"/>
          </p:cNvSpPr>
          <p:nvPr>
            <p:ph type="sldImg"/>
          </p:nvPr>
        </p:nvSpPr>
        <p:spPr>
          <a:ln cap="flat"/>
        </p:spPr>
      </p:sp>
      <p:sp>
        <p:nvSpPr>
          <p:cNvPr id="26635" name="Rectangle 11"/>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867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50</a:t>
            </a:r>
          </a:p>
        </p:txBody>
      </p:sp>
      <p:sp>
        <p:nvSpPr>
          <p:cNvPr id="2867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867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8678"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8679"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200" b="0">
                <a:solidFill>
                  <a:schemeClr val="tx1"/>
                </a:solidFill>
                <a:latin typeface="Times New Roman" panose="02020603050405020304" pitchFamily="18" charset="0"/>
              </a:rPr>
              <a:t>3</a:t>
            </a:r>
          </a:p>
        </p:txBody>
      </p:sp>
      <p:sp>
        <p:nvSpPr>
          <p:cNvPr id="28680"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8681"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8682" name="Rectangle 10"/>
          <p:cNvSpPr>
            <a:spLocks noGrp="1" noRot="1" noChangeAspect="1" noChangeArrowheads="1" noTextEdit="1"/>
          </p:cNvSpPr>
          <p:nvPr>
            <p:ph type="sldImg"/>
          </p:nvPr>
        </p:nvSpPr>
        <p:spPr>
          <a:ln cap="flat"/>
        </p:spPr>
      </p:sp>
      <p:sp>
        <p:nvSpPr>
          <p:cNvPr id="28683"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867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50</a:t>
            </a:r>
          </a:p>
        </p:txBody>
      </p:sp>
      <p:sp>
        <p:nvSpPr>
          <p:cNvPr id="2867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867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8678"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8679"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3</a:t>
            </a:r>
          </a:p>
        </p:txBody>
      </p:sp>
      <p:sp>
        <p:nvSpPr>
          <p:cNvPr id="28680"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8681"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8682" name="Rectangle 10"/>
          <p:cNvSpPr>
            <a:spLocks noGrp="1" noRot="1" noChangeAspect="1" noChangeArrowheads="1" noTextEdit="1"/>
          </p:cNvSpPr>
          <p:nvPr>
            <p:ph type="sldImg"/>
          </p:nvPr>
        </p:nvSpPr>
        <p:spPr>
          <a:ln cap="flat"/>
        </p:spPr>
      </p:sp>
      <p:sp>
        <p:nvSpPr>
          <p:cNvPr id="28683"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072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50</a:t>
            </a:r>
          </a:p>
        </p:txBody>
      </p:sp>
      <p:sp>
        <p:nvSpPr>
          <p:cNvPr id="3072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072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0726"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0727"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200" b="0">
                <a:solidFill>
                  <a:schemeClr val="tx1"/>
                </a:solidFill>
                <a:latin typeface="Times New Roman" panose="02020603050405020304" pitchFamily="18" charset="0"/>
              </a:rPr>
              <a:t>3</a:t>
            </a:r>
          </a:p>
        </p:txBody>
      </p:sp>
      <p:sp>
        <p:nvSpPr>
          <p:cNvPr id="30728"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0729"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0730" name="Rectangle 10"/>
          <p:cNvSpPr>
            <a:spLocks noGrp="1" noRot="1" noChangeAspect="1" noChangeArrowheads="1" noTextEdit="1"/>
          </p:cNvSpPr>
          <p:nvPr>
            <p:ph type="sldImg"/>
          </p:nvPr>
        </p:nvSpPr>
        <p:spPr>
          <a:ln cap="flat"/>
        </p:spPr>
      </p:sp>
      <p:sp>
        <p:nvSpPr>
          <p:cNvPr id="30731"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277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25</a:t>
            </a:r>
          </a:p>
        </p:txBody>
      </p:sp>
      <p:sp>
        <p:nvSpPr>
          <p:cNvPr id="3277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277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2774"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2775"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16</a:t>
            </a:r>
          </a:p>
        </p:txBody>
      </p:sp>
      <p:sp>
        <p:nvSpPr>
          <p:cNvPr id="32776"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2777"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2778" name="Rectangle 10"/>
          <p:cNvSpPr>
            <a:spLocks noGrp="1" noRot="1" noChangeAspect="1" noChangeArrowheads="1" noTextEdit="1"/>
          </p:cNvSpPr>
          <p:nvPr>
            <p:ph type="sldImg"/>
          </p:nvPr>
        </p:nvSpPr>
        <p:spPr>
          <a:ln cap="flat"/>
        </p:spPr>
      </p:sp>
      <p:sp>
        <p:nvSpPr>
          <p:cNvPr id="32779"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90600" y="731838"/>
            <a:ext cx="4875213" cy="3656012"/>
          </a:xfrm>
          <a:ln/>
        </p:spPr>
      </p:sp>
      <p:sp>
        <p:nvSpPr>
          <p:cNvPr id="34819" name="Rectangle 3"/>
          <p:cNvSpPr>
            <a:spLocks noGrp="1" noChangeArrowheads="1"/>
          </p:cNvSpPr>
          <p:nvPr>
            <p:ph type="body" idx="1"/>
          </p:nvPr>
        </p:nvSpPr>
        <p:spPr>
          <a:xfrm>
            <a:off x="685800" y="4630738"/>
            <a:ext cx="5483225" cy="4387850"/>
          </a:xfrm>
          <a:noFill/>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686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52</a:t>
            </a:r>
          </a:p>
        </p:txBody>
      </p:sp>
      <p:sp>
        <p:nvSpPr>
          <p:cNvPr id="3686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686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6870"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6871"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200" b="0">
                <a:solidFill>
                  <a:schemeClr val="tx1"/>
                </a:solidFill>
                <a:latin typeface="Times New Roman" panose="02020603050405020304" pitchFamily="18" charset="0"/>
              </a:rPr>
              <a:t>5</a:t>
            </a:r>
          </a:p>
        </p:txBody>
      </p:sp>
      <p:sp>
        <p:nvSpPr>
          <p:cNvPr id="36872"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6873"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6874" name="Rectangle 10"/>
          <p:cNvSpPr>
            <a:spLocks noGrp="1" noRot="1" noChangeAspect="1" noChangeArrowheads="1" noTextEdit="1"/>
          </p:cNvSpPr>
          <p:nvPr>
            <p:ph type="sldImg"/>
          </p:nvPr>
        </p:nvSpPr>
        <p:spPr>
          <a:ln cap="flat"/>
        </p:spPr>
      </p:sp>
      <p:sp>
        <p:nvSpPr>
          <p:cNvPr id="36875"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891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18</a:t>
            </a:r>
          </a:p>
        </p:txBody>
      </p:sp>
      <p:sp>
        <p:nvSpPr>
          <p:cNvPr id="3891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891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38918" name="Rectangle 6"/>
          <p:cNvSpPr>
            <a:spLocks noGrp="1" noRot="1" noChangeAspect="1" noChangeArrowheads="1" noTextEdit="1"/>
          </p:cNvSpPr>
          <p:nvPr>
            <p:ph type="sldImg"/>
          </p:nvPr>
        </p:nvSpPr>
        <p:spPr>
          <a:ln cap="flat">
            <a:solidFill>
              <a:schemeClr val="tx1"/>
            </a:solidFill>
          </a:ln>
        </p:spPr>
      </p:sp>
      <p:sp>
        <p:nvSpPr>
          <p:cNvPr id="38919" name="Rectangle 7"/>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096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50</a:t>
            </a:r>
          </a:p>
        </p:txBody>
      </p:sp>
      <p:sp>
        <p:nvSpPr>
          <p:cNvPr id="4096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096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0966"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0967"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200" b="0">
                <a:solidFill>
                  <a:schemeClr val="tx1"/>
                </a:solidFill>
                <a:latin typeface="Times New Roman" panose="02020603050405020304" pitchFamily="18" charset="0"/>
              </a:rPr>
              <a:t>3</a:t>
            </a:r>
          </a:p>
        </p:txBody>
      </p:sp>
      <p:sp>
        <p:nvSpPr>
          <p:cNvPr id="40968"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0969"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0970" name="Rectangle 10"/>
          <p:cNvSpPr>
            <a:spLocks noGrp="1" noRot="1" noChangeAspect="1" noChangeArrowheads="1" noTextEdit="1"/>
          </p:cNvSpPr>
          <p:nvPr>
            <p:ph type="sldImg"/>
          </p:nvPr>
        </p:nvSpPr>
        <p:spPr>
          <a:ln cap="flat"/>
        </p:spPr>
      </p:sp>
      <p:sp>
        <p:nvSpPr>
          <p:cNvPr id="40971" name="Rectangle 11"/>
          <p:cNvSpPr>
            <a:spLocks noGrp="1" noChangeArrowheads="1"/>
          </p:cNvSpPr>
          <p:nvPr>
            <p:ph type="body" idx="1"/>
          </p:nvPr>
        </p:nvSpPr>
        <p:spPr>
          <a:noFill/>
        </p:spPr>
        <p:txBody>
          <a:bodyPr/>
          <a:lstStyle/>
          <a:p>
            <a:r>
              <a:rPr lang="it-IT" altLang="en-US"/>
              <a:t>STAMPARE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403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16</a:t>
            </a:r>
          </a:p>
        </p:txBody>
      </p:sp>
      <p:sp>
        <p:nvSpPr>
          <p:cNvPr id="4403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403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4038"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4039"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11</a:t>
            </a:r>
          </a:p>
        </p:txBody>
      </p:sp>
      <p:sp>
        <p:nvSpPr>
          <p:cNvPr id="44040"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4041"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4042" name="Rectangle 10"/>
          <p:cNvSpPr>
            <a:spLocks noGrp="1" noRot="1" noChangeAspect="1" noChangeArrowheads="1" noTextEdit="1"/>
          </p:cNvSpPr>
          <p:nvPr>
            <p:ph type="sldImg"/>
          </p:nvPr>
        </p:nvSpPr>
        <p:spPr>
          <a:ln cap="flat"/>
        </p:spPr>
      </p:sp>
      <p:sp>
        <p:nvSpPr>
          <p:cNvPr id="44043"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024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a:t>
            </a:r>
          </a:p>
        </p:txBody>
      </p:sp>
      <p:sp>
        <p:nvSpPr>
          <p:cNvPr id="1024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024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0246"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0247"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a:t>
            </a:r>
          </a:p>
        </p:txBody>
      </p:sp>
      <p:sp>
        <p:nvSpPr>
          <p:cNvPr id="10248"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0249"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0250" name="Rectangle 10"/>
          <p:cNvSpPr>
            <a:spLocks noGrp="1" noRot="1" noChangeAspect="1" noChangeArrowheads="1" noTextEdit="1"/>
          </p:cNvSpPr>
          <p:nvPr>
            <p:ph type="sldImg"/>
          </p:nvPr>
        </p:nvSpPr>
        <p:spPr>
          <a:ln cap="flat"/>
        </p:spPr>
      </p:sp>
      <p:sp>
        <p:nvSpPr>
          <p:cNvPr id="10251"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608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16</a:t>
            </a:r>
          </a:p>
        </p:txBody>
      </p:sp>
      <p:sp>
        <p:nvSpPr>
          <p:cNvPr id="4608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608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6086"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6087"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11</a:t>
            </a:r>
          </a:p>
        </p:txBody>
      </p:sp>
      <p:sp>
        <p:nvSpPr>
          <p:cNvPr id="46088"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6089"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6090" name="Rectangle 10"/>
          <p:cNvSpPr>
            <a:spLocks noGrp="1" noRot="1" noChangeAspect="1" noChangeArrowheads="1" noTextEdit="1"/>
          </p:cNvSpPr>
          <p:nvPr>
            <p:ph type="sldImg"/>
          </p:nvPr>
        </p:nvSpPr>
        <p:spPr>
          <a:xfrm>
            <a:off x="1000125" y="738188"/>
            <a:ext cx="4857750" cy="3643312"/>
          </a:xfrm>
          <a:ln cap="flat"/>
        </p:spPr>
      </p:sp>
      <p:sp>
        <p:nvSpPr>
          <p:cNvPr id="46091"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813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27</a:t>
            </a:r>
          </a:p>
        </p:txBody>
      </p:sp>
      <p:sp>
        <p:nvSpPr>
          <p:cNvPr id="4813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813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8134"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8135"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20</a:t>
            </a:r>
          </a:p>
        </p:txBody>
      </p:sp>
      <p:sp>
        <p:nvSpPr>
          <p:cNvPr id="48136"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8137"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8138" name="Rectangle 10"/>
          <p:cNvSpPr>
            <a:spLocks noGrp="1" noRot="1" noChangeAspect="1" noChangeArrowheads="1" noTextEdit="1"/>
          </p:cNvSpPr>
          <p:nvPr>
            <p:ph type="sldImg"/>
          </p:nvPr>
        </p:nvSpPr>
        <p:spPr>
          <a:ln cap="flat"/>
        </p:spPr>
      </p:sp>
      <p:sp>
        <p:nvSpPr>
          <p:cNvPr id="48139"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813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27</a:t>
            </a:r>
          </a:p>
        </p:txBody>
      </p:sp>
      <p:sp>
        <p:nvSpPr>
          <p:cNvPr id="4813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813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8134"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8135"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20</a:t>
            </a:r>
          </a:p>
        </p:txBody>
      </p:sp>
      <p:sp>
        <p:nvSpPr>
          <p:cNvPr id="48136"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8137"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48138" name="Rectangle 10"/>
          <p:cNvSpPr>
            <a:spLocks noGrp="1" noRot="1" noChangeAspect="1" noChangeArrowheads="1" noTextEdit="1"/>
          </p:cNvSpPr>
          <p:nvPr>
            <p:ph type="sldImg"/>
          </p:nvPr>
        </p:nvSpPr>
        <p:spPr>
          <a:ln cap="flat"/>
        </p:spPr>
      </p:sp>
      <p:sp>
        <p:nvSpPr>
          <p:cNvPr id="48139" name="Rectangle 11"/>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913651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222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32</a:t>
            </a:r>
          </a:p>
        </p:txBody>
      </p:sp>
      <p:sp>
        <p:nvSpPr>
          <p:cNvPr id="5222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222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2230"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2231"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23</a:t>
            </a:r>
          </a:p>
        </p:txBody>
      </p:sp>
      <p:sp>
        <p:nvSpPr>
          <p:cNvPr id="52232"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2233"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2234" name="Rectangle 10"/>
          <p:cNvSpPr>
            <a:spLocks noGrp="1" noRot="1" noChangeAspect="1" noChangeArrowheads="1" noTextEdit="1"/>
          </p:cNvSpPr>
          <p:nvPr>
            <p:ph type="sldImg"/>
          </p:nvPr>
        </p:nvSpPr>
        <p:spPr>
          <a:ln cap="flat"/>
        </p:spPr>
      </p:sp>
      <p:sp>
        <p:nvSpPr>
          <p:cNvPr id="52235"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427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34</a:t>
            </a:r>
          </a:p>
        </p:txBody>
      </p:sp>
      <p:sp>
        <p:nvSpPr>
          <p:cNvPr id="5427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427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4278"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4279"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24</a:t>
            </a:r>
          </a:p>
        </p:txBody>
      </p:sp>
      <p:sp>
        <p:nvSpPr>
          <p:cNvPr id="54280"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4281"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4282" name="Rectangle 10"/>
          <p:cNvSpPr>
            <a:spLocks noGrp="1" noRot="1" noChangeAspect="1" noChangeArrowheads="1" noTextEdit="1"/>
          </p:cNvSpPr>
          <p:nvPr>
            <p:ph type="sldImg"/>
          </p:nvPr>
        </p:nvSpPr>
        <p:spPr>
          <a:ln cap="flat"/>
        </p:spPr>
      </p:sp>
      <p:sp>
        <p:nvSpPr>
          <p:cNvPr id="54283"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632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38</a:t>
            </a:r>
          </a:p>
        </p:txBody>
      </p:sp>
      <p:sp>
        <p:nvSpPr>
          <p:cNvPr id="5632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632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6326"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6327"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26</a:t>
            </a:r>
          </a:p>
        </p:txBody>
      </p:sp>
      <p:sp>
        <p:nvSpPr>
          <p:cNvPr id="56328"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6329"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56330" name="Rectangle 10"/>
          <p:cNvSpPr>
            <a:spLocks noGrp="1" noRot="1" noChangeAspect="1" noChangeArrowheads="1" noTextEdit="1"/>
          </p:cNvSpPr>
          <p:nvPr>
            <p:ph type="sldImg"/>
          </p:nvPr>
        </p:nvSpPr>
        <p:spPr>
          <a:ln cap="flat"/>
        </p:spPr>
      </p:sp>
      <p:sp>
        <p:nvSpPr>
          <p:cNvPr id="56331"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229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4</a:t>
            </a:r>
          </a:p>
        </p:txBody>
      </p:sp>
      <p:sp>
        <p:nvSpPr>
          <p:cNvPr id="1229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229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2294"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2295"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3</a:t>
            </a:r>
          </a:p>
        </p:txBody>
      </p:sp>
      <p:sp>
        <p:nvSpPr>
          <p:cNvPr id="12296"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2297"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2298" name="Rectangle 10"/>
          <p:cNvSpPr>
            <a:spLocks noGrp="1" noRot="1" noChangeAspect="1" noChangeArrowheads="1" noTextEdit="1"/>
          </p:cNvSpPr>
          <p:nvPr>
            <p:ph type="sldImg"/>
          </p:nvPr>
        </p:nvSpPr>
        <p:spPr>
          <a:ln cap="flat"/>
        </p:spPr>
      </p:sp>
      <p:sp>
        <p:nvSpPr>
          <p:cNvPr id="12299"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63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45</a:t>
            </a:r>
          </a:p>
        </p:txBody>
      </p:sp>
      <p:sp>
        <p:nvSpPr>
          <p:cNvPr id="6963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63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638" name="Rectangle 6"/>
          <p:cNvSpPr>
            <a:spLocks noGrp="1" noRot="1" noChangeAspect="1" noChangeArrowheads="1" noTextEdit="1"/>
          </p:cNvSpPr>
          <p:nvPr>
            <p:ph type="sldImg"/>
          </p:nvPr>
        </p:nvSpPr>
        <p:spPr>
          <a:ln cap="flat">
            <a:solidFill>
              <a:schemeClr val="tx1"/>
            </a:solidFill>
          </a:ln>
        </p:spPr>
      </p:sp>
      <p:sp>
        <p:nvSpPr>
          <p:cNvPr id="69639"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90600" y="731838"/>
            <a:ext cx="4875213" cy="3656012"/>
          </a:xfrm>
          <a:ln/>
        </p:spPr>
      </p:sp>
      <p:sp>
        <p:nvSpPr>
          <p:cNvPr id="74755" name="Rectangle 3"/>
          <p:cNvSpPr>
            <a:spLocks noGrp="1" noChangeArrowheads="1"/>
          </p:cNvSpPr>
          <p:nvPr>
            <p:ph type="body" idx="1"/>
          </p:nvPr>
        </p:nvSpPr>
        <p:spPr>
          <a:xfrm>
            <a:off x="685800" y="4630738"/>
            <a:ext cx="5483225" cy="4387850"/>
          </a:xfrm>
          <a:noFill/>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433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a:t>
            </a:r>
          </a:p>
        </p:txBody>
      </p:sp>
      <p:sp>
        <p:nvSpPr>
          <p:cNvPr id="1434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434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4342"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4343"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a:t>
            </a:r>
          </a:p>
        </p:txBody>
      </p:sp>
      <p:sp>
        <p:nvSpPr>
          <p:cNvPr id="14344"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4345"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14346" name="Rectangle 10"/>
          <p:cNvSpPr>
            <a:spLocks noGrp="1" noRot="1" noChangeAspect="1" noChangeArrowheads="1" noTextEdit="1"/>
          </p:cNvSpPr>
          <p:nvPr>
            <p:ph type="sldImg"/>
          </p:nvPr>
        </p:nvSpPr>
        <p:spPr>
          <a:xfrm>
            <a:off x="1000125" y="738188"/>
            <a:ext cx="4856163" cy="3641725"/>
          </a:xfrm>
          <a:ln cap="flat"/>
        </p:spPr>
      </p:sp>
      <p:sp>
        <p:nvSpPr>
          <p:cNvPr id="14347" name="Rectangle 11"/>
          <p:cNvSpPr>
            <a:spLocks noGrp="1" noChangeArrowheads="1"/>
          </p:cNvSpPr>
          <p:nvPr>
            <p:ph type="body" idx="1"/>
          </p:nvPr>
        </p:nvSpPr>
        <p:spPr>
          <a:xfrm>
            <a:off x="914400" y="4630738"/>
            <a:ext cx="5026025" cy="4389437"/>
          </a:xfrm>
          <a:noFill/>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704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6</a:t>
            </a:r>
          </a:p>
        </p:txBody>
      </p:sp>
      <p:sp>
        <p:nvSpPr>
          <p:cNvPr id="8704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704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7046"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7047"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4</a:t>
            </a:r>
          </a:p>
        </p:txBody>
      </p:sp>
      <p:sp>
        <p:nvSpPr>
          <p:cNvPr id="87048"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7049"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7050" name="Rectangle 10"/>
          <p:cNvSpPr>
            <a:spLocks noGrp="1" noRot="1" noChangeAspect="1" noChangeArrowheads="1" noTextEdit="1"/>
          </p:cNvSpPr>
          <p:nvPr>
            <p:ph type="sldImg"/>
          </p:nvPr>
        </p:nvSpPr>
        <p:spPr>
          <a:xfrm>
            <a:off x="1000125" y="738188"/>
            <a:ext cx="4856163" cy="3641725"/>
          </a:xfrm>
          <a:ln cap="flat"/>
        </p:spPr>
      </p:sp>
      <p:sp>
        <p:nvSpPr>
          <p:cNvPr id="87051" name="Rectangle 11"/>
          <p:cNvSpPr>
            <a:spLocks noGrp="1" noChangeArrowheads="1"/>
          </p:cNvSpPr>
          <p:nvPr>
            <p:ph type="body" idx="1"/>
          </p:nvPr>
        </p:nvSpPr>
        <p:spPr>
          <a:xfrm>
            <a:off x="914400" y="4630738"/>
            <a:ext cx="5026025" cy="4389437"/>
          </a:xfrm>
          <a:noFill/>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909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10</a:t>
            </a:r>
          </a:p>
        </p:txBody>
      </p:sp>
      <p:sp>
        <p:nvSpPr>
          <p:cNvPr id="8909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909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9094"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9095"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7</a:t>
            </a:r>
          </a:p>
        </p:txBody>
      </p:sp>
      <p:sp>
        <p:nvSpPr>
          <p:cNvPr id="89096"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9097"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89098" name="Rectangle 10"/>
          <p:cNvSpPr>
            <a:spLocks noGrp="1" noRot="1" noChangeAspect="1" noChangeArrowheads="1" noTextEdit="1"/>
          </p:cNvSpPr>
          <p:nvPr>
            <p:ph type="sldImg"/>
          </p:nvPr>
        </p:nvSpPr>
        <p:spPr>
          <a:xfrm>
            <a:off x="1000125" y="738188"/>
            <a:ext cx="4856163" cy="3641725"/>
          </a:xfrm>
          <a:ln cap="flat"/>
        </p:spPr>
      </p:sp>
      <p:sp>
        <p:nvSpPr>
          <p:cNvPr id="89099" name="Rectangle 11"/>
          <p:cNvSpPr>
            <a:spLocks noGrp="1" noChangeArrowheads="1"/>
          </p:cNvSpPr>
          <p:nvPr>
            <p:ph type="body" idx="1"/>
          </p:nvPr>
        </p:nvSpPr>
        <p:spPr>
          <a:xfrm>
            <a:off x="914400" y="4630738"/>
            <a:ext cx="5026025" cy="4389437"/>
          </a:xfrm>
          <a:noFill/>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886200" y="0"/>
            <a:ext cx="29686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1139" name="Rectangle 3"/>
          <p:cNvSpPr>
            <a:spLocks noChangeArrowheads="1"/>
          </p:cNvSpPr>
          <p:nvPr/>
        </p:nvSpPr>
        <p:spPr bwMode="auto">
          <a:xfrm>
            <a:off x="3886200" y="9263063"/>
            <a:ext cx="2968625"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12</a:t>
            </a:r>
          </a:p>
        </p:txBody>
      </p:sp>
      <p:sp>
        <p:nvSpPr>
          <p:cNvPr id="91140" name="Rectangle 4"/>
          <p:cNvSpPr>
            <a:spLocks noChangeArrowheads="1"/>
          </p:cNvSpPr>
          <p:nvPr/>
        </p:nvSpPr>
        <p:spPr bwMode="auto">
          <a:xfrm>
            <a:off x="0" y="9263063"/>
            <a:ext cx="2968625"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1141" name="Rectangle 5"/>
          <p:cNvSpPr>
            <a:spLocks noChangeArrowheads="1"/>
          </p:cNvSpPr>
          <p:nvPr/>
        </p:nvSpPr>
        <p:spPr bwMode="auto">
          <a:xfrm>
            <a:off x="0" y="0"/>
            <a:ext cx="29686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1142" name="Rectangle 6"/>
          <p:cNvSpPr>
            <a:spLocks noChangeArrowheads="1"/>
          </p:cNvSpPr>
          <p:nvPr/>
        </p:nvSpPr>
        <p:spPr bwMode="auto">
          <a:xfrm>
            <a:off x="3886200" y="0"/>
            <a:ext cx="29686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1143" name="Rectangle 7"/>
          <p:cNvSpPr>
            <a:spLocks noChangeArrowheads="1"/>
          </p:cNvSpPr>
          <p:nvPr/>
        </p:nvSpPr>
        <p:spPr bwMode="auto">
          <a:xfrm>
            <a:off x="3886200" y="9263063"/>
            <a:ext cx="2968625"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8</a:t>
            </a:r>
          </a:p>
        </p:txBody>
      </p:sp>
      <p:sp>
        <p:nvSpPr>
          <p:cNvPr id="91144" name="Rectangle 8"/>
          <p:cNvSpPr>
            <a:spLocks noChangeArrowheads="1"/>
          </p:cNvSpPr>
          <p:nvPr/>
        </p:nvSpPr>
        <p:spPr bwMode="auto">
          <a:xfrm>
            <a:off x="0" y="9263063"/>
            <a:ext cx="2968625"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1145" name="Rectangle 9"/>
          <p:cNvSpPr>
            <a:spLocks noChangeArrowheads="1"/>
          </p:cNvSpPr>
          <p:nvPr/>
        </p:nvSpPr>
        <p:spPr bwMode="auto">
          <a:xfrm>
            <a:off x="0" y="0"/>
            <a:ext cx="29686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1146" name="Rectangle 10"/>
          <p:cNvSpPr>
            <a:spLocks noGrp="1" noRot="1" noChangeAspect="1" noChangeArrowheads="1" noTextEdit="1"/>
          </p:cNvSpPr>
          <p:nvPr>
            <p:ph type="sldImg"/>
          </p:nvPr>
        </p:nvSpPr>
        <p:spPr>
          <a:ln cap="flat"/>
        </p:spPr>
      </p:sp>
      <p:sp>
        <p:nvSpPr>
          <p:cNvPr id="91147" name="Rectangle 11"/>
          <p:cNvSpPr>
            <a:spLocks noGrp="1" noChangeArrowheads="1"/>
          </p:cNvSpPr>
          <p:nvPr>
            <p:ph type="body" idx="1"/>
          </p:nvPr>
        </p:nvSpPr>
        <p:spPr>
          <a:xfrm>
            <a:off x="912813" y="4630738"/>
            <a:ext cx="5029200" cy="4387850"/>
          </a:xfrm>
          <a:noFill/>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933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25</a:t>
            </a:r>
          </a:p>
        </p:txBody>
      </p:sp>
      <p:sp>
        <p:nvSpPr>
          <p:cNvPr id="9933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933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9334"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9335"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17</a:t>
            </a:r>
          </a:p>
        </p:txBody>
      </p:sp>
      <p:sp>
        <p:nvSpPr>
          <p:cNvPr id="99336"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9337"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9338" name="Rectangle 10"/>
          <p:cNvSpPr>
            <a:spLocks noGrp="1" noRot="1" noChangeAspect="1" noChangeArrowheads="1" noTextEdit="1"/>
          </p:cNvSpPr>
          <p:nvPr>
            <p:ph type="sldImg"/>
          </p:nvPr>
        </p:nvSpPr>
        <p:spPr>
          <a:xfrm>
            <a:off x="1000125" y="738188"/>
            <a:ext cx="4856163" cy="3641725"/>
          </a:xfrm>
          <a:ln cap="flat"/>
        </p:spPr>
      </p:sp>
      <p:sp>
        <p:nvSpPr>
          <p:cNvPr id="99339" name="Rectangle 11"/>
          <p:cNvSpPr>
            <a:spLocks noGrp="1" noChangeArrowheads="1"/>
          </p:cNvSpPr>
          <p:nvPr>
            <p:ph type="body" idx="1"/>
          </p:nvPr>
        </p:nvSpPr>
        <p:spPr>
          <a:xfrm>
            <a:off x="914400" y="4630738"/>
            <a:ext cx="5026025" cy="4389437"/>
          </a:xfrm>
          <a:noFill/>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318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15</a:t>
            </a:r>
          </a:p>
        </p:txBody>
      </p:sp>
      <p:sp>
        <p:nvSpPr>
          <p:cNvPr id="9318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318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3190"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3191"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10</a:t>
            </a:r>
          </a:p>
        </p:txBody>
      </p:sp>
      <p:sp>
        <p:nvSpPr>
          <p:cNvPr id="93192"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3193"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3194" name="Rectangle 10"/>
          <p:cNvSpPr>
            <a:spLocks noGrp="1" noRot="1" noChangeAspect="1" noChangeArrowheads="1" noTextEdit="1"/>
          </p:cNvSpPr>
          <p:nvPr>
            <p:ph type="sldImg"/>
          </p:nvPr>
        </p:nvSpPr>
        <p:spPr>
          <a:xfrm>
            <a:off x="1000125" y="738188"/>
            <a:ext cx="4856163" cy="3641725"/>
          </a:xfrm>
          <a:ln cap="flat"/>
        </p:spPr>
      </p:sp>
      <p:sp>
        <p:nvSpPr>
          <p:cNvPr id="93195" name="Rectangle 11"/>
          <p:cNvSpPr>
            <a:spLocks noGrp="1" noChangeArrowheads="1"/>
          </p:cNvSpPr>
          <p:nvPr>
            <p:ph type="body" idx="1"/>
          </p:nvPr>
        </p:nvSpPr>
        <p:spPr>
          <a:xfrm>
            <a:off x="914400" y="4630738"/>
            <a:ext cx="5026025" cy="4389437"/>
          </a:xfrm>
          <a:noFill/>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523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16</a:t>
            </a:r>
          </a:p>
        </p:txBody>
      </p:sp>
      <p:sp>
        <p:nvSpPr>
          <p:cNvPr id="9523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523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5238"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5239"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11</a:t>
            </a:r>
          </a:p>
        </p:txBody>
      </p:sp>
      <p:sp>
        <p:nvSpPr>
          <p:cNvPr id="95240"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5241"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5242" name="Rectangle 10"/>
          <p:cNvSpPr>
            <a:spLocks noGrp="1" noRot="1" noChangeAspect="1" noChangeArrowheads="1" noTextEdit="1"/>
          </p:cNvSpPr>
          <p:nvPr>
            <p:ph type="sldImg"/>
          </p:nvPr>
        </p:nvSpPr>
        <p:spPr>
          <a:xfrm>
            <a:off x="1000125" y="738188"/>
            <a:ext cx="4856163" cy="3641725"/>
          </a:xfrm>
          <a:ln cap="flat"/>
        </p:spPr>
      </p:sp>
      <p:sp>
        <p:nvSpPr>
          <p:cNvPr id="95243" name="Rectangle 11"/>
          <p:cNvSpPr>
            <a:spLocks noGrp="1" noChangeArrowheads="1"/>
          </p:cNvSpPr>
          <p:nvPr>
            <p:ph type="body" idx="1"/>
          </p:nvPr>
        </p:nvSpPr>
        <p:spPr>
          <a:xfrm>
            <a:off x="914400" y="4630738"/>
            <a:ext cx="5026025" cy="4389437"/>
          </a:xfrm>
          <a:noFill/>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728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20</a:t>
            </a:r>
          </a:p>
        </p:txBody>
      </p:sp>
      <p:sp>
        <p:nvSpPr>
          <p:cNvPr id="9728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728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7286"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7287"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14</a:t>
            </a:r>
          </a:p>
        </p:txBody>
      </p:sp>
      <p:sp>
        <p:nvSpPr>
          <p:cNvPr id="97288"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7289"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97290" name="Rectangle 10"/>
          <p:cNvSpPr>
            <a:spLocks noGrp="1" noRot="1" noChangeAspect="1" noChangeArrowheads="1" noTextEdit="1"/>
          </p:cNvSpPr>
          <p:nvPr>
            <p:ph type="sldImg"/>
          </p:nvPr>
        </p:nvSpPr>
        <p:spPr>
          <a:xfrm>
            <a:off x="1000125" y="738188"/>
            <a:ext cx="4856163" cy="3641725"/>
          </a:xfrm>
          <a:ln cap="flat"/>
        </p:spPr>
      </p:sp>
      <p:sp>
        <p:nvSpPr>
          <p:cNvPr id="97291" name="Rectangle 11"/>
          <p:cNvSpPr>
            <a:spLocks noGrp="1" noChangeArrowheads="1"/>
          </p:cNvSpPr>
          <p:nvPr>
            <p:ph type="body" idx="1"/>
          </p:nvPr>
        </p:nvSpPr>
        <p:spPr>
          <a:xfrm>
            <a:off x="914400" y="4630738"/>
            <a:ext cx="5026025" cy="4389437"/>
          </a:xfrm>
          <a:noFill/>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000125" y="738188"/>
            <a:ext cx="4856163" cy="3641725"/>
          </a:xfrm>
          <a:ln/>
        </p:spPr>
      </p:sp>
      <p:sp>
        <p:nvSpPr>
          <p:cNvPr id="103427" name="Rectangle 3"/>
          <p:cNvSpPr>
            <a:spLocks noGrp="1" noChangeArrowheads="1"/>
          </p:cNvSpPr>
          <p:nvPr>
            <p:ph type="body" idx="1"/>
          </p:nvPr>
        </p:nvSpPr>
        <p:spPr>
          <a:xfrm>
            <a:off x="914400" y="4630738"/>
            <a:ext cx="5026025" cy="4389437"/>
          </a:xfrm>
          <a:noFill/>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048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7</a:t>
            </a:r>
          </a:p>
        </p:txBody>
      </p:sp>
      <p:sp>
        <p:nvSpPr>
          <p:cNvPr id="2048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048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0486"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0487"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7</a:t>
            </a:r>
          </a:p>
        </p:txBody>
      </p:sp>
      <p:sp>
        <p:nvSpPr>
          <p:cNvPr id="20488"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0489"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0490" name="Rectangle 10"/>
          <p:cNvSpPr>
            <a:spLocks noGrp="1" noRot="1" noChangeAspect="1" noChangeArrowheads="1" noTextEdit="1"/>
          </p:cNvSpPr>
          <p:nvPr>
            <p:ph type="sldImg"/>
          </p:nvPr>
        </p:nvSpPr>
        <p:spPr>
          <a:ln cap="flat"/>
        </p:spPr>
      </p:sp>
      <p:sp>
        <p:nvSpPr>
          <p:cNvPr id="20491"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253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11</a:t>
            </a:r>
          </a:p>
        </p:txBody>
      </p:sp>
      <p:sp>
        <p:nvSpPr>
          <p:cNvPr id="2253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253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2534"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2535"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9</a:t>
            </a:r>
          </a:p>
        </p:txBody>
      </p:sp>
      <p:sp>
        <p:nvSpPr>
          <p:cNvPr id="22536"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2537"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2538" name="Rectangle 10"/>
          <p:cNvSpPr>
            <a:spLocks noGrp="1" noRot="1" noChangeAspect="1" noChangeArrowheads="1" noTextEdit="1"/>
          </p:cNvSpPr>
          <p:nvPr>
            <p:ph type="sldImg"/>
          </p:nvPr>
        </p:nvSpPr>
        <p:spPr>
          <a:ln cap="flat"/>
        </p:spPr>
      </p:sp>
      <p:sp>
        <p:nvSpPr>
          <p:cNvPr id="22539"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457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14</a:t>
            </a:r>
          </a:p>
        </p:txBody>
      </p:sp>
      <p:sp>
        <p:nvSpPr>
          <p:cNvPr id="2458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458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4582"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4583"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lgn="r"/>
            <a:r>
              <a:rPr lang="it-IT" altLang="en-US" sz="1000" b="0" i="1">
                <a:solidFill>
                  <a:schemeClr val="tx1"/>
                </a:solidFill>
                <a:latin typeface="Times New Roman" panose="02020603050405020304" pitchFamily="18" charset="0"/>
              </a:rPr>
              <a:t>11</a:t>
            </a:r>
          </a:p>
        </p:txBody>
      </p:sp>
      <p:sp>
        <p:nvSpPr>
          <p:cNvPr id="24584"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4585"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endParaRPr lang="en-US" altLang="en-US"/>
          </a:p>
        </p:txBody>
      </p:sp>
      <p:sp>
        <p:nvSpPr>
          <p:cNvPr id="24586" name="Rectangle 10"/>
          <p:cNvSpPr>
            <a:spLocks noGrp="1" noRot="1" noChangeAspect="1" noChangeArrowheads="1" noTextEdit="1"/>
          </p:cNvSpPr>
          <p:nvPr>
            <p:ph type="sldImg"/>
          </p:nvPr>
        </p:nvSpPr>
        <p:spPr>
          <a:ln cap="flat"/>
        </p:spPr>
      </p:sp>
      <p:sp>
        <p:nvSpPr>
          <p:cNvPr id="24587" name="Rectangle 11"/>
          <p:cNvSpPr>
            <a:spLocks noGrp="1" noChangeArrowheads="1"/>
          </p:cNvSpPr>
          <p:nvPr>
            <p:ph type="body" idx="1"/>
          </p:nvPr>
        </p:nvSpPr>
        <p:spPr>
          <a:noFill/>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79627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376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228600"/>
            <a:ext cx="1943100" cy="5867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228600"/>
            <a:ext cx="56769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00080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228600"/>
            <a:ext cx="7772400" cy="1143000"/>
          </a:xfrm>
        </p:spPr>
        <p:txBody>
          <a:bodyPr/>
          <a:lstStyle/>
          <a:p>
            <a:r>
              <a:rPr lang="it-IT"/>
              <a:t>Fare clic per modificare lo stile del titolo</a:t>
            </a:r>
          </a:p>
        </p:txBody>
      </p:sp>
      <p:sp>
        <p:nvSpPr>
          <p:cNvPr id="3" name="Segnaposto grafico 2"/>
          <p:cNvSpPr>
            <a:spLocks noGrp="1"/>
          </p:cNvSpPr>
          <p:nvPr>
            <p:ph type="chart" sz="half" idx="1"/>
          </p:nvPr>
        </p:nvSpPr>
        <p:spPr>
          <a:xfrm>
            <a:off x="685800" y="1981200"/>
            <a:ext cx="3810000" cy="4114800"/>
          </a:xfrm>
        </p:spPr>
        <p:txBody>
          <a:bodyPr/>
          <a:lstStyle/>
          <a:p>
            <a:pPr lvl="0"/>
            <a:endParaRPr lang="it-IT" noProof="0"/>
          </a:p>
        </p:txBody>
      </p:sp>
      <p:sp>
        <p:nvSpPr>
          <p:cNvPr id="4" name="Segnaposto testo 3"/>
          <p:cNvSpPr>
            <a:spLocks noGrp="1"/>
          </p:cNvSpPr>
          <p:nvPr>
            <p:ph type="body"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20523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228600"/>
            <a:ext cx="7772400" cy="1143000"/>
          </a:xfrm>
        </p:spPr>
        <p:txBody>
          <a:bodyPr/>
          <a:lstStyle/>
          <a:p>
            <a:r>
              <a:rPr lang="it-IT"/>
              <a:t>Fare clic per modificare lo stile del titolo</a:t>
            </a:r>
          </a:p>
        </p:txBody>
      </p:sp>
      <p:sp>
        <p:nvSpPr>
          <p:cNvPr id="3" name="Segnaposto tabella 2"/>
          <p:cNvSpPr>
            <a:spLocks noGrp="1"/>
          </p:cNvSpPr>
          <p:nvPr>
            <p:ph type="tbl" idx="1"/>
          </p:nvPr>
        </p:nvSpPr>
        <p:spPr>
          <a:xfrm>
            <a:off x="685800" y="1981200"/>
            <a:ext cx="7772400" cy="4114800"/>
          </a:xfrm>
        </p:spPr>
        <p:txBody>
          <a:bodyPr/>
          <a:lstStyle/>
          <a:p>
            <a:pPr lvl="0"/>
            <a:endParaRPr lang="it-IT" noProof="0"/>
          </a:p>
        </p:txBody>
      </p:sp>
    </p:spTree>
    <p:extLst>
      <p:ext uri="{BB962C8B-B14F-4D97-AF65-F5344CB8AC3E}">
        <p14:creationId xmlns:p14="http://schemas.microsoft.com/office/powerpoint/2010/main" val="1753156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E13E43C-78F3-49C5-A22B-3CB121E6BC3F}" type="slidenum">
              <a:rPr lang="it-IT"/>
              <a:pPr>
                <a:defRPr/>
              </a:pPr>
              <a:t>‹N›</a:t>
            </a:fld>
            <a:endParaRPr lang="it-IT"/>
          </a:p>
        </p:txBody>
      </p:sp>
    </p:spTree>
    <p:extLst>
      <p:ext uri="{BB962C8B-B14F-4D97-AF65-F5344CB8AC3E}">
        <p14:creationId xmlns:p14="http://schemas.microsoft.com/office/powerpoint/2010/main" val="180431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AAE76DC-371D-4180-BA7E-CD8EE2566F95}" type="slidenum">
              <a:rPr lang="it-IT"/>
              <a:pPr>
                <a:defRPr/>
              </a:pPr>
              <a:t>‹N›</a:t>
            </a:fld>
            <a:endParaRPr lang="it-IT"/>
          </a:p>
        </p:txBody>
      </p:sp>
    </p:spTree>
    <p:extLst>
      <p:ext uri="{BB962C8B-B14F-4D97-AF65-F5344CB8AC3E}">
        <p14:creationId xmlns:p14="http://schemas.microsoft.com/office/powerpoint/2010/main" val="3161297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3CBF72C-FB33-4C9F-8629-6795A1BEAAD7}" type="slidenum">
              <a:rPr lang="it-IT"/>
              <a:pPr>
                <a:defRPr/>
              </a:pPr>
              <a:t>‹N›</a:t>
            </a:fld>
            <a:endParaRPr lang="it-IT"/>
          </a:p>
        </p:txBody>
      </p:sp>
    </p:spTree>
    <p:extLst>
      <p:ext uri="{BB962C8B-B14F-4D97-AF65-F5344CB8AC3E}">
        <p14:creationId xmlns:p14="http://schemas.microsoft.com/office/powerpoint/2010/main" val="15261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407EE8A-B7CC-4865-A583-675E37FFA4F7}" type="slidenum">
              <a:rPr lang="it-IT"/>
              <a:pPr>
                <a:defRPr/>
              </a:pPr>
              <a:t>‹N›</a:t>
            </a:fld>
            <a:endParaRPr lang="it-IT"/>
          </a:p>
        </p:txBody>
      </p:sp>
    </p:spTree>
    <p:extLst>
      <p:ext uri="{BB962C8B-B14F-4D97-AF65-F5344CB8AC3E}">
        <p14:creationId xmlns:p14="http://schemas.microsoft.com/office/powerpoint/2010/main" val="246529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49DA94D8-4B8B-42E5-B919-9CADE4737016}" type="slidenum">
              <a:rPr lang="it-IT"/>
              <a:pPr>
                <a:defRPr/>
              </a:pPr>
              <a:t>‹N›</a:t>
            </a:fld>
            <a:endParaRPr lang="it-IT"/>
          </a:p>
        </p:txBody>
      </p:sp>
    </p:spTree>
    <p:extLst>
      <p:ext uri="{BB962C8B-B14F-4D97-AF65-F5344CB8AC3E}">
        <p14:creationId xmlns:p14="http://schemas.microsoft.com/office/powerpoint/2010/main" val="2635684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75D4ADE9-7CD0-4455-BBBA-3090AF8A9C53}" type="slidenum">
              <a:rPr lang="it-IT"/>
              <a:pPr>
                <a:defRPr/>
              </a:pPr>
              <a:t>‹N›</a:t>
            </a:fld>
            <a:endParaRPr lang="it-IT"/>
          </a:p>
        </p:txBody>
      </p:sp>
    </p:spTree>
    <p:extLst>
      <p:ext uri="{BB962C8B-B14F-4D97-AF65-F5344CB8AC3E}">
        <p14:creationId xmlns:p14="http://schemas.microsoft.com/office/powerpoint/2010/main" val="371113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82016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884614F2-3564-4460-B980-A1A43D99B4F2}" type="slidenum">
              <a:rPr lang="it-IT"/>
              <a:pPr>
                <a:defRPr/>
              </a:pPr>
              <a:t>‹N›</a:t>
            </a:fld>
            <a:endParaRPr lang="it-IT"/>
          </a:p>
        </p:txBody>
      </p:sp>
    </p:spTree>
    <p:extLst>
      <p:ext uri="{BB962C8B-B14F-4D97-AF65-F5344CB8AC3E}">
        <p14:creationId xmlns:p14="http://schemas.microsoft.com/office/powerpoint/2010/main" val="200196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7840F9F-208C-443D-BA4F-10C52EE944F8}" type="slidenum">
              <a:rPr lang="it-IT"/>
              <a:pPr>
                <a:defRPr/>
              </a:pPr>
              <a:t>‹N›</a:t>
            </a:fld>
            <a:endParaRPr lang="it-IT"/>
          </a:p>
        </p:txBody>
      </p:sp>
    </p:spTree>
    <p:extLst>
      <p:ext uri="{BB962C8B-B14F-4D97-AF65-F5344CB8AC3E}">
        <p14:creationId xmlns:p14="http://schemas.microsoft.com/office/powerpoint/2010/main" val="1054920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27249E3-B90B-449E-ADF3-1A2643496FDE}" type="slidenum">
              <a:rPr lang="it-IT"/>
              <a:pPr>
                <a:defRPr/>
              </a:pPr>
              <a:t>‹N›</a:t>
            </a:fld>
            <a:endParaRPr lang="it-IT"/>
          </a:p>
        </p:txBody>
      </p:sp>
    </p:spTree>
    <p:extLst>
      <p:ext uri="{BB962C8B-B14F-4D97-AF65-F5344CB8AC3E}">
        <p14:creationId xmlns:p14="http://schemas.microsoft.com/office/powerpoint/2010/main" val="1869072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BC114FC-9D43-4DC5-BEC9-88150C08C3BE}" type="slidenum">
              <a:rPr lang="it-IT"/>
              <a:pPr>
                <a:defRPr/>
              </a:pPr>
              <a:t>‹N›</a:t>
            </a:fld>
            <a:endParaRPr lang="it-IT"/>
          </a:p>
        </p:txBody>
      </p:sp>
    </p:spTree>
    <p:extLst>
      <p:ext uri="{BB962C8B-B14F-4D97-AF65-F5344CB8AC3E}">
        <p14:creationId xmlns:p14="http://schemas.microsoft.com/office/powerpoint/2010/main" val="1369881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3E7AA4A-F34C-4750-93C0-1AF4112C4FA6}" type="slidenum">
              <a:rPr lang="it-IT"/>
              <a:pPr>
                <a:defRPr/>
              </a:pPr>
              <a:t>‹N›</a:t>
            </a:fld>
            <a:endParaRPr lang="it-IT"/>
          </a:p>
        </p:txBody>
      </p:sp>
    </p:spTree>
    <p:extLst>
      <p:ext uri="{BB962C8B-B14F-4D97-AF65-F5344CB8AC3E}">
        <p14:creationId xmlns:p14="http://schemas.microsoft.com/office/powerpoint/2010/main" val="2710348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4095161701"/>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45774331"/>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2829948023"/>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9086795"/>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47235420"/>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1544358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646307049"/>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429179"/>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930951212"/>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694122960"/>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20001453"/>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71863562"/>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478841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07757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3505229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5538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91151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847885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860078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576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2731045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141355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62856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228600"/>
            <a:ext cx="1943100" cy="5867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228600"/>
            <a:ext cx="56769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281379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673686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45097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Tree>
    <p:extLst>
      <p:ext uri="{BB962C8B-B14F-4D97-AF65-F5344CB8AC3E}">
        <p14:creationId xmlns:p14="http://schemas.microsoft.com/office/powerpoint/2010/main" val="197021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098676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25697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700238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Tree>
    <p:extLst>
      <p:ext uri="{BB962C8B-B14F-4D97-AF65-F5344CB8AC3E}">
        <p14:creationId xmlns:p14="http://schemas.microsoft.com/office/powerpoint/2010/main" val="5710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279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624720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5836555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99995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9708204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0205162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2794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463588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1100987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90266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090736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656556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7888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808460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7113423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34768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228600"/>
            <a:ext cx="1943100" cy="5867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228600"/>
            <a:ext cx="56769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8961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16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230905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47115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it-IT"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altLang="en-US"/>
              <a:t>Click to edit Master text styles</a:t>
            </a:r>
          </a:p>
          <a:p>
            <a:pPr lvl="1"/>
            <a:r>
              <a:rPr lang="it-IT" altLang="en-US"/>
              <a:t>Third Level</a:t>
            </a:r>
          </a:p>
          <a:p>
            <a:pPr lvl="2"/>
            <a:r>
              <a:rPr lang="it-IT" altLang="en-US"/>
              <a:t>Fourth Level</a:t>
            </a:r>
          </a:p>
          <a:p>
            <a:pPr lvl="4"/>
            <a:r>
              <a:rPr lang="it-IT" altLang="en-US"/>
              <a:t>Fifth Level</a:t>
            </a:r>
          </a:p>
        </p:txBody>
      </p:sp>
      <p:sp>
        <p:nvSpPr>
          <p:cNvPr id="1028" name="Rectangle 4"/>
          <p:cNvSpPr>
            <a:spLocks noChangeArrowheads="1"/>
          </p:cNvSpPr>
          <p:nvPr/>
        </p:nvSpPr>
        <p:spPr bwMode="auto">
          <a:xfrm>
            <a:off x="1139825" y="6470650"/>
            <a:ext cx="2357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defRPr/>
            </a:pPr>
            <a:endParaRPr lang="it-IT"/>
          </a:p>
        </p:txBody>
      </p:sp>
      <p:sp>
        <p:nvSpPr>
          <p:cNvPr id="1029" name="Rectangle 5"/>
          <p:cNvSpPr>
            <a:spLocks noChangeArrowheads="1"/>
          </p:cNvSpPr>
          <p:nvPr/>
        </p:nvSpPr>
        <p:spPr bwMode="auto">
          <a:xfrm>
            <a:off x="1096963" y="6451600"/>
            <a:ext cx="2265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defRPr/>
            </a:pPr>
            <a:endParaRPr 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eaLnBrk="0" fontAlgn="base" hangingPunct="0">
        <a:spcBef>
          <a:spcPct val="0"/>
        </a:spcBef>
        <a:spcAft>
          <a:spcPct val="0"/>
        </a:spcAft>
        <a:defRPr sz="3600" kern="12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Arial" panose="020B0604020202020204" pitchFamily="34" charset="0"/>
        </a:defRPr>
      </a:lvl2pPr>
      <a:lvl3pPr algn="ctr" rtl="0" eaLnBrk="0" fontAlgn="base" hangingPunct="0">
        <a:spcBef>
          <a:spcPct val="0"/>
        </a:spcBef>
        <a:spcAft>
          <a:spcPct val="0"/>
        </a:spcAft>
        <a:defRPr sz="3600">
          <a:solidFill>
            <a:srgbClr val="000000"/>
          </a:solidFill>
          <a:latin typeface="Arial" panose="020B0604020202020204" pitchFamily="34" charset="0"/>
        </a:defRPr>
      </a:lvl3pPr>
      <a:lvl4pPr algn="ctr" rtl="0" eaLnBrk="0" fontAlgn="base" hangingPunct="0">
        <a:spcBef>
          <a:spcPct val="0"/>
        </a:spcBef>
        <a:spcAft>
          <a:spcPct val="0"/>
        </a:spcAft>
        <a:defRPr sz="3600">
          <a:solidFill>
            <a:srgbClr val="000000"/>
          </a:solidFill>
          <a:latin typeface="Arial" panose="020B0604020202020204" pitchFamily="34" charset="0"/>
        </a:defRPr>
      </a:lvl4pPr>
      <a:lvl5pPr algn="ctr" rtl="0" eaLnBrk="0" fontAlgn="base" hangingPunct="0">
        <a:spcBef>
          <a:spcPct val="0"/>
        </a:spcBef>
        <a:spcAft>
          <a:spcPct val="0"/>
        </a:spcAft>
        <a:defRPr sz="3600">
          <a:solidFill>
            <a:srgbClr val="000000"/>
          </a:solidFill>
          <a:latin typeface="Arial" panose="020B0604020202020204" pitchFamily="34" charset="0"/>
        </a:defRPr>
      </a:lvl5pPr>
      <a:lvl6pPr marL="457200" algn="ctr" rtl="0" eaLnBrk="0" fontAlgn="base" hangingPunct="0">
        <a:spcBef>
          <a:spcPct val="0"/>
        </a:spcBef>
        <a:spcAft>
          <a:spcPct val="0"/>
        </a:spcAft>
        <a:defRPr sz="3600">
          <a:solidFill>
            <a:srgbClr val="000000"/>
          </a:solidFill>
          <a:latin typeface="Arial" panose="020B0604020202020204" pitchFamily="34" charset="0"/>
        </a:defRPr>
      </a:lvl6pPr>
      <a:lvl7pPr marL="914400" algn="ctr" rtl="0" eaLnBrk="0" fontAlgn="base" hangingPunct="0">
        <a:spcBef>
          <a:spcPct val="0"/>
        </a:spcBef>
        <a:spcAft>
          <a:spcPct val="0"/>
        </a:spcAft>
        <a:defRPr sz="3600">
          <a:solidFill>
            <a:srgbClr val="000000"/>
          </a:solidFill>
          <a:latin typeface="Arial" panose="020B0604020202020204" pitchFamily="34" charset="0"/>
        </a:defRPr>
      </a:lvl7pPr>
      <a:lvl8pPr marL="1371600" algn="ctr" rtl="0" eaLnBrk="0" fontAlgn="base" hangingPunct="0">
        <a:spcBef>
          <a:spcPct val="0"/>
        </a:spcBef>
        <a:spcAft>
          <a:spcPct val="0"/>
        </a:spcAft>
        <a:defRPr sz="3600">
          <a:solidFill>
            <a:srgbClr val="000000"/>
          </a:solidFill>
          <a:latin typeface="Arial" panose="020B0604020202020204" pitchFamily="34" charset="0"/>
        </a:defRPr>
      </a:lvl8pPr>
      <a:lvl9pPr marL="1828800" algn="ctr" rtl="0" eaLnBrk="0" fontAlgn="base" hangingPunct="0">
        <a:spcBef>
          <a:spcPct val="0"/>
        </a:spcBef>
        <a:spcAft>
          <a:spcPct val="0"/>
        </a:spcAft>
        <a:defRPr sz="3600">
          <a:solidFill>
            <a:srgbClr val="000000"/>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n"/>
        <a:tabLst>
          <a:tab pos="333375" algn="l"/>
          <a:tab pos="857250" algn="l"/>
        </a:tabLst>
        <a:defRPr sz="3200" kern="1200">
          <a:solidFill>
            <a:srgbClr val="000000"/>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Font typeface="Monotype Sorts" pitchFamily="2" charset="2"/>
        <a:buChar char="ä"/>
        <a:tabLst>
          <a:tab pos="333375" algn="l"/>
          <a:tab pos="857250" algn="l"/>
        </a:tabLst>
        <a:defRPr sz="2800" kern="1200">
          <a:solidFill>
            <a:srgbClr val="000000"/>
          </a:solidFill>
          <a:latin typeface="+mn-lt"/>
          <a:ea typeface="+mn-ea"/>
          <a:cs typeface="+mn-cs"/>
        </a:defRPr>
      </a:lvl2pPr>
      <a:lvl3pPr marL="1143000" indent="-228600" algn="l" rtl="0" eaLnBrk="0" fontAlgn="base" hangingPunct="0">
        <a:spcBef>
          <a:spcPct val="20000"/>
        </a:spcBef>
        <a:spcAft>
          <a:spcPct val="0"/>
        </a:spcAft>
        <a:buClr>
          <a:schemeClr val="accent2"/>
        </a:buClr>
        <a:buSzPct val="100000"/>
        <a:buChar char="•"/>
        <a:tabLst>
          <a:tab pos="333375" algn="l"/>
          <a:tab pos="857250" algn="l"/>
        </a:tabLst>
        <a:defRPr sz="2400" kern="1200">
          <a:solidFill>
            <a:srgbClr val="000000"/>
          </a:solidFill>
          <a:latin typeface="+mn-lt"/>
          <a:ea typeface="+mn-ea"/>
          <a:cs typeface="+mn-cs"/>
        </a:defRPr>
      </a:lvl3pPr>
      <a:lvl4pPr marL="1600200" indent="-228600" algn="l" rtl="0" eaLnBrk="0" fontAlgn="base" hangingPunct="0">
        <a:spcBef>
          <a:spcPct val="20000"/>
        </a:spcBef>
        <a:spcAft>
          <a:spcPct val="0"/>
        </a:spcAft>
        <a:buClr>
          <a:schemeClr val="accent2"/>
        </a:buClr>
        <a:buSzPct val="100000"/>
        <a:tabLst>
          <a:tab pos="333375" algn="l"/>
          <a:tab pos="857250" algn="l"/>
        </a:tabLst>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100000"/>
        <a:buChar char="»"/>
        <a:tabLst>
          <a:tab pos="333375" algn="l"/>
          <a:tab pos="857250" algn="l"/>
        </a:tabLst>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28774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defRPr>
            </a:lvl1pPr>
          </a:lstStyle>
          <a:p>
            <a:pPr>
              <a:defRPr/>
            </a:pPr>
            <a:endParaRPr lang="it-IT"/>
          </a:p>
        </p:txBody>
      </p:sp>
      <p:sp>
        <p:nvSpPr>
          <p:cNvPr id="28774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mn-lt"/>
              </a:defRPr>
            </a:lvl1pPr>
          </a:lstStyle>
          <a:p>
            <a:pPr>
              <a:defRPr/>
            </a:pPr>
            <a:endParaRPr lang="it-IT"/>
          </a:p>
        </p:txBody>
      </p:sp>
      <p:sp>
        <p:nvSpPr>
          <p:cNvPr id="28775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mn-lt"/>
              </a:defRPr>
            </a:lvl1pPr>
          </a:lstStyle>
          <a:p>
            <a:pPr>
              <a:defRPr/>
            </a:pPr>
            <a:fld id="{BD8104ED-1C83-4FD6-BF27-D0F38EB8CA4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050"/>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2051"/>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Text Box 2052"/>
          <p:cNvSpPr txBox="1">
            <a:spLocks noChangeArrowheads="1"/>
          </p:cNvSpPr>
          <p:nvPr userDrawn="1"/>
        </p:nvSpPr>
        <p:spPr bwMode="auto">
          <a:xfrm>
            <a:off x="8382000" y="6542088"/>
            <a:ext cx="5000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eaLnBrk="1" hangingPunct="1">
              <a:spcBef>
                <a:spcPct val="20000"/>
              </a:spcBef>
              <a:buSzPct val="75000"/>
              <a:buFont typeface="Wingdings" panose="05000000000000000000" pitchFamily="2" charset="2"/>
              <a:buNone/>
              <a:defRPr/>
            </a:pPr>
            <a:r>
              <a:rPr lang="en-US" sz="900" b="0">
                <a:solidFill>
                  <a:schemeClr val="tx1"/>
                </a:solidFill>
              </a:rPr>
              <a:t>9 | </a:t>
            </a:r>
            <a:fld id="{A75C9F77-64A9-4B94-8F47-A550D8E1ADBF}" type="slidenum">
              <a:rPr lang="en-US" sz="900" b="0" smtClean="0">
                <a:solidFill>
                  <a:schemeClr val="tx1"/>
                </a:solidFill>
              </a:rPr>
              <a:pPr eaLnBrk="1" hangingPunct="1">
                <a:spcBef>
                  <a:spcPct val="20000"/>
                </a:spcBef>
                <a:buSzPct val="75000"/>
                <a:buFont typeface="Wingdings" panose="05000000000000000000" pitchFamily="2" charset="2"/>
                <a:buNone/>
                <a:defRPr/>
              </a:pPr>
              <a:t>‹N›</a:t>
            </a:fld>
            <a:endParaRPr lang="en-US" sz="900" b="0">
              <a:solidFill>
                <a:schemeClr val="tx1"/>
              </a:solidFill>
            </a:endParaRPr>
          </a:p>
        </p:txBody>
      </p:sp>
      <p:sp>
        <p:nvSpPr>
          <p:cNvPr id="3077" name="Text Box 2053"/>
          <p:cNvSpPr txBox="1">
            <a:spLocks noChangeArrowheads="1"/>
          </p:cNvSpPr>
          <p:nvPr userDrawn="1"/>
        </p:nvSpPr>
        <p:spPr bwMode="auto">
          <a:xfrm>
            <a:off x="457200" y="6542088"/>
            <a:ext cx="4587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eaLnBrk="1" hangingPunct="1">
              <a:spcBef>
                <a:spcPct val="20000"/>
              </a:spcBef>
              <a:buSzPct val="75000"/>
              <a:buFont typeface="Wingdings" panose="05000000000000000000" pitchFamily="2" charset="2"/>
              <a:buNone/>
              <a:defRPr/>
            </a:pPr>
            <a:r>
              <a:rPr lang="en-US" sz="900" b="0">
                <a:solidFill>
                  <a:schemeClr val="tx1"/>
                </a:solidFill>
              </a:rPr>
              <a:t>Cowen-Tabarrok, PRINCIPI DI ECONOMIA, Zanichelli editore S.p.A. Copyright © 2011</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wipe dir="r"/>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it-IT" altLang="en-US"/>
              <a:t>Click to edit Master title style</a:t>
            </a:r>
          </a:p>
        </p:txBody>
      </p:sp>
      <p:sp>
        <p:nvSpPr>
          <p:cNvPr id="4099" name="Rectangle 102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altLang="en-US"/>
              <a:t>Click to edit Master text styles</a:t>
            </a:r>
          </a:p>
          <a:p>
            <a:pPr lvl="1"/>
            <a:r>
              <a:rPr lang="it-IT" altLang="en-US"/>
              <a:t>Third Level</a:t>
            </a:r>
          </a:p>
          <a:p>
            <a:pPr lvl="2"/>
            <a:r>
              <a:rPr lang="it-IT" altLang="en-US"/>
              <a:t>Fourth Level</a:t>
            </a:r>
          </a:p>
          <a:p>
            <a:pPr lvl="4"/>
            <a:r>
              <a:rPr lang="it-IT" altLang="en-US"/>
              <a:t>Fifth Level</a:t>
            </a:r>
          </a:p>
        </p:txBody>
      </p:sp>
      <p:sp>
        <p:nvSpPr>
          <p:cNvPr id="4100" name="Rectangle 1028"/>
          <p:cNvSpPr>
            <a:spLocks noChangeArrowheads="1"/>
          </p:cNvSpPr>
          <p:nvPr/>
        </p:nvSpPr>
        <p:spPr bwMode="auto">
          <a:xfrm>
            <a:off x="1139825" y="6470650"/>
            <a:ext cx="2357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defRPr/>
            </a:pPr>
            <a:endParaRPr lang="it-IT"/>
          </a:p>
        </p:txBody>
      </p:sp>
      <p:sp>
        <p:nvSpPr>
          <p:cNvPr id="4101" name="Rectangle 1029"/>
          <p:cNvSpPr>
            <a:spLocks noChangeArrowheads="1"/>
          </p:cNvSpPr>
          <p:nvPr/>
        </p:nvSpPr>
        <p:spPr bwMode="auto">
          <a:xfrm>
            <a:off x="1096963" y="6451600"/>
            <a:ext cx="2265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defRPr/>
            </a:pPr>
            <a:endParaRPr lang="it-IT"/>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3600" kern="12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600">
          <a:solidFill>
            <a:srgbClr val="000000"/>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600">
          <a:solidFill>
            <a:srgbClr val="000000"/>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600">
          <a:solidFill>
            <a:srgbClr val="000000"/>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600">
          <a:solidFill>
            <a:srgbClr val="000000"/>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3600">
          <a:solidFill>
            <a:srgbClr val="000000"/>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3600">
          <a:solidFill>
            <a:srgbClr val="000000"/>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3600">
          <a:solidFill>
            <a:srgbClr val="000000"/>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n"/>
        <a:tabLst>
          <a:tab pos="333375" algn="l"/>
          <a:tab pos="857250" algn="l"/>
        </a:tabLst>
        <a:defRPr sz="3200" kern="1200">
          <a:solidFill>
            <a:srgbClr val="000000"/>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Font typeface="Monotype Sorts" pitchFamily="2" charset="2"/>
        <a:buChar char="ä"/>
        <a:tabLst>
          <a:tab pos="333375" algn="l"/>
          <a:tab pos="857250" algn="l"/>
        </a:tabLst>
        <a:defRPr sz="2800" kern="1200">
          <a:solidFill>
            <a:srgbClr val="000000"/>
          </a:solidFill>
          <a:latin typeface="+mn-lt"/>
          <a:ea typeface="+mn-ea"/>
          <a:cs typeface="+mn-cs"/>
        </a:defRPr>
      </a:lvl2pPr>
      <a:lvl3pPr marL="1143000" indent="-228600" algn="l" rtl="0" eaLnBrk="0" fontAlgn="base" hangingPunct="0">
        <a:spcBef>
          <a:spcPct val="20000"/>
        </a:spcBef>
        <a:spcAft>
          <a:spcPct val="0"/>
        </a:spcAft>
        <a:buClr>
          <a:schemeClr val="accent2"/>
        </a:buClr>
        <a:buSzPct val="100000"/>
        <a:buChar char="•"/>
        <a:tabLst>
          <a:tab pos="333375" algn="l"/>
          <a:tab pos="857250" algn="l"/>
        </a:tabLst>
        <a:defRPr sz="2400" kern="1200">
          <a:solidFill>
            <a:srgbClr val="000000"/>
          </a:solidFill>
          <a:latin typeface="+mn-lt"/>
          <a:ea typeface="+mn-ea"/>
          <a:cs typeface="+mn-cs"/>
        </a:defRPr>
      </a:lvl3pPr>
      <a:lvl4pPr marL="1600200" indent="-228600" algn="l" rtl="0" eaLnBrk="0" fontAlgn="base" hangingPunct="0">
        <a:spcBef>
          <a:spcPct val="20000"/>
        </a:spcBef>
        <a:spcAft>
          <a:spcPct val="0"/>
        </a:spcAft>
        <a:buClr>
          <a:schemeClr val="accent2"/>
        </a:buClr>
        <a:buSzPct val="100000"/>
        <a:tabLst>
          <a:tab pos="333375" algn="l"/>
          <a:tab pos="857250" algn="l"/>
        </a:tabLst>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100000"/>
        <a:buChar char="»"/>
        <a:tabLst>
          <a:tab pos="333375" algn="l"/>
          <a:tab pos="857250" algn="l"/>
        </a:tabLst>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Fare clic per modificare stile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Fare clic per modificare gli stili del testo dello schema</a:t>
            </a:r>
          </a:p>
          <a:p>
            <a:pPr lvl="1"/>
            <a:r>
              <a:rPr lang="en-US" altLang="it-IT"/>
              <a:t>Secondo livello</a:t>
            </a:r>
          </a:p>
          <a:p>
            <a:pPr lvl="2"/>
            <a:r>
              <a:rPr lang="en-US" altLang="it-IT"/>
              <a:t>Terzo livello</a:t>
            </a:r>
          </a:p>
          <a:p>
            <a:pPr lvl="3"/>
            <a:r>
              <a:rPr lang="en-US" altLang="it-IT"/>
              <a:t>Quarto livello</a:t>
            </a:r>
          </a:p>
          <a:p>
            <a:pPr lvl="4"/>
            <a:r>
              <a:rPr lang="en-US" altLang="it-IT"/>
              <a:t>Quinto livello</a:t>
            </a:r>
          </a:p>
        </p:txBody>
      </p:sp>
      <p:sp>
        <p:nvSpPr>
          <p:cNvPr id="1032" name="Text Box 8"/>
          <p:cNvSpPr txBox="1">
            <a:spLocks noChangeArrowheads="1"/>
          </p:cNvSpPr>
          <p:nvPr userDrawn="1"/>
        </p:nvSpPr>
        <p:spPr bwMode="auto">
          <a:xfrm>
            <a:off x="8382000" y="6542088"/>
            <a:ext cx="582613" cy="230187"/>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spcBef>
                <a:spcPct val="20000"/>
              </a:spcBef>
              <a:buSzPct val="75000"/>
              <a:buFont typeface="Wingdings" panose="05000000000000000000" pitchFamily="2" charset="2"/>
              <a:buNone/>
            </a:pPr>
            <a:r>
              <a:rPr lang="en-US" altLang="it-IT" sz="900"/>
              <a:t>10 | </a:t>
            </a:r>
            <a:fld id="{EA484364-B6DC-416E-9D3D-8F0D2A0C70FE}" type="slidenum">
              <a:rPr lang="en-US" altLang="it-IT" sz="900"/>
              <a:pPr eaLnBrk="1" hangingPunct="1">
                <a:spcBef>
                  <a:spcPct val="20000"/>
                </a:spcBef>
                <a:buSzPct val="75000"/>
                <a:buFont typeface="Wingdings" panose="05000000000000000000" pitchFamily="2" charset="2"/>
                <a:buNone/>
              </a:pPr>
              <a:t>‹N›</a:t>
            </a:fld>
            <a:endParaRPr lang="en-US" altLang="it-IT" sz="900"/>
          </a:p>
        </p:txBody>
      </p:sp>
      <p:sp>
        <p:nvSpPr>
          <p:cNvPr id="1029" name="Text Box 9"/>
          <p:cNvSpPr txBox="1">
            <a:spLocks noChangeArrowheads="1"/>
          </p:cNvSpPr>
          <p:nvPr userDrawn="1"/>
        </p:nvSpPr>
        <p:spPr bwMode="auto">
          <a:xfrm>
            <a:off x="0" y="6542088"/>
            <a:ext cx="457358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Geneva" charset="-128"/>
              </a:defRPr>
            </a:lvl1pPr>
            <a:lvl2pPr marL="742950" indent="-285750" eaLnBrk="0" hangingPunct="0">
              <a:defRPr sz="2400">
                <a:solidFill>
                  <a:schemeClr val="tx1"/>
                </a:solidFill>
                <a:latin typeface="Arial" panose="020B0604020202020204" pitchFamily="34" charset="0"/>
                <a:ea typeface="Geneva" charset="-128"/>
              </a:defRPr>
            </a:lvl2pPr>
            <a:lvl3pPr marL="1143000" indent="-228600" eaLnBrk="0" hangingPunct="0">
              <a:defRPr sz="2400">
                <a:solidFill>
                  <a:schemeClr val="tx1"/>
                </a:solidFill>
                <a:latin typeface="Arial" panose="020B0604020202020204" pitchFamily="34" charset="0"/>
                <a:ea typeface="Geneva" charset="-128"/>
              </a:defRPr>
            </a:lvl3pPr>
            <a:lvl4pPr marL="1600200" indent="-228600" eaLnBrk="0" hangingPunct="0">
              <a:defRPr sz="2400">
                <a:solidFill>
                  <a:schemeClr val="tx1"/>
                </a:solidFill>
                <a:latin typeface="Arial" panose="020B0604020202020204" pitchFamily="34" charset="0"/>
                <a:ea typeface="Geneva" charset="-128"/>
              </a:defRPr>
            </a:lvl4pPr>
            <a:lvl5pPr marL="2057400" indent="-228600" eaLnBrk="0" hangingPunct="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pPr eaLnBrk="1" hangingPunct="1">
              <a:spcBef>
                <a:spcPct val="20000"/>
              </a:spcBef>
              <a:buSzPct val="75000"/>
              <a:buFont typeface="Wingdings" panose="05000000000000000000" pitchFamily="2" charset="2"/>
              <a:buNone/>
            </a:pPr>
            <a:r>
              <a:rPr lang="en-US" altLang="it-IT" sz="900"/>
              <a:t>Mankiw </a:t>
            </a:r>
            <a:r>
              <a:rPr lang="it-IT" altLang="it-IT" sz="900"/>
              <a:t>•</a:t>
            </a:r>
            <a:r>
              <a:rPr lang="en-US" altLang="it-IT" sz="900"/>
              <a:t> Taylor, PRINCIPI DI ECONOMIA, Zanichelli editore S.p.A. Copyright © 2015</a:t>
            </a:r>
          </a:p>
        </p:txBody>
      </p:sp>
    </p:spTree>
    <p:extLst>
      <p:ext uri="{BB962C8B-B14F-4D97-AF65-F5344CB8AC3E}">
        <p14:creationId xmlns:p14="http://schemas.microsoft.com/office/powerpoint/2010/main" val="9213079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Geneva" charset="-128"/>
          <a:cs typeface="Geneva" charset="-128"/>
        </a:defRPr>
      </a:lvl1pPr>
      <a:lvl2pPr algn="ctr" rtl="0" eaLnBrk="0" fontAlgn="base" hangingPunct="0">
        <a:spcBef>
          <a:spcPct val="0"/>
        </a:spcBef>
        <a:spcAft>
          <a:spcPct val="0"/>
        </a:spcAft>
        <a:defRPr sz="4400">
          <a:solidFill>
            <a:schemeClr val="tx2"/>
          </a:solidFill>
          <a:latin typeface="Arial" charset="0"/>
          <a:ea typeface="Geneva" charset="-128"/>
          <a:cs typeface="Geneva" charset="-128"/>
        </a:defRPr>
      </a:lvl2pPr>
      <a:lvl3pPr algn="ctr" rtl="0" eaLnBrk="0" fontAlgn="base" hangingPunct="0">
        <a:spcBef>
          <a:spcPct val="0"/>
        </a:spcBef>
        <a:spcAft>
          <a:spcPct val="0"/>
        </a:spcAft>
        <a:defRPr sz="4400">
          <a:solidFill>
            <a:schemeClr val="tx2"/>
          </a:solidFill>
          <a:latin typeface="Arial" charset="0"/>
          <a:ea typeface="Geneva" charset="-128"/>
          <a:cs typeface="Geneva" charset="-128"/>
        </a:defRPr>
      </a:lvl3pPr>
      <a:lvl4pPr algn="ctr" rtl="0" eaLnBrk="0" fontAlgn="base" hangingPunct="0">
        <a:spcBef>
          <a:spcPct val="0"/>
        </a:spcBef>
        <a:spcAft>
          <a:spcPct val="0"/>
        </a:spcAft>
        <a:defRPr sz="4400">
          <a:solidFill>
            <a:schemeClr val="tx2"/>
          </a:solidFill>
          <a:latin typeface="Arial" charset="0"/>
          <a:ea typeface="Geneva" charset="-128"/>
          <a:cs typeface="Geneva" charset="-128"/>
        </a:defRPr>
      </a:lvl4pPr>
      <a:lvl5pPr algn="ctr" rtl="0" eaLnBrk="0" fontAlgn="base" hangingPunct="0">
        <a:spcBef>
          <a:spcPct val="0"/>
        </a:spcBef>
        <a:spcAft>
          <a:spcPct val="0"/>
        </a:spcAft>
        <a:defRPr sz="4400">
          <a:solidFill>
            <a:schemeClr val="tx2"/>
          </a:solidFill>
          <a:latin typeface="Arial" charset="0"/>
          <a:ea typeface="Geneva" charset="-128"/>
          <a:cs typeface="Geneva"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chemeClr val="tx1"/>
          </a:solidFill>
          <a:latin typeface="+mn-lt"/>
          <a:ea typeface="Geneva" charset="-128"/>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it-IT" altLang="it-IT"/>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a:p>
            <a:pPr lvl="4"/>
            <a:r>
              <a:rPr lang="it-IT" altLang="it-IT"/>
              <a:t>Fifth Level</a:t>
            </a:r>
          </a:p>
        </p:txBody>
      </p:sp>
      <p:sp>
        <p:nvSpPr>
          <p:cNvPr id="1028" name="Rectangle 4"/>
          <p:cNvSpPr>
            <a:spLocks noChangeArrowheads="1"/>
          </p:cNvSpPr>
          <p:nvPr/>
        </p:nvSpPr>
        <p:spPr bwMode="auto">
          <a:xfrm>
            <a:off x="1139825" y="6470650"/>
            <a:ext cx="2357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1pPr>
            <a:lvl2pPr marL="742950" indent="-28575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2pPr>
            <a:lvl3pPr marL="11430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4pPr>
            <a:lvl5pPr marL="20574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9pPr>
          </a:lstStyle>
          <a:p>
            <a:pPr>
              <a:defRPr/>
            </a:pPr>
            <a:endParaRPr lang="it-IT" altLang="it-IT"/>
          </a:p>
        </p:txBody>
      </p:sp>
      <p:sp>
        <p:nvSpPr>
          <p:cNvPr id="1029" name="Rectangle 5"/>
          <p:cNvSpPr>
            <a:spLocks noChangeArrowheads="1"/>
          </p:cNvSpPr>
          <p:nvPr/>
        </p:nvSpPr>
        <p:spPr bwMode="auto">
          <a:xfrm>
            <a:off x="1096963" y="6451600"/>
            <a:ext cx="2265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1pPr>
            <a:lvl2pPr marL="742950" indent="-28575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2pPr>
            <a:lvl3pPr marL="11430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4pPr>
            <a:lvl5pPr marL="20574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9pPr>
          </a:lstStyle>
          <a:p>
            <a:pPr>
              <a:defRPr/>
            </a:pPr>
            <a:endParaRPr lang="it-IT" altLang="it-IT"/>
          </a:p>
        </p:txBody>
      </p:sp>
    </p:spTree>
    <p:extLst>
      <p:ext uri="{BB962C8B-B14F-4D97-AF65-F5344CB8AC3E}">
        <p14:creationId xmlns:p14="http://schemas.microsoft.com/office/powerpoint/2010/main" val="9699301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anose="02020603050405020304" pitchFamily="18" charset="0"/>
        </a:defRPr>
      </a:lvl2pPr>
      <a:lvl3pPr algn="ctr" rtl="0" eaLnBrk="0" fontAlgn="base" hangingPunct="0">
        <a:spcBef>
          <a:spcPct val="0"/>
        </a:spcBef>
        <a:spcAft>
          <a:spcPct val="0"/>
        </a:spcAft>
        <a:defRPr sz="3600">
          <a:solidFill>
            <a:schemeClr val="tx2"/>
          </a:solidFill>
          <a:latin typeface="Times New Roman" panose="02020603050405020304" pitchFamily="18" charset="0"/>
        </a:defRPr>
      </a:lvl3pPr>
      <a:lvl4pPr algn="ctr" rtl="0" eaLnBrk="0" fontAlgn="base" hangingPunct="0">
        <a:spcBef>
          <a:spcPct val="0"/>
        </a:spcBef>
        <a:spcAft>
          <a:spcPct val="0"/>
        </a:spcAft>
        <a:defRPr sz="3600">
          <a:solidFill>
            <a:schemeClr val="tx2"/>
          </a:solidFill>
          <a:latin typeface="Times New Roman" panose="02020603050405020304" pitchFamily="18" charset="0"/>
        </a:defRPr>
      </a:lvl4pPr>
      <a:lvl5pPr algn="ctr" rtl="0" eaLnBrk="0" fontAlgn="base" hangingPunct="0">
        <a:spcBef>
          <a:spcPct val="0"/>
        </a:spcBef>
        <a:spcAft>
          <a:spcPct val="0"/>
        </a:spcAft>
        <a:defRPr sz="3600">
          <a:solidFill>
            <a:schemeClr val="tx2"/>
          </a:solidFill>
          <a:latin typeface="Times New Roman" panose="02020603050405020304" pitchFamily="18" charset="0"/>
        </a:defRPr>
      </a:lvl5pPr>
      <a:lvl6pPr marL="457200" algn="ctr" rtl="0" eaLnBrk="0" fontAlgn="base" hangingPunct="0">
        <a:spcBef>
          <a:spcPct val="0"/>
        </a:spcBef>
        <a:spcAft>
          <a:spcPct val="0"/>
        </a:spcAft>
        <a:defRPr sz="3600">
          <a:solidFill>
            <a:schemeClr val="tx2"/>
          </a:solidFill>
          <a:latin typeface="Times New Roman" panose="02020603050405020304" pitchFamily="18" charset="0"/>
        </a:defRPr>
      </a:lvl6pPr>
      <a:lvl7pPr marL="914400" algn="ctr" rtl="0" eaLnBrk="0" fontAlgn="base" hangingPunct="0">
        <a:spcBef>
          <a:spcPct val="0"/>
        </a:spcBef>
        <a:spcAft>
          <a:spcPct val="0"/>
        </a:spcAft>
        <a:defRPr sz="3600">
          <a:solidFill>
            <a:schemeClr val="tx2"/>
          </a:solidFill>
          <a:latin typeface="Times New Roman" panose="02020603050405020304" pitchFamily="18" charset="0"/>
        </a:defRPr>
      </a:lvl7pPr>
      <a:lvl8pPr marL="1371600" algn="ctr" rtl="0" eaLnBrk="0" fontAlgn="base" hangingPunct="0">
        <a:spcBef>
          <a:spcPct val="0"/>
        </a:spcBef>
        <a:spcAft>
          <a:spcPct val="0"/>
        </a:spcAft>
        <a:defRPr sz="3600">
          <a:solidFill>
            <a:schemeClr val="tx2"/>
          </a:solidFill>
          <a:latin typeface="Times New Roman" panose="02020603050405020304" pitchFamily="18" charset="0"/>
        </a:defRPr>
      </a:lvl8pPr>
      <a:lvl9pPr marL="1828800" algn="ctr" rtl="0" eaLnBrk="0" fontAlgn="base" hangingPunct="0">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n"/>
        <a:tabLst>
          <a:tab pos="333375" algn="l"/>
          <a:tab pos="74295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Font typeface="Monotype Sorts" pitchFamily="2" charset="2"/>
        <a:buChar char="ä"/>
        <a:tabLst>
          <a:tab pos="333375" algn="l"/>
          <a:tab pos="742950" algn="l"/>
        </a:tabLs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100000"/>
        <a:buChar char="•"/>
        <a:tabLst>
          <a:tab pos="333375" algn="l"/>
          <a:tab pos="742950" algn="l"/>
        </a:tabLs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100000"/>
        <a:buChar char="–"/>
        <a:tabLst>
          <a:tab pos="333375" algn="l"/>
          <a:tab pos="742950" algn="l"/>
        </a:tabLs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100000"/>
        <a:buChar char="»"/>
        <a:tabLst>
          <a:tab pos="333375" algn="l"/>
          <a:tab pos="742950" algn="l"/>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71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717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717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7174" name="Rectangle 6"/>
          <p:cNvSpPr>
            <a:spLocks noGrp="1" noChangeArrowheads="1"/>
          </p:cNvSpPr>
          <p:nvPr>
            <p:ph type="ctrTitle"/>
          </p:nvPr>
        </p:nvSpPr>
        <p:spPr>
          <a:xfrm>
            <a:off x="539750" y="1052513"/>
            <a:ext cx="7924800" cy="1981200"/>
          </a:xfrm>
          <a:noFill/>
        </p:spPr>
        <p:txBody>
          <a:bodyPr anchor="ctr"/>
          <a:lstStyle/>
          <a:p>
            <a:r>
              <a:rPr lang="it-IT" altLang="en-US" sz="4400"/>
              <a:t>FALLIMENTI DEL MERCATO</a:t>
            </a:r>
          </a:p>
        </p:txBody>
      </p:sp>
      <p:sp>
        <p:nvSpPr>
          <p:cNvPr id="7175" name="Text Box 7"/>
          <p:cNvSpPr txBox="1">
            <a:spLocks noChangeArrowheads="1"/>
          </p:cNvSpPr>
          <p:nvPr/>
        </p:nvSpPr>
        <p:spPr bwMode="auto">
          <a:xfrm>
            <a:off x="323850" y="2997200"/>
            <a:ext cx="3741738" cy="2282825"/>
          </a:xfrm>
          <a:prstGeom prst="rect">
            <a:avLst/>
          </a:prstGeom>
          <a:solidFill>
            <a:schemeClr val="hlink">
              <a:alpha val="4705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it-IT" altLang="en-US" sz="2400" b="0">
                <a:latin typeface="Times New Roman" panose="02020603050405020304" pitchFamily="18" charset="0"/>
              </a:rPr>
              <a:t>ARGOMENTI TRATTATI:</a:t>
            </a:r>
          </a:p>
          <a:p>
            <a:pPr eaLnBrk="1" hangingPunct="1">
              <a:spcBef>
                <a:spcPct val="0"/>
              </a:spcBef>
              <a:buClrTx/>
              <a:buSzTx/>
              <a:buFontTx/>
              <a:buChar char="-"/>
            </a:pPr>
            <a:r>
              <a:rPr lang="it-IT" altLang="en-US" sz="2400" b="0">
                <a:latin typeface="Times New Roman" panose="02020603050405020304" pitchFamily="18" charset="0"/>
              </a:rPr>
              <a:t> Esternalità</a:t>
            </a:r>
          </a:p>
          <a:p>
            <a:pPr eaLnBrk="1" hangingPunct="1">
              <a:spcBef>
                <a:spcPct val="0"/>
              </a:spcBef>
              <a:buClrTx/>
              <a:buSzTx/>
              <a:buFontTx/>
              <a:buChar char="-"/>
            </a:pPr>
            <a:r>
              <a:rPr lang="it-IT" altLang="en-US" sz="2400" b="0">
                <a:latin typeface="Times New Roman" panose="02020603050405020304" pitchFamily="18" charset="0"/>
              </a:rPr>
              <a:t> Asimmetrie informative </a:t>
            </a:r>
          </a:p>
          <a:p>
            <a:pPr eaLnBrk="1" hangingPunct="1">
              <a:spcBef>
                <a:spcPct val="0"/>
              </a:spcBef>
              <a:buClrTx/>
              <a:buSzTx/>
              <a:buFontTx/>
              <a:buChar char="-"/>
            </a:pPr>
            <a:r>
              <a:rPr lang="it-IT" altLang="en-US" sz="2400" b="0">
                <a:latin typeface="Times New Roman" panose="02020603050405020304" pitchFamily="18" charset="0"/>
              </a:rPr>
              <a:t> Classificazione dei beni</a:t>
            </a:r>
          </a:p>
          <a:p>
            <a:pPr eaLnBrk="1" hangingPunct="1">
              <a:spcBef>
                <a:spcPct val="0"/>
              </a:spcBef>
              <a:buClrTx/>
              <a:buSzTx/>
              <a:buFontTx/>
              <a:buChar char="-"/>
            </a:pPr>
            <a:r>
              <a:rPr lang="it-IT" altLang="en-US" sz="2400" b="0">
                <a:latin typeface="Times New Roman" panose="02020603050405020304" pitchFamily="18" charset="0"/>
              </a:rPr>
              <a:t> Beni di esperienza e fiducia</a:t>
            </a:r>
          </a:p>
          <a:p>
            <a:pPr eaLnBrk="1" hangingPunct="1">
              <a:spcBef>
                <a:spcPct val="0"/>
              </a:spcBef>
              <a:buClrTx/>
              <a:buSzTx/>
              <a:buFontTx/>
              <a:buChar char="-"/>
            </a:pPr>
            <a:r>
              <a:rPr lang="it-IT" altLang="en-US" sz="2400" b="0">
                <a:latin typeface="Times New Roman" panose="02020603050405020304" pitchFamily="18" charset="0"/>
              </a:rPr>
              <a:t> Beni di rete</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15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150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150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1510" name="Rectangle 6"/>
          <p:cNvSpPr>
            <a:spLocks noGrp="1" noChangeArrowheads="1"/>
          </p:cNvSpPr>
          <p:nvPr>
            <p:ph type="title"/>
          </p:nvPr>
        </p:nvSpPr>
        <p:spPr>
          <a:xfrm>
            <a:off x="179388" y="188913"/>
            <a:ext cx="8785225" cy="685800"/>
          </a:xfrm>
          <a:noFill/>
        </p:spPr>
        <p:txBody>
          <a:bodyPr/>
          <a:lstStyle/>
          <a:p>
            <a:r>
              <a:rPr lang="it-IT" altLang="en-US" sz="3200">
                <a:latin typeface="Times New Roman" panose="02020603050405020304" pitchFamily="18" charset="0"/>
              </a:rPr>
              <a:t>Esternalità negative ed inefficienza del mercato</a:t>
            </a:r>
          </a:p>
        </p:txBody>
      </p:sp>
      <p:sp>
        <p:nvSpPr>
          <p:cNvPr id="205831" name="Rectangle 7"/>
          <p:cNvSpPr>
            <a:spLocks noGrp="1" noChangeArrowheads="1"/>
          </p:cNvSpPr>
          <p:nvPr>
            <p:ph type="body" idx="1"/>
          </p:nvPr>
        </p:nvSpPr>
        <p:spPr>
          <a:xfrm>
            <a:off x="250825" y="908050"/>
            <a:ext cx="8686800" cy="5340350"/>
          </a:xfrm>
          <a:noFill/>
        </p:spPr>
        <p:txBody>
          <a:bodyPr/>
          <a:lstStyle/>
          <a:p>
            <a:pPr>
              <a:lnSpc>
                <a:spcPct val="90000"/>
              </a:lnSpc>
              <a:buFont typeface="Wingdings" panose="05000000000000000000" pitchFamily="2" charset="2"/>
              <a:buChar char="§"/>
              <a:tabLst>
                <a:tab pos="738188" algn="l"/>
              </a:tabLst>
            </a:pPr>
            <a:r>
              <a:rPr lang="it-IT" altLang="en-US" sz="2400" dirty="0">
                <a:latin typeface="Garamond" panose="02020404030301010803" pitchFamily="18" charset="0"/>
              </a:rPr>
              <a:t>In presenza di un’esternalità negativa, il mercato (cioè il prezzo) dà un segnale (o incentivo) </a:t>
            </a:r>
            <a:r>
              <a:rPr lang="it-IT" altLang="en-US" sz="2400" u="sng" dirty="0">
                <a:latin typeface="Garamond" panose="02020404030301010803" pitchFamily="18" charset="0"/>
              </a:rPr>
              <a:t>sbagliato</a:t>
            </a:r>
            <a:r>
              <a:rPr lang="it-IT" altLang="en-US" sz="2400" dirty="0">
                <a:latin typeface="Garamond" panose="02020404030301010803" pitchFamily="18" charset="0"/>
              </a:rPr>
              <a:t> a compratori e venditori riguardo a quanto domandare ed offrire. </a:t>
            </a:r>
          </a:p>
          <a:p>
            <a:pPr>
              <a:lnSpc>
                <a:spcPct val="90000"/>
              </a:lnSpc>
              <a:buFont typeface="Wingdings" panose="05000000000000000000" pitchFamily="2" charset="2"/>
              <a:buChar char="§"/>
              <a:tabLst>
                <a:tab pos="738188" algn="l"/>
              </a:tabLst>
            </a:pPr>
            <a:r>
              <a:rPr lang="it-IT" altLang="en-US" sz="2400" dirty="0">
                <a:latin typeface="Garamond" panose="02020404030301010803" pitchFamily="18" charset="0"/>
              </a:rPr>
              <a:t>Infatti le decisioni di compratori e venditori tengono conto solo dei </a:t>
            </a:r>
            <a:r>
              <a:rPr lang="it-IT" altLang="en-US" sz="2400" dirty="0">
                <a:solidFill>
                  <a:srgbClr val="FC0128"/>
                </a:solidFill>
                <a:latin typeface="Garamond" panose="02020404030301010803" pitchFamily="18" charset="0"/>
              </a:rPr>
              <a:t>costi opportunità </a:t>
            </a:r>
            <a:r>
              <a:rPr lang="it-IT" altLang="en-US" sz="2400" u="sng" dirty="0">
                <a:solidFill>
                  <a:srgbClr val="FC0128"/>
                </a:solidFill>
                <a:latin typeface="Garamond" panose="02020404030301010803" pitchFamily="18" charset="0"/>
              </a:rPr>
              <a:t>privati</a:t>
            </a:r>
            <a:r>
              <a:rPr lang="it-IT" altLang="en-US" sz="2400" dirty="0">
                <a:latin typeface="Garamond" panose="02020404030301010803" pitchFamily="18" charset="0"/>
              </a:rPr>
              <a:t>, mentre ignorano il costo che le transazioni su quel mercato causano a terzi, e quindi sottovalutano il costo totale (c.d. </a:t>
            </a:r>
            <a:r>
              <a:rPr lang="it-IT" altLang="en-US" sz="2400" dirty="0">
                <a:solidFill>
                  <a:srgbClr val="FC0128"/>
                </a:solidFill>
                <a:latin typeface="Garamond" panose="02020404030301010803" pitchFamily="18" charset="0"/>
              </a:rPr>
              <a:t>costo </a:t>
            </a:r>
            <a:r>
              <a:rPr lang="it-IT" altLang="en-US" sz="2400" u="sng" dirty="0">
                <a:solidFill>
                  <a:srgbClr val="FC0128"/>
                </a:solidFill>
                <a:latin typeface="Garamond" panose="02020404030301010803" pitchFamily="18" charset="0"/>
              </a:rPr>
              <a:t>sociale</a:t>
            </a:r>
            <a:r>
              <a:rPr lang="it-IT" altLang="en-US" sz="2400" dirty="0">
                <a:latin typeface="Garamond" panose="02020404030301010803" pitchFamily="18" charset="0"/>
              </a:rPr>
              <a:t>).</a:t>
            </a:r>
          </a:p>
          <a:p>
            <a:pPr>
              <a:lnSpc>
                <a:spcPct val="90000"/>
              </a:lnSpc>
              <a:buFont typeface="Wingdings" panose="05000000000000000000" pitchFamily="2" charset="2"/>
              <a:buChar char="§"/>
              <a:tabLst>
                <a:tab pos="738188" algn="l"/>
              </a:tabLst>
            </a:pPr>
            <a:r>
              <a:rPr lang="it-IT" altLang="en-US" sz="2400" dirty="0">
                <a:latin typeface="Garamond" panose="02020404030301010803" pitchFamily="18" charset="0"/>
              </a:rPr>
              <a:t>Quindi sul mercato si produrrà e consumerà “troppo” di quel dato bene rispetto a quanto sarebbe </a:t>
            </a:r>
            <a:r>
              <a:rPr lang="it-IT" altLang="en-US" sz="2400" dirty="0">
                <a:solidFill>
                  <a:srgbClr val="FC0128"/>
                </a:solidFill>
                <a:latin typeface="Garamond" panose="02020404030301010803" pitchFamily="18" charset="0"/>
              </a:rPr>
              <a:t>socialmente desiderabile</a:t>
            </a:r>
            <a:r>
              <a:rPr lang="it-IT" altLang="en-US" sz="2400" dirty="0">
                <a:latin typeface="Garamond" panose="02020404030301010803" pitchFamily="18" charset="0"/>
              </a:rPr>
              <a:t>.</a:t>
            </a:r>
          </a:p>
          <a:p>
            <a:pPr>
              <a:lnSpc>
                <a:spcPct val="90000"/>
              </a:lnSpc>
              <a:buFont typeface="Wingdings" panose="05000000000000000000" pitchFamily="2" charset="2"/>
              <a:buChar char="§"/>
              <a:tabLst>
                <a:tab pos="738188" algn="l"/>
              </a:tabLst>
            </a:pPr>
            <a:r>
              <a:rPr lang="it-IT" altLang="en-US" sz="2400" dirty="0">
                <a:latin typeface="Garamond" panose="02020404030301010803" pitchFamily="18" charset="0"/>
              </a:rPr>
              <a:t>In termini grafici, un’esternalità negativa </a:t>
            </a:r>
            <a:r>
              <a:rPr lang="it-IT" altLang="en-US" sz="2400" u="sng" dirty="0">
                <a:latin typeface="Garamond" panose="02020404030301010803" pitchFamily="18" charset="0"/>
              </a:rPr>
              <a:t>nella produzione</a:t>
            </a:r>
            <a:r>
              <a:rPr lang="it-IT" altLang="en-US" sz="2400" dirty="0">
                <a:latin typeface="Garamond" panose="02020404030301010803" pitchFamily="18" charset="0"/>
              </a:rPr>
              <a:t> (p.e. inquinamento) genera una </a:t>
            </a:r>
            <a:r>
              <a:rPr lang="it-IT" altLang="en-US" sz="2400" dirty="0">
                <a:solidFill>
                  <a:srgbClr val="FC0128"/>
                </a:solidFill>
                <a:latin typeface="Garamond" panose="02020404030301010803" pitchFamily="18" charset="0"/>
              </a:rPr>
              <a:t>nuova curva di offerta</a:t>
            </a:r>
            <a:r>
              <a:rPr lang="it-IT" altLang="en-US" sz="2400" dirty="0">
                <a:latin typeface="Garamond" panose="02020404030301010803" pitchFamily="18" charset="0"/>
              </a:rPr>
              <a:t> </a:t>
            </a:r>
            <a:r>
              <a:rPr lang="it-IT" altLang="en-US" sz="2400" u="sng" dirty="0">
                <a:latin typeface="Garamond" panose="02020404030301010803" pitchFamily="18" charset="0"/>
              </a:rPr>
              <a:t>virtuale</a:t>
            </a:r>
            <a:r>
              <a:rPr lang="it-IT" altLang="en-US" sz="2400" dirty="0">
                <a:latin typeface="Garamond" panose="02020404030301010803" pitchFamily="18" charset="0"/>
              </a:rPr>
              <a:t> che rappresenta l’intero costo sociale, ovvero che tiene conto sia del costo privato che del costo per i terzi danneggiati.</a:t>
            </a:r>
          </a:p>
          <a:p>
            <a:pPr lvl="1">
              <a:lnSpc>
                <a:spcPct val="90000"/>
              </a:lnSpc>
              <a:buFont typeface="Wingdings" panose="05000000000000000000" pitchFamily="2" charset="2"/>
              <a:buChar char="§"/>
              <a:tabLst>
                <a:tab pos="738188" algn="l"/>
              </a:tabLst>
            </a:pPr>
            <a:r>
              <a:rPr lang="it-IT" altLang="en-US" sz="2000" dirty="0">
                <a:latin typeface="Garamond" panose="02020404030301010803" pitchFamily="18" charset="0"/>
              </a:rPr>
              <a:t>La nuova curva è virtuale perché nella realtà si osserva soltanto la curva (più precisamente, la scheda) di offerta privata.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31">
                                            <p:txEl>
                                              <p:pRg st="3" end="3"/>
                                            </p:txEl>
                                          </p:spTgt>
                                        </p:tgtEl>
                                        <p:attrNameLst>
                                          <p:attrName>style.visibility</p:attrName>
                                        </p:attrNameLst>
                                      </p:cBhvr>
                                      <p:to>
                                        <p:strVal val="visible"/>
                                      </p:to>
                                    </p:set>
                                    <p:animEffect transition="in" filter="wipe(left)">
                                      <p:cBhvr>
                                        <p:cTn id="7" dur="500"/>
                                        <p:tgtEl>
                                          <p:spTgt spid="205831">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5831">
                                            <p:txEl>
                                              <p:pRg st="4" end="4"/>
                                            </p:txEl>
                                          </p:spTgt>
                                        </p:tgtEl>
                                        <p:attrNameLst>
                                          <p:attrName>style.visibility</p:attrName>
                                        </p:attrNameLst>
                                      </p:cBhvr>
                                      <p:to>
                                        <p:strVal val="visible"/>
                                      </p:to>
                                    </p:set>
                                    <p:animEffect transition="in" filter="wipe(left)">
                                      <p:cBhvr>
                                        <p:cTn id="10" dur="500"/>
                                        <p:tgtEl>
                                          <p:spTgt spid="2058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35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355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355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3558" name="Rectangle 6"/>
          <p:cNvSpPr>
            <a:spLocks noGrp="1" noChangeArrowheads="1"/>
          </p:cNvSpPr>
          <p:nvPr>
            <p:ph type="title"/>
          </p:nvPr>
        </p:nvSpPr>
        <p:spPr>
          <a:noFill/>
        </p:spPr>
        <p:txBody>
          <a:bodyPr/>
          <a:lstStyle/>
          <a:p>
            <a:r>
              <a:rPr lang="it-IT" altLang="en-US">
                <a:latin typeface="Times New Roman" panose="02020603050405020304" pitchFamily="18" charset="0"/>
              </a:rPr>
              <a:t>Esternalità negativa nella produzione</a:t>
            </a:r>
          </a:p>
        </p:txBody>
      </p:sp>
      <p:sp>
        <p:nvSpPr>
          <p:cNvPr id="23559" name="Line 7"/>
          <p:cNvSpPr>
            <a:spLocks noChangeShapeType="1"/>
          </p:cNvSpPr>
          <p:nvPr/>
        </p:nvSpPr>
        <p:spPr bwMode="auto">
          <a:xfrm flipH="1">
            <a:off x="2689225" y="2613025"/>
            <a:ext cx="4105275" cy="289877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60" name="Rectangle 8"/>
          <p:cNvSpPr>
            <a:spLocks noChangeArrowheads="1"/>
          </p:cNvSpPr>
          <p:nvPr/>
        </p:nvSpPr>
        <p:spPr bwMode="auto">
          <a:xfrm>
            <a:off x="4724400" y="3733800"/>
            <a:ext cx="1190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E</a:t>
            </a:r>
          </a:p>
        </p:txBody>
      </p:sp>
      <p:sp>
        <p:nvSpPr>
          <p:cNvPr id="23561" name="Rectangle 9"/>
          <p:cNvSpPr>
            <a:spLocks noChangeArrowheads="1"/>
          </p:cNvSpPr>
          <p:nvPr/>
        </p:nvSpPr>
        <p:spPr bwMode="auto">
          <a:xfrm>
            <a:off x="7159625" y="6230938"/>
            <a:ext cx="923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Quantità di</a:t>
            </a:r>
          </a:p>
        </p:txBody>
      </p:sp>
      <p:sp>
        <p:nvSpPr>
          <p:cNvPr id="23562" name="Rectangle 10"/>
          <p:cNvSpPr>
            <a:spLocks noChangeArrowheads="1"/>
          </p:cNvSpPr>
          <p:nvPr/>
        </p:nvSpPr>
        <p:spPr bwMode="auto">
          <a:xfrm>
            <a:off x="7239000" y="6477000"/>
            <a:ext cx="838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detersivo</a:t>
            </a:r>
          </a:p>
        </p:txBody>
      </p:sp>
      <p:sp>
        <p:nvSpPr>
          <p:cNvPr id="23563" name="Rectangle 11"/>
          <p:cNvSpPr>
            <a:spLocks noChangeArrowheads="1"/>
          </p:cNvSpPr>
          <p:nvPr/>
        </p:nvSpPr>
        <p:spPr bwMode="auto">
          <a:xfrm>
            <a:off x="1755775" y="6230938"/>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0</a:t>
            </a:r>
          </a:p>
        </p:txBody>
      </p:sp>
      <p:grpSp>
        <p:nvGrpSpPr>
          <p:cNvPr id="23564" name="Group 12"/>
          <p:cNvGrpSpPr>
            <a:grpSpLocks/>
          </p:cNvGrpSpPr>
          <p:nvPr/>
        </p:nvGrpSpPr>
        <p:grpSpPr bwMode="auto">
          <a:xfrm>
            <a:off x="1009650" y="1846263"/>
            <a:ext cx="798513" cy="447675"/>
            <a:chOff x="636" y="1163"/>
            <a:chExt cx="503" cy="282"/>
          </a:xfrm>
        </p:grpSpPr>
        <p:sp>
          <p:nvSpPr>
            <p:cNvPr id="23576" name="Rectangle 13"/>
            <p:cNvSpPr>
              <a:spLocks noChangeArrowheads="1"/>
            </p:cNvSpPr>
            <p:nvPr/>
          </p:nvSpPr>
          <p:spPr bwMode="auto">
            <a:xfrm>
              <a:off x="778" y="1163"/>
              <a:ext cx="361"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Prezzo</a:t>
              </a:r>
            </a:p>
          </p:txBody>
        </p:sp>
        <p:sp>
          <p:nvSpPr>
            <p:cNvPr id="23577" name="Rectangle 14"/>
            <p:cNvSpPr>
              <a:spLocks noChangeArrowheads="1"/>
            </p:cNvSpPr>
            <p:nvPr/>
          </p:nvSpPr>
          <p:spPr bwMode="auto">
            <a:xfrm>
              <a:off x="636" y="1311"/>
              <a:ext cx="4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detersivo</a:t>
              </a:r>
            </a:p>
          </p:txBody>
        </p:sp>
      </p:grpSp>
      <p:sp>
        <p:nvSpPr>
          <p:cNvPr id="23565" name="Freeform 15"/>
          <p:cNvSpPr>
            <a:spLocks/>
          </p:cNvSpPr>
          <p:nvPr/>
        </p:nvSpPr>
        <p:spPr bwMode="auto">
          <a:xfrm>
            <a:off x="1947863" y="1889125"/>
            <a:ext cx="6076950" cy="4300538"/>
          </a:xfrm>
          <a:custGeom>
            <a:avLst/>
            <a:gdLst>
              <a:gd name="T0" fmla="*/ 0 w 3828"/>
              <a:gd name="T1" fmla="*/ 0 h 2709"/>
              <a:gd name="T2" fmla="*/ 0 w 3828"/>
              <a:gd name="T3" fmla="*/ 2147483646 h 2709"/>
              <a:gd name="T4" fmla="*/ 2147483646 w 3828"/>
              <a:gd name="T5" fmla="*/ 2147483646 h 2709"/>
              <a:gd name="T6" fmla="*/ 0 60000 65536"/>
              <a:gd name="T7" fmla="*/ 0 60000 65536"/>
              <a:gd name="T8" fmla="*/ 0 60000 65536"/>
            </a:gdLst>
            <a:ahLst/>
            <a:cxnLst>
              <a:cxn ang="T6">
                <a:pos x="T0" y="T1"/>
              </a:cxn>
              <a:cxn ang="T7">
                <a:pos x="T2" y="T3"/>
              </a:cxn>
              <a:cxn ang="T8">
                <a:pos x="T4" y="T5"/>
              </a:cxn>
            </a:cxnLst>
            <a:rect l="0" t="0" r="r" b="b"/>
            <a:pathLst>
              <a:path w="3828" h="2709">
                <a:moveTo>
                  <a:pt x="0" y="0"/>
                </a:moveTo>
                <a:lnTo>
                  <a:pt x="0" y="2708"/>
                </a:lnTo>
                <a:lnTo>
                  <a:pt x="3827" y="27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66" name="Line 16"/>
          <p:cNvSpPr>
            <a:spLocks noChangeShapeType="1"/>
          </p:cNvSpPr>
          <p:nvPr/>
        </p:nvSpPr>
        <p:spPr bwMode="auto">
          <a:xfrm flipV="1">
            <a:off x="4775200" y="4046538"/>
            <a:ext cx="0" cy="21145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67" name="Rectangle 17"/>
          <p:cNvSpPr>
            <a:spLocks noChangeArrowheads="1"/>
          </p:cNvSpPr>
          <p:nvPr/>
        </p:nvSpPr>
        <p:spPr bwMode="auto">
          <a:xfrm>
            <a:off x="4706938" y="6230938"/>
            <a:ext cx="2079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i="1">
                <a:latin typeface="Arial" panose="020B0604020202020204" pitchFamily="34" charset="0"/>
              </a:rPr>
              <a:t>Q*</a:t>
            </a:r>
            <a:endParaRPr lang="it-IT" altLang="en-US" sz="1400" baseline="-25000">
              <a:latin typeface="Arial" panose="020B0604020202020204" pitchFamily="34" charset="0"/>
            </a:endParaRPr>
          </a:p>
        </p:txBody>
      </p:sp>
      <p:sp>
        <p:nvSpPr>
          <p:cNvPr id="23568" name="Rectangle 18"/>
          <p:cNvSpPr>
            <a:spLocks noChangeArrowheads="1"/>
          </p:cNvSpPr>
          <p:nvPr/>
        </p:nvSpPr>
        <p:spPr bwMode="auto">
          <a:xfrm>
            <a:off x="6889750" y="5375275"/>
            <a:ext cx="8080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Domanda</a:t>
            </a:r>
          </a:p>
        </p:txBody>
      </p:sp>
      <p:sp>
        <p:nvSpPr>
          <p:cNvPr id="23569" name="Rectangle 19"/>
          <p:cNvSpPr>
            <a:spLocks noChangeArrowheads="1"/>
          </p:cNvSpPr>
          <p:nvPr/>
        </p:nvSpPr>
        <p:spPr bwMode="auto">
          <a:xfrm>
            <a:off x="6805613" y="2573338"/>
            <a:ext cx="5810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Offerta</a:t>
            </a:r>
          </a:p>
        </p:txBody>
      </p:sp>
      <p:sp>
        <p:nvSpPr>
          <p:cNvPr id="23570" name="Rectangle 20"/>
          <p:cNvSpPr>
            <a:spLocks noChangeArrowheads="1"/>
          </p:cNvSpPr>
          <p:nvPr/>
        </p:nvSpPr>
        <p:spPr bwMode="auto">
          <a:xfrm>
            <a:off x="6546850" y="2808288"/>
            <a:ext cx="2413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 costo opportunità privato)</a:t>
            </a:r>
          </a:p>
        </p:txBody>
      </p:sp>
      <p:sp>
        <p:nvSpPr>
          <p:cNvPr id="23571" name="Line 21"/>
          <p:cNvSpPr>
            <a:spLocks noChangeShapeType="1"/>
          </p:cNvSpPr>
          <p:nvPr/>
        </p:nvSpPr>
        <p:spPr bwMode="auto">
          <a:xfrm>
            <a:off x="2457450" y="2378075"/>
            <a:ext cx="4335463" cy="3092450"/>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72" name="Freeform 22"/>
          <p:cNvSpPr>
            <a:spLocks/>
          </p:cNvSpPr>
          <p:nvPr/>
        </p:nvSpPr>
        <p:spPr bwMode="auto">
          <a:xfrm>
            <a:off x="4706938" y="3984625"/>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1" y="68"/>
                </a:moveTo>
                <a:lnTo>
                  <a:pt x="54" y="68"/>
                </a:lnTo>
                <a:lnTo>
                  <a:pt x="67" y="54"/>
                </a:lnTo>
                <a:lnTo>
                  <a:pt x="81" y="41"/>
                </a:lnTo>
                <a:lnTo>
                  <a:pt x="67" y="14"/>
                </a:lnTo>
                <a:lnTo>
                  <a:pt x="54" y="0"/>
                </a:lnTo>
                <a:lnTo>
                  <a:pt x="41" y="0"/>
                </a:lnTo>
                <a:lnTo>
                  <a:pt x="27" y="0"/>
                </a:lnTo>
                <a:lnTo>
                  <a:pt x="14" y="14"/>
                </a:lnTo>
                <a:lnTo>
                  <a:pt x="0" y="41"/>
                </a:lnTo>
                <a:lnTo>
                  <a:pt x="14" y="54"/>
                </a:lnTo>
                <a:lnTo>
                  <a:pt x="27" y="68"/>
                </a:lnTo>
                <a:lnTo>
                  <a:pt x="41"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7895" name="Line 23"/>
          <p:cNvSpPr>
            <a:spLocks noChangeShapeType="1"/>
          </p:cNvSpPr>
          <p:nvPr/>
        </p:nvSpPr>
        <p:spPr bwMode="auto">
          <a:xfrm>
            <a:off x="5292725" y="2636838"/>
            <a:ext cx="514350" cy="2000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7896" name="Rectangle 24"/>
          <p:cNvSpPr>
            <a:spLocks noChangeArrowheads="1"/>
          </p:cNvSpPr>
          <p:nvPr/>
        </p:nvSpPr>
        <p:spPr bwMode="auto">
          <a:xfrm>
            <a:off x="4283982" y="2185865"/>
            <a:ext cx="17391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dirty="0">
                <a:latin typeface="Arial" panose="020B0604020202020204" pitchFamily="34" charset="0"/>
              </a:rPr>
              <a:t>Costo unitario </a:t>
            </a:r>
          </a:p>
          <a:p>
            <a:pPr>
              <a:spcBef>
                <a:spcPct val="0"/>
              </a:spcBef>
              <a:buClrTx/>
              <a:buSzTx/>
              <a:buFontTx/>
              <a:buNone/>
            </a:pPr>
            <a:r>
              <a:rPr lang="it-IT" altLang="en-US" sz="1400" dirty="0">
                <a:latin typeface="Arial" panose="020B0604020202020204" pitchFamily="34" charset="0"/>
              </a:rPr>
              <a:t>dell’inquinamento</a:t>
            </a:r>
          </a:p>
        </p:txBody>
      </p:sp>
      <p:sp>
        <p:nvSpPr>
          <p:cNvPr id="207897" name="Line 25"/>
          <p:cNvSpPr>
            <a:spLocks noChangeShapeType="1"/>
          </p:cNvSpPr>
          <p:nvPr/>
        </p:nvSpPr>
        <p:spPr bwMode="auto">
          <a:xfrm flipV="1">
            <a:off x="6011863" y="2420938"/>
            <a:ext cx="0" cy="64770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96"/>
                                        </p:tgtEl>
                                        <p:attrNameLst>
                                          <p:attrName>style.visibility</p:attrName>
                                        </p:attrNameLst>
                                      </p:cBhvr>
                                      <p:to>
                                        <p:strVal val="visible"/>
                                      </p:to>
                                    </p:set>
                                    <p:anim calcmode="lin" valueType="num">
                                      <p:cBhvr additive="base">
                                        <p:cTn id="7" dur="500" fill="hold"/>
                                        <p:tgtEl>
                                          <p:spTgt spid="207896"/>
                                        </p:tgtEl>
                                        <p:attrNameLst>
                                          <p:attrName>ppt_x</p:attrName>
                                        </p:attrNameLst>
                                      </p:cBhvr>
                                      <p:tavLst>
                                        <p:tav tm="0">
                                          <p:val>
                                            <p:strVal val="#ppt_x"/>
                                          </p:val>
                                        </p:tav>
                                        <p:tav tm="100000">
                                          <p:val>
                                            <p:strVal val="#ppt_x"/>
                                          </p:val>
                                        </p:tav>
                                      </p:tavLst>
                                    </p:anim>
                                    <p:anim calcmode="lin" valueType="num">
                                      <p:cBhvr additive="base">
                                        <p:cTn id="8" dur="500" fill="hold"/>
                                        <p:tgtEl>
                                          <p:spTgt spid="20789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7897"/>
                                        </p:tgtEl>
                                        <p:attrNameLst>
                                          <p:attrName>style.visibility</p:attrName>
                                        </p:attrNameLst>
                                      </p:cBhvr>
                                      <p:to>
                                        <p:strVal val="visible"/>
                                      </p:to>
                                    </p:set>
                                    <p:anim calcmode="lin" valueType="num">
                                      <p:cBhvr additive="base">
                                        <p:cTn id="11" dur="500" fill="hold"/>
                                        <p:tgtEl>
                                          <p:spTgt spid="207897"/>
                                        </p:tgtEl>
                                        <p:attrNameLst>
                                          <p:attrName>ppt_x</p:attrName>
                                        </p:attrNameLst>
                                      </p:cBhvr>
                                      <p:tavLst>
                                        <p:tav tm="0">
                                          <p:val>
                                            <p:strVal val="#ppt_x"/>
                                          </p:val>
                                        </p:tav>
                                        <p:tav tm="100000">
                                          <p:val>
                                            <p:strVal val="#ppt_x"/>
                                          </p:val>
                                        </p:tav>
                                      </p:tavLst>
                                    </p:anim>
                                    <p:anim calcmode="lin" valueType="num">
                                      <p:cBhvr additive="base">
                                        <p:cTn id="12" dur="500" fill="hold"/>
                                        <p:tgtEl>
                                          <p:spTgt spid="20789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7895"/>
                                        </p:tgtEl>
                                        <p:attrNameLst>
                                          <p:attrName>style.visibility</p:attrName>
                                        </p:attrNameLst>
                                      </p:cBhvr>
                                      <p:to>
                                        <p:strVal val="visible"/>
                                      </p:to>
                                    </p:set>
                                    <p:anim calcmode="lin" valueType="num">
                                      <p:cBhvr additive="base">
                                        <p:cTn id="15" dur="500" fill="hold"/>
                                        <p:tgtEl>
                                          <p:spTgt spid="207895"/>
                                        </p:tgtEl>
                                        <p:attrNameLst>
                                          <p:attrName>ppt_x</p:attrName>
                                        </p:attrNameLst>
                                      </p:cBhvr>
                                      <p:tavLst>
                                        <p:tav tm="0">
                                          <p:val>
                                            <p:strVal val="#ppt_x"/>
                                          </p:val>
                                        </p:tav>
                                        <p:tav tm="100000">
                                          <p:val>
                                            <p:strVal val="#ppt_x"/>
                                          </p:val>
                                        </p:tav>
                                      </p:tavLst>
                                    </p:anim>
                                    <p:anim calcmode="lin" valueType="num">
                                      <p:cBhvr additive="base">
                                        <p:cTn id="16" dur="500" fill="hold"/>
                                        <p:tgtEl>
                                          <p:spTgt spid="2078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56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560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560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5606" name="Line 6"/>
          <p:cNvSpPr>
            <a:spLocks noChangeShapeType="1"/>
          </p:cNvSpPr>
          <p:nvPr/>
        </p:nvSpPr>
        <p:spPr bwMode="auto">
          <a:xfrm flipH="1">
            <a:off x="2689225" y="2613025"/>
            <a:ext cx="4105275" cy="289877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607" name="Rectangle 7"/>
          <p:cNvSpPr>
            <a:spLocks noChangeArrowheads="1"/>
          </p:cNvSpPr>
          <p:nvPr/>
        </p:nvSpPr>
        <p:spPr bwMode="auto">
          <a:xfrm>
            <a:off x="4724400" y="3733800"/>
            <a:ext cx="1190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E</a:t>
            </a:r>
          </a:p>
        </p:txBody>
      </p:sp>
      <p:sp>
        <p:nvSpPr>
          <p:cNvPr id="25608" name="Rectangle 8"/>
          <p:cNvSpPr>
            <a:spLocks noChangeArrowheads="1"/>
          </p:cNvSpPr>
          <p:nvPr/>
        </p:nvSpPr>
        <p:spPr bwMode="auto">
          <a:xfrm>
            <a:off x="7159625" y="6230938"/>
            <a:ext cx="717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Quantità</a:t>
            </a:r>
          </a:p>
        </p:txBody>
      </p:sp>
      <p:sp>
        <p:nvSpPr>
          <p:cNvPr id="25609" name="Rectangle 9"/>
          <p:cNvSpPr>
            <a:spLocks noChangeArrowheads="1"/>
          </p:cNvSpPr>
          <p:nvPr/>
        </p:nvSpPr>
        <p:spPr bwMode="auto">
          <a:xfrm>
            <a:off x="7231063" y="6465888"/>
            <a:ext cx="7874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detersivo</a:t>
            </a:r>
          </a:p>
        </p:txBody>
      </p:sp>
      <p:sp>
        <p:nvSpPr>
          <p:cNvPr id="25610" name="Rectangle 10"/>
          <p:cNvSpPr>
            <a:spLocks noChangeArrowheads="1"/>
          </p:cNvSpPr>
          <p:nvPr/>
        </p:nvSpPr>
        <p:spPr bwMode="auto">
          <a:xfrm>
            <a:off x="1755775" y="6230938"/>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0</a:t>
            </a:r>
          </a:p>
        </p:txBody>
      </p:sp>
      <p:grpSp>
        <p:nvGrpSpPr>
          <p:cNvPr id="25611" name="Group 11"/>
          <p:cNvGrpSpPr>
            <a:grpSpLocks/>
          </p:cNvGrpSpPr>
          <p:nvPr/>
        </p:nvGrpSpPr>
        <p:grpSpPr bwMode="auto">
          <a:xfrm>
            <a:off x="1009650" y="1846263"/>
            <a:ext cx="798513" cy="447675"/>
            <a:chOff x="636" y="1163"/>
            <a:chExt cx="503" cy="282"/>
          </a:xfrm>
        </p:grpSpPr>
        <p:sp>
          <p:nvSpPr>
            <p:cNvPr id="25631" name="Rectangle 12"/>
            <p:cNvSpPr>
              <a:spLocks noChangeArrowheads="1"/>
            </p:cNvSpPr>
            <p:nvPr/>
          </p:nvSpPr>
          <p:spPr bwMode="auto">
            <a:xfrm>
              <a:off x="778" y="1163"/>
              <a:ext cx="361"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Prezzo</a:t>
              </a:r>
            </a:p>
          </p:txBody>
        </p:sp>
        <p:sp>
          <p:nvSpPr>
            <p:cNvPr id="25632" name="Rectangle 13"/>
            <p:cNvSpPr>
              <a:spLocks noChangeArrowheads="1"/>
            </p:cNvSpPr>
            <p:nvPr/>
          </p:nvSpPr>
          <p:spPr bwMode="auto">
            <a:xfrm>
              <a:off x="636" y="1311"/>
              <a:ext cx="4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detersivo</a:t>
              </a:r>
            </a:p>
          </p:txBody>
        </p:sp>
      </p:grpSp>
      <p:sp>
        <p:nvSpPr>
          <p:cNvPr id="25612" name="Freeform 14"/>
          <p:cNvSpPr>
            <a:spLocks/>
          </p:cNvSpPr>
          <p:nvPr/>
        </p:nvSpPr>
        <p:spPr bwMode="auto">
          <a:xfrm>
            <a:off x="1947863" y="1889125"/>
            <a:ext cx="6076950" cy="4300538"/>
          </a:xfrm>
          <a:custGeom>
            <a:avLst/>
            <a:gdLst>
              <a:gd name="T0" fmla="*/ 0 w 3828"/>
              <a:gd name="T1" fmla="*/ 0 h 2709"/>
              <a:gd name="T2" fmla="*/ 0 w 3828"/>
              <a:gd name="T3" fmla="*/ 2147483646 h 2709"/>
              <a:gd name="T4" fmla="*/ 2147483646 w 3828"/>
              <a:gd name="T5" fmla="*/ 2147483646 h 2709"/>
              <a:gd name="T6" fmla="*/ 0 60000 65536"/>
              <a:gd name="T7" fmla="*/ 0 60000 65536"/>
              <a:gd name="T8" fmla="*/ 0 60000 65536"/>
            </a:gdLst>
            <a:ahLst/>
            <a:cxnLst>
              <a:cxn ang="T6">
                <a:pos x="T0" y="T1"/>
              </a:cxn>
              <a:cxn ang="T7">
                <a:pos x="T2" y="T3"/>
              </a:cxn>
              <a:cxn ang="T8">
                <a:pos x="T4" y="T5"/>
              </a:cxn>
            </a:cxnLst>
            <a:rect l="0" t="0" r="r" b="b"/>
            <a:pathLst>
              <a:path w="3828" h="2709">
                <a:moveTo>
                  <a:pt x="0" y="0"/>
                </a:moveTo>
                <a:lnTo>
                  <a:pt x="0" y="2708"/>
                </a:lnTo>
                <a:lnTo>
                  <a:pt x="3827" y="27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613" name="Line 15"/>
          <p:cNvSpPr>
            <a:spLocks noChangeShapeType="1"/>
          </p:cNvSpPr>
          <p:nvPr/>
        </p:nvSpPr>
        <p:spPr bwMode="auto">
          <a:xfrm flipV="1">
            <a:off x="4775200" y="4046538"/>
            <a:ext cx="0" cy="211455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614" name="Rectangle 16"/>
          <p:cNvSpPr>
            <a:spLocks noChangeArrowheads="1"/>
          </p:cNvSpPr>
          <p:nvPr/>
        </p:nvSpPr>
        <p:spPr bwMode="auto">
          <a:xfrm>
            <a:off x="4706938" y="6230938"/>
            <a:ext cx="2079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i="1">
                <a:latin typeface="Arial" panose="020B0604020202020204" pitchFamily="34" charset="0"/>
              </a:rPr>
              <a:t>Q*</a:t>
            </a:r>
            <a:endParaRPr lang="it-IT" altLang="en-US" sz="1400" baseline="-25000">
              <a:latin typeface="Arial" panose="020B0604020202020204" pitchFamily="34" charset="0"/>
            </a:endParaRPr>
          </a:p>
        </p:txBody>
      </p:sp>
      <p:sp>
        <p:nvSpPr>
          <p:cNvPr id="25615" name="Rectangle 17"/>
          <p:cNvSpPr>
            <a:spLocks noChangeArrowheads="1"/>
          </p:cNvSpPr>
          <p:nvPr/>
        </p:nvSpPr>
        <p:spPr bwMode="auto">
          <a:xfrm>
            <a:off x="6889750" y="5375275"/>
            <a:ext cx="8080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Domanda</a:t>
            </a:r>
          </a:p>
        </p:txBody>
      </p:sp>
      <p:sp>
        <p:nvSpPr>
          <p:cNvPr id="25616" name="Rectangle 18"/>
          <p:cNvSpPr>
            <a:spLocks noChangeArrowheads="1"/>
          </p:cNvSpPr>
          <p:nvPr/>
        </p:nvSpPr>
        <p:spPr bwMode="auto">
          <a:xfrm>
            <a:off x="6805613" y="2573338"/>
            <a:ext cx="5810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Offerta</a:t>
            </a:r>
          </a:p>
        </p:txBody>
      </p:sp>
      <p:sp>
        <p:nvSpPr>
          <p:cNvPr id="25617" name="Rectangle 19"/>
          <p:cNvSpPr>
            <a:spLocks noChangeArrowheads="1"/>
          </p:cNvSpPr>
          <p:nvPr/>
        </p:nvSpPr>
        <p:spPr bwMode="auto">
          <a:xfrm>
            <a:off x="6546850" y="2808288"/>
            <a:ext cx="2260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(costo opportunità privato)</a:t>
            </a:r>
          </a:p>
        </p:txBody>
      </p:sp>
      <p:sp>
        <p:nvSpPr>
          <p:cNvPr id="25618" name="Rectangle 20"/>
          <p:cNvSpPr>
            <a:spLocks noChangeArrowheads="1"/>
          </p:cNvSpPr>
          <p:nvPr/>
        </p:nvSpPr>
        <p:spPr bwMode="auto">
          <a:xfrm>
            <a:off x="6291263" y="2016125"/>
            <a:ext cx="11509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Costo sociale</a:t>
            </a:r>
          </a:p>
        </p:txBody>
      </p:sp>
      <p:sp>
        <p:nvSpPr>
          <p:cNvPr id="25619" name="Line 21"/>
          <p:cNvSpPr>
            <a:spLocks noChangeShapeType="1"/>
          </p:cNvSpPr>
          <p:nvPr/>
        </p:nvSpPr>
        <p:spPr bwMode="auto">
          <a:xfrm>
            <a:off x="2457450" y="2378075"/>
            <a:ext cx="4335463" cy="3092450"/>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620" name="Freeform 22"/>
          <p:cNvSpPr>
            <a:spLocks/>
          </p:cNvSpPr>
          <p:nvPr/>
        </p:nvSpPr>
        <p:spPr bwMode="auto">
          <a:xfrm>
            <a:off x="4706938" y="3984625"/>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1" y="68"/>
                </a:moveTo>
                <a:lnTo>
                  <a:pt x="54" y="68"/>
                </a:lnTo>
                <a:lnTo>
                  <a:pt x="67" y="54"/>
                </a:lnTo>
                <a:lnTo>
                  <a:pt x="81" y="41"/>
                </a:lnTo>
                <a:lnTo>
                  <a:pt x="67" y="14"/>
                </a:lnTo>
                <a:lnTo>
                  <a:pt x="54" y="0"/>
                </a:lnTo>
                <a:lnTo>
                  <a:pt x="41" y="0"/>
                </a:lnTo>
                <a:lnTo>
                  <a:pt x="27" y="0"/>
                </a:lnTo>
                <a:lnTo>
                  <a:pt x="14" y="14"/>
                </a:lnTo>
                <a:lnTo>
                  <a:pt x="0" y="41"/>
                </a:lnTo>
                <a:lnTo>
                  <a:pt x="14" y="54"/>
                </a:lnTo>
                <a:lnTo>
                  <a:pt x="27" y="68"/>
                </a:lnTo>
                <a:lnTo>
                  <a:pt x="41"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43" name="Line 23"/>
          <p:cNvSpPr>
            <a:spLocks noChangeShapeType="1"/>
          </p:cNvSpPr>
          <p:nvPr/>
        </p:nvSpPr>
        <p:spPr bwMode="auto">
          <a:xfrm flipV="1">
            <a:off x="4140200" y="3573463"/>
            <a:ext cx="0" cy="258127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44" name="Rectangle 24"/>
          <p:cNvSpPr>
            <a:spLocks noChangeArrowheads="1"/>
          </p:cNvSpPr>
          <p:nvPr/>
        </p:nvSpPr>
        <p:spPr bwMode="auto">
          <a:xfrm>
            <a:off x="4038600" y="6248400"/>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i="1">
                <a:latin typeface="Arial" panose="020B0604020202020204" pitchFamily="34" charset="0"/>
              </a:rPr>
              <a:t>Q</a:t>
            </a:r>
            <a:r>
              <a:rPr lang="it-IT" altLang="en-US" sz="800" i="1">
                <a:latin typeface="Arial" panose="020B0604020202020204" pitchFamily="34" charset="0"/>
              </a:rPr>
              <a:t>EFF</a:t>
            </a:r>
            <a:endParaRPr lang="it-IT" altLang="en-US" sz="800" baseline="-25000">
              <a:latin typeface="Arial" panose="020B0604020202020204" pitchFamily="34" charset="0"/>
            </a:endParaRPr>
          </a:p>
        </p:txBody>
      </p:sp>
      <p:sp>
        <p:nvSpPr>
          <p:cNvPr id="209945" name="Rectangle 25"/>
          <p:cNvSpPr>
            <a:spLocks noChangeArrowheads="1"/>
          </p:cNvSpPr>
          <p:nvPr/>
        </p:nvSpPr>
        <p:spPr bwMode="auto">
          <a:xfrm>
            <a:off x="3276600" y="3357563"/>
            <a:ext cx="6000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Ottimo</a:t>
            </a:r>
          </a:p>
          <a:p>
            <a:pPr>
              <a:spcBef>
                <a:spcPct val="0"/>
              </a:spcBef>
              <a:buClrTx/>
              <a:buSzTx/>
              <a:buFontTx/>
              <a:buNone/>
            </a:pPr>
            <a:r>
              <a:rPr lang="it-IT" altLang="en-US" sz="1400">
                <a:latin typeface="Arial" panose="020B0604020202020204" pitchFamily="34" charset="0"/>
              </a:rPr>
              <a:t>sociale</a:t>
            </a:r>
          </a:p>
        </p:txBody>
      </p:sp>
      <p:sp>
        <p:nvSpPr>
          <p:cNvPr id="25624" name="Line 26"/>
          <p:cNvSpPr>
            <a:spLocks noChangeShapeType="1"/>
          </p:cNvSpPr>
          <p:nvPr/>
        </p:nvSpPr>
        <p:spPr bwMode="auto">
          <a:xfrm>
            <a:off x="5219700" y="2565400"/>
            <a:ext cx="590550" cy="2762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625" name="Rectangle 27"/>
          <p:cNvSpPr>
            <a:spLocks noChangeArrowheads="1"/>
          </p:cNvSpPr>
          <p:nvPr/>
        </p:nvSpPr>
        <p:spPr bwMode="auto">
          <a:xfrm>
            <a:off x="4078288" y="2133600"/>
            <a:ext cx="1574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dirty="0">
                <a:latin typeface="Arial" panose="020B0604020202020204" pitchFamily="34" charset="0"/>
              </a:rPr>
              <a:t>Costo unitario</a:t>
            </a:r>
          </a:p>
          <a:p>
            <a:pPr>
              <a:spcBef>
                <a:spcPct val="0"/>
              </a:spcBef>
              <a:buClrTx/>
              <a:buSzTx/>
              <a:buFontTx/>
              <a:buNone/>
            </a:pPr>
            <a:r>
              <a:rPr lang="it-IT" altLang="en-US" sz="1400" dirty="0">
                <a:latin typeface="Arial" panose="020B0604020202020204" pitchFamily="34" charset="0"/>
              </a:rPr>
              <a:t>dell’inquinamento</a:t>
            </a:r>
          </a:p>
        </p:txBody>
      </p:sp>
      <p:sp>
        <p:nvSpPr>
          <p:cNvPr id="25626" name="Line 28"/>
          <p:cNvSpPr>
            <a:spLocks noChangeShapeType="1"/>
          </p:cNvSpPr>
          <p:nvPr/>
        </p:nvSpPr>
        <p:spPr bwMode="auto">
          <a:xfrm flipH="1">
            <a:off x="2124075" y="2133600"/>
            <a:ext cx="4083050" cy="2898775"/>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49" name="Freeform 29"/>
          <p:cNvSpPr>
            <a:spLocks/>
          </p:cNvSpPr>
          <p:nvPr/>
        </p:nvSpPr>
        <p:spPr bwMode="auto">
          <a:xfrm>
            <a:off x="4067175" y="3500438"/>
            <a:ext cx="130175" cy="109537"/>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1" y="68"/>
                </a:moveTo>
                <a:lnTo>
                  <a:pt x="54" y="68"/>
                </a:lnTo>
                <a:lnTo>
                  <a:pt x="67" y="54"/>
                </a:lnTo>
                <a:lnTo>
                  <a:pt x="81" y="41"/>
                </a:lnTo>
                <a:lnTo>
                  <a:pt x="67" y="14"/>
                </a:lnTo>
                <a:lnTo>
                  <a:pt x="54" y="0"/>
                </a:lnTo>
                <a:lnTo>
                  <a:pt x="41" y="0"/>
                </a:lnTo>
                <a:lnTo>
                  <a:pt x="27" y="0"/>
                </a:lnTo>
                <a:lnTo>
                  <a:pt x="14" y="14"/>
                </a:lnTo>
                <a:lnTo>
                  <a:pt x="0" y="41"/>
                </a:lnTo>
                <a:lnTo>
                  <a:pt x="14" y="54"/>
                </a:lnTo>
                <a:lnTo>
                  <a:pt x="27" y="68"/>
                </a:lnTo>
                <a:lnTo>
                  <a:pt x="41"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50" name="Text Box 30"/>
          <p:cNvSpPr txBox="1">
            <a:spLocks noChangeArrowheads="1"/>
          </p:cNvSpPr>
          <p:nvPr/>
        </p:nvSpPr>
        <p:spPr bwMode="auto">
          <a:xfrm>
            <a:off x="179388" y="836613"/>
            <a:ext cx="6705600" cy="835025"/>
          </a:xfrm>
          <a:prstGeom prst="rect">
            <a:avLst/>
          </a:prstGeom>
          <a:solidFill>
            <a:schemeClr val="accent1">
              <a:alpha val="34117"/>
            </a:schemeClr>
          </a:solidFill>
          <a:ln w="12700">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ctr">
              <a:spcBef>
                <a:spcPct val="0"/>
              </a:spcBef>
              <a:buClrTx/>
              <a:buSzTx/>
              <a:buFontTx/>
              <a:buNone/>
            </a:pPr>
            <a:r>
              <a:rPr lang="it-IT" altLang="en-US" sz="2400" b="0">
                <a:latin typeface="Times New Roman" panose="02020603050405020304" pitchFamily="18" charset="0"/>
              </a:rPr>
              <a:t>L’ottimo sociale (</a:t>
            </a:r>
            <a:r>
              <a:rPr lang="it-IT" altLang="en-US" sz="2400" b="0" i="1">
                <a:latin typeface="Times New Roman" panose="02020603050405020304" pitchFamily="18" charset="0"/>
              </a:rPr>
              <a:t>first best</a:t>
            </a:r>
            <a:r>
              <a:rPr lang="it-IT" altLang="en-US" sz="2400" b="0">
                <a:latin typeface="Times New Roman" panose="02020603050405020304" pitchFamily="18" charset="0"/>
              </a:rPr>
              <a:t>) si ha per una quantità </a:t>
            </a:r>
            <a:r>
              <a:rPr lang="it-IT" altLang="en-US" sz="2400" b="0" u="sng">
                <a:latin typeface="Times New Roman" panose="02020603050405020304" pitchFamily="18" charset="0"/>
              </a:rPr>
              <a:t>inferiore</a:t>
            </a:r>
            <a:r>
              <a:rPr lang="it-IT" altLang="en-US" sz="2400" b="0">
                <a:latin typeface="Times New Roman" panose="02020603050405020304" pitchFamily="18" charset="0"/>
              </a:rPr>
              <a:t> rispetto all’equilibrio di mercato</a:t>
            </a:r>
          </a:p>
        </p:txBody>
      </p:sp>
      <p:sp>
        <p:nvSpPr>
          <p:cNvPr id="25629" name="Line 31"/>
          <p:cNvSpPr>
            <a:spLocks noChangeShapeType="1"/>
          </p:cNvSpPr>
          <p:nvPr/>
        </p:nvSpPr>
        <p:spPr bwMode="auto">
          <a:xfrm flipV="1">
            <a:off x="5940425" y="2420938"/>
            <a:ext cx="0" cy="64770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52" name="Line 32"/>
          <p:cNvSpPr>
            <a:spLocks noChangeShapeType="1"/>
          </p:cNvSpPr>
          <p:nvPr/>
        </p:nvSpPr>
        <p:spPr bwMode="auto">
          <a:xfrm>
            <a:off x="3635375" y="1844675"/>
            <a:ext cx="431800" cy="151288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9945"/>
                                        </p:tgtEl>
                                        <p:attrNameLst>
                                          <p:attrName>style.visibility</p:attrName>
                                        </p:attrNameLst>
                                      </p:cBhvr>
                                      <p:to>
                                        <p:strVal val="visible"/>
                                      </p:to>
                                    </p:set>
                                    <p:anim calcmode="lin" valueType="num">
                                      <p:cBhvr additive="base">
                                        <p:cTn id="7" dur="500" fill="hold"/>
                                        <p:tgtEl>
                                          <p:spTgt spid="209945"/>
                                        </p:tgtEl>
                                        <p:attrNameLst>
                                          <p:attrName>ppt_x</p:attrName>
                                        </p:attrNameLst>
                                      </p:cBhvr>
                                      <p:tavLst>
                                        <p:tav tm="0">
                                          <p:val>
                                            <p:strVal val="#ppt_x"/>
                                          </p:val>
                                        </p:tav>
                                        <p:tav tm="100000">
                                          <p:val>
                                            <p:strVal val="#ppt_x"/>
                                          </p:val>
                                        </p:tav>
                                      </p:tavLst>
                                    </p:anim>
                                    <p:anim calcmode="lin" valueType="num">
                                      <p:cBhvr additive="base">
                                        <p:cTn id="8" dur="500" fill="hold"/>
                                        <p:tgtEl>
                                          <p:spTgt spid="20994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09950"/>
                                        </p:tgtEl>
                                        <p:attrNameLst>
                                          <p:attrName>style.visibility</p:attrName>
                                        </p:attrNameLst>
                                      </p:cBhvr>
                                      <p:to>
                                        <p:strVal val="visible"/>
                                      </p:to>
                                    </p:set>
                                    <p:anim calcmode="lin" valueType="num">
                                      <p:cBhvr additive="base">
                                        <p:cTn id="11" dur="500" fill="hold"/>
                                        <p:tgtEl>
                                          <p:spTgt spid="209950"/>
                                        </p:tgtEl>
                                        <p:attrNameLst>
                                          <p:attrName>ppt_x</p:attrName>
                                        </p:attrNameLst>
                                      </p:cBhvr>
                                      <p:tavLst>
                                        <p:tav tm="0">
                                          <p:val>
                                            <p:strVal val="#ppt_x"/>
                                          </p:val>
                                        </p:tav>
                                        <p:tav tm="100000">
                                          <p:val>
                                            <p:strVal val="#ppt_x"/>
                                          </p:val>
                                        </p:tav>
                                      </p:tavLst>
                                    </p:anim>
                                    <p:anim calcmode="lin" valueType="num">
                                      <p:cBhvr additive="base">
                                        <p:cTn id="12" dur="500" fill="hold"/>
                                        <p:tgtEl>
                                          <p:spTgt spid="20995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09952"/>
                                        </p:tgtEl>
                                        <p:attrNameLst>
                                          <p:attrName>style.visibility</p:attrName>
                                        </p:attrNameLst>
                                      </p:cBhvr>
                                      <p:to>
                                        <p:strVal val="visible"/>
                                      </p:to>
                                    </p:set>
                                    <p:anim calcmode="lin" valueType="num">
                                      <p:cBhvr additive="base">
                                        <p:cTn id="15" dur="500" fill="hold"/>
                                        <p:tgtEl>
                                          <p:spTgt spid="209952"/>
                                        </p:tgtEl>
                                        <p:attrNameLst>
                                          <p:attrName>ppt_x</p:attrName>
                                        </p:attrNameLst>
                                      </p:cBhvr>
                                      <p:tavLst>
                                        <p:tav tm="0">
                                          <p:val>
                                            <p:strVal val="#ppt_x"/>
                                          </p:val>
                                        </p:tav>
                                        <p:tav tm="100000">
                                          <p:val>
                                            <p:strVal val="#ppt_x"/>
                                          </p:val>
                                        </p:tav>
                                      </p:tavLst>
                                    </p:anim>
                                    <p:anim calcmode="lin" valueType="num">
                                      <p:cBhvr additive="base">
                                        <p:cTn id="16" dur="500" fill="hold"/>
                                        <p:tgtEl>
                                          <p:spTgt spid="209952"/>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9943"/>
                                        </p:tgtEl>
                                        <p:attrNameLst>
                                          <p:attrName>style.visibility</p:attrName>
                                        </p:attrNameLst>
                                      </p:cBhvr>
                                      <p:to>
                                        <p:strVal val="visible"/>
                                      </p:to>
                                    </p:set>
                                    <p:anim calcmode="lin" valueType="num">
                                      <p:cBhvr additive="base">
                                        <p:cTn id="19" dur="500" fill="hold"/>
                                        <p:tgtEl>
                                          <p:spTgt spid="209943"/>
                                        </p:tgtEl>
                                        <p:attrNameLst>
                                          <p:attrName>ppt_x</p:attrName>
                                        </p:attrNameLst>
                                      </p:cBhvr>
                                      <p:tavLst>
                                        <p:tav tm="0">
                                          <p:val>
                                            <p:strVal val="#ppt_x"/>
                                          </p:val>
                                        </p:tav>
                                        <p:tav tm="100000">
                                          <p:val>
                                            <p:strVal val="#ppt_x"/>
                                          </p:val>
                                        </p:tav>
                                      </p:tavLst>
                                    </p:anim>
                                    <p:anim calcmode="lin" valueType="num">
                                      <p:cBhvr additive="base">
                                        <p:cTn id="20" dur="500" fill="hold"/>
                                        <p:tgtEl>
                                          <p:spTgt spid="2099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9944"/>
                                        </p:tgtEl>
                                        <p:attrNameLst>
                                          <p:attrName>style.visibility</p:attrName>
                                        </p:attrNameLst>
                                      </p:cBhvr>
                                      <p:to>
                                        <p:strVal val="visible"/>
                                      </p:to>
                                    </p:set>
                                    <p:anim calcmode="lin" valueType="num">
                                      <p:cBhvr additive="base">
                                        <p:cTn id="23" dur="500" fill="hold"/>
                                        <p:tgtEl>
                                          <p:spTgt spid="209944"/>
                                        </p:tgtEl>
                                        <p:attrNameLst>
                                          <p:attrName>ppt_x</p:attrName>
                                        </p:attrNameLst>
                                      </p:cBhvr>
                                      <p:tavLst>
                                        <p:tav tm="0">
                                          <p:val>
                                            <p:strVal val="#ppt_x"/>
                                          </p:val>
                                        </p:tav>
                                        <p:tav tm="100000">
                                          <p:val>
                                            <p:strVal val="#ppt_x"/>
                                          </p:val>
                                        </p:tav>
                                      </p:tavLst>
                                    </p:anim>
                                    <p:anim calcmode="lin" valueType="num">
                                      <p:cBhvr additive="base">
                                        <p:cTn id="24" dur="500" fill="hold"/>
                                        <p:tgtEl>
                                          <p:spTgt spid="20994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9949"/>
                                        </p:tgtEl>
                                        <p:attrNameLst>
                                          <p:attrName>style.visibility</p:attrName>
                                        </p:attrNameLst>
                                      </p:cBhvr>
                                      <p:to>
                                        <p:strVal val="visible"/>
                                      </p:to>
                                    </p:set>
                                    <p:anim calcmode="lin" valueType="num">
                                      <p:cBhvr additive="base">
                                        <p:cTn id="27" dur="500" fill="hold"/>
                                        <p:tgtEl>
                                          <p:spTgt spid="209949"/>
                                        </p:tgtEl>
                                        <p:attrNameLst>
                                          <p:attrName>ppt_x</p:attrName>
                                        </p:attrNameLst>
                                      </p:cBhvr>
                                      <p:tavLst>
                                        <p:tav tm="0">
                                          <p:val>
                                            <p:strVal val="#ppt_x"/>
                                          </p:val>
                                        </p:tav>
                                        <p:tav tm="100000">
                                          <p:val>
                                            <p:strVal val="#ppt_x"/>
                                          </p:val>
                                        </p:tav>
                                      </p:tavLst>
                                    </p:anim>
                                    <p:anim calcmode="lin" valueType="num">
                                      <p:cBhvr additive="base">
                                        <p:cTn id="28" dur="500" fill="hold"/>
                                        <p:tgtEl>
                                          <p:spTgt spid="2099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44" grpId="0"/>
      <p:bldP spid="209945" grpId="0"/>
      <p:bldP spid="2099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76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grpSp>
        <p:nvGrpSpPr>
          <p:cNvPr id="27652" name="Group 4"/>
          <p:cNvGrpSpPr>
            <a:grpSpLocks/>
          </p:cNvGrpSpPr>
          <p:nvPr/>
        </p:nvGrpSpPr>
        <p:grpSpPr bwMode="auto">
          <a:xfrm>
            <a:off x="1258888" y="836613"/>
            <a:ext cx="7446962" cy="5256212"/>
            <a:chOff x="793" y="505"/>
            <a:chExt cx="4691" cy="3311"/>
          </a:xfrm>
        </p:grpSpPr>
        <p:sp>
          <p:nvSpPr>
            <p:cNvPr id="27672" name="Freeform 5"/>
            <p:cNvSpPr>
              <a:spLocks/>
            </p:cNvSpPr>
            <p:nvPr/>
          </p:nvSpPr>
          <p:spPr bwMode="auto">
            <a:xfrm>
              <a:off x="2217" y="1515"/>
              <a:ext cx="797" cy="1042"/>
            </a:xfrm>
            <a:custGeom>
              <a:avLst/>
              <a:gdLst>
                <a:gd name="T0" fmla="*/ 0 w 797"/>
                <a:gd name="T1" fmla="*/ 0 h 1042"/>
                <a:gd name="T2" fmla="*/ 0 w 797"/>
                <a:gd name="T3" fmla="*/ 551 h 1042"/>
                <a:gd name="T4" fmla="*/ 0 w 797"/>
                <a:gd name="T5" fmla="*/ 1041 h 1042"/>
                <a:gd name="T6" fmla="*/ 796 w 797"/>
                <a:gd name="T7" fmla="*/ 551 h 1042"/>
                <a:gd name="T8" fmla="*/ 0 w 797"/>
                <a:gd name="T9" fmla="*/ 0 h 1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7" h="1042">
                  <a:moveTo>
                    <a:pt x="0" y="0"/>
                  </a:moveTo>
                  <a:lnTo>
                    <a:pt x="0" y="551"/>
                  </a:lnTo>
                  <a:lnTo>
                    <a:pt x="0" y="1041"/>
                  </a:lnTo>
                  <a:lnTo>
                    <a:pt x="796" y="551"/>
                  </a:lnTo>
                  <a:lnTo>
                    <a:pt x="0" y="0"/>
                  </a:lnTo>
                </a:path>
              </a:pathLst>
            </a:custGeom>
            <a:noFill/>
            <a:ln>
              <a:noFill/>
            </a:ln>
            <a:effectLst/>
            <a:extLst>
              <a:ext uri="{909E8E84-426E-40DD-AFC4-6F175D3DCCD1}">
                <a14:hiddenFill xmlns:a14="http://schemas.microsoft.com/office/drawing/2010/main">
                  <a:solidFill>
                    <a:srgbClr val="E6B4E6"/>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73" name="Rectangle 6"/>
            <p:cNvSpPr>
              <a:spLocks noChangeArrowheads="1"/>
            </p:cNvSpPr>
            <p:nvPr/>
          </p:nvSpPr>
          <p:spPr bwMode="auto">
            <a:xfrm>
              <a:off x="1528" y="1209"/>
              <a:ext cx="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27674" name="Rectangle 9"/>
            <p:cNvSpPr>
              <a:spLocks noChangeArrowheads="1"/>
            </p:cNvSpPr>
            <p:nvPr/>
          </p:nvSpPr>
          <p:spPr bwMode="auto">
            <a:xfrm>
              <a:off x="1650" y="2220"/>
              <a:ext cx="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27675" name="Rectangle 10"/>
            <p:cNvSpPr>
              <a:spLocks noChangeArrowheads="1"/>
            </p:cNvSpPr>
            <p:nvPr/>
          </p:nvSpPr>
          <p:spPr bwMode="auto">
            <a:xfrm>
              <a:off x="2461" y="1837"/>
              <a:ext cx="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27676" name="Rectangle 11"/>
            <p:cNvSpPr>
              <a:spLocks noChangeArrowheads="1"/>
            </p:cNvSpPr>
            <p:nvPr/>
          </p:nvSpPr>
          <p:spPr bwMode="auto">
            <a:xfrm>
              <a:off x="2461" y="2128"/>
              <a:ext cx="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27677" name="Rectangle 12"/>
            <p:cNvSpPr>
              <a:spLocks noChangeArrowheads="1"/>
            </p:cNvSpPr>
            <p:nvPr/>
          </p:nvSpPr>
          <p:spPr bwMode="auto">
            <a:xfrm>
              <a:off x="1045" y="1975"/>
              <a:ext cx="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 </a:t>
              </a:r>
            </a:p>
          </p:txBody>
        </p:sp>
        <p:sp>
          <p:nvSpPr>
            <p:cNvPr id="27678" name="Rectangle 13"/>
            <p:cNvSpPr>
              <a:spLocks noChangeArrowheads="1"/>
            </p:cNvSpPr>
            <p:nvPr/>
          </p:nvSpPr>
          <p:spPr bwMode="auto">
            <a:xfrm>
              <a:off x="4972" y="3643"/>
              <a:ext cx="51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          Q</a:t>
              </a:r>
            </a:p>
          </p:txBody>
        </p:sp>
        <p:sp>
          <p:nvSpPr>
            <p:cNvPr id="27679" name="Rectangle 14"/>
            <p:cNvSpPr>
              <a:spLocks noChangeArrowheads="1"/>
            </p:cNvSpPr>
            <p:nvPr/>
          </p:nvSpPr>
          <p:spPr bwMode="auto">
            <a:xfrm>
              <a:off x="2155" y="3643"/>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i="1">
                  <a:latin typeface="Arial" panose="020B0604020202020204" pitchFamily="34" charset="0"/>
                </a:rPr>
                <a:t>Q</a:t>
              </a:r>
              <a:r>
                <a:rPr lang="it-IT" altLang="en-US" sz="1800" baseline="-25000">
                  <a:latin typeface="Arial" panose="020B0604020202020204" pitchFamily="34" charset="0"/>
                </a:rPr>
                <a:t>EFF</a:t>
              </a:r>
            </a:p>
          </p:txBody>
        </p:sp>
        <p:sp>
          <p:nvSpPr>
            <p:cNvPr id="27680" name="Rectangle 15"/>
            <p:cNvSpPr>
              <a:spLocks noChangeArrowheads="1"/>
            </p:cNvSpPr>
            <p:nvPr/>
          </p:nvSpPr>
          <p:spPr bwMode="auto">
            <a:xfrm>
              <a:off x="1007" y="3643"/>
              <a:ext cx="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0</a:t>
              </a:r>
            </a:p>
          </p:txBody>
        </p:sp>
        <p:sp>
          <p:nvSpPr>
            <p:cNvPr id="27681" name="Rectangle 16"/>
            <p:cNvSpPr>
              <a:spLocks noChangeArrowheads="1"/>
            </p:cNvSpPr>
            <p:nvPr/>
          </p:nvSpPr>
          <p:spPr bwMode="auto">
            <a:xfrm>
              <a:off x="793" y="505"/>
              <a:ext cx="2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     P</a:t>
              </a:r>
            </a:p>
          </p:txBody>
        </p:sp>
        <p:sp>
          <p:nvSpPr>
            <p:cNvPr id="27682" name="Freeform 17"/>
            <p:cNvSpPr>
              <a:spLocks/>
            </p:cNvSpPr>
            <p:nvPr/>
          </p:nvSpPr>
          <p:spPr bwMode="auto">
            <a:xfrm>
              <a:off x="1129" y="536"/>
              <a:ext cx="4319" cy="3078"/>
            </a:xfrm>
            <a:custGeom>
              <a:avLst/>
              <a:gdLst>
                <a:gd name="T0" fmla="*/ 0 w 4319"/>
                <a:gd name="T1" fmla="*/ 0 h 3078"/>
                <a:gd name="T2" fmla="*/ 0 w 4319"/>
                <a:gd name="T3" fmla="*/ 3077 h 3078"/>
                <a:gd name="T4" fmla="*/ 4318 w 4319"/>
                <a:gd name="T5" fmla="*/ 3077 h 3078"/>
                <a:gd name="T6" fmla="*/ 0 60000 65536"/>
                <a:gd name="T7" fmla="*/ 0 60000 65536"/>
                <a:gd name="T8" fmla="*/ 0 60000 65536"/>
              </a:gdLst>
              <a:ahLst/>
              <a:cxnLst>
                <a:cxn ang="T6">
                  <a:pos x="T0" y="T1"/>
                </a:cxn>
                <a:cxn ang="T7">
                  <a:pos x="T2" y="T3"/>
                </a:cxn>
                <a:cxn ang="T8">
                  <a:pos x="T4" y="T5"/>
                </a:cxn>
              </a:cxnLst>
              <a:rect l="0" t="0" r="r" b="b"/>
              <a:pathLst>
                <a:path w="4319" h="3078">
                  <a:moveTo>
                    <a:pt x="0" y="0"/>
                  </a:moveTo>
                  <a:lnTo>
                    <a:pt x="0" y="3077"/>
                  </a:lnTo>
                  <a:lnTo>
                    <a:pt x="4318" y="30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83" name="Freeform 18"/>
            <p:cNvSpPr>
              <a:spLocks/>
            </p:cNvSpPr>
            <p:nvPr/>
          </p:nvSpPr>
          <p:spPr bwMode="auto">
            <a:xfrm>
              <a:off x="1129" y="2082"/>
              <a:ext cx="1869" cy="1516"/>
            </a:xfrm>
            <a:custGeom>
              <a:avLst/>
              <a:gdLst>
                <a:gd name="T0" fmla="*/ 1868 w 1869"/>
                <a:gd name="T1" fmla="*/ 1515 h 1516"/>
                <a:gd name="T2" fmla="*/ 1868 w 1869"/>
                <a:gd name="T3" fmla="*/ 0 h 1516"/>
                <a:gd name="T4" fmla="*/ 0 w 1869"/>
                <a:gd name="T5" fmla="*/ 0 h 1516"/>
                <a:gd name="T6" fmla="*/ 0 60000 65536"/>
                <a:gd name="T7" fmla="*/ 0 60000 65536"/>
                <a:gd name="T8" fmla="*/ 0 60000 65536"/>
              </a:gdLst>
              <a:ahLst/>
              <a:cxnLst>
                <a:cxn ang="T6">
                  <a:pos x="T0" y="T1"/>
                </a:cxn>
                <a:cxn ang="T7">
                  <a:pos x="T2" y="T3"/>
                </a:cxn>
                <a:cxn ang="T8">
                  <a:pos x="T4" y="T5"/>
                </a:cxn>
              </a:cxnLst>
              <a:rect l="0" t="0" r="r" b="b"/>
              <a:pathLst>
                <a:path w="1869" h="1516">
                  <a:moveTo>
                    <a:pt x="1868" y="1515"/>
                  </a:moveTo>
                  <a:lnTo>
                    <a:pt x="186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84" name="Rectangle 19"/>
            <p:cNvSpPr>
              <a:spLocks noChangeArrowheads="1"/>
            </p:cNvSpPr>
            <p:nvPr/>
          </p:nvSpPr>
          <p:spPr bwMode="auto">
            <a:xfrm>
              <a:off x="1045" y="2449"/>
              <a:ext cx="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 </a:t>
              </a:r>
            </a:p>
          </p:txBody>
        </p:sp>
        <p:sp>
          <p:nvSpPr>
            <p:cNvPr id="27685" name="Rectangle 20"/>
            <p:cNvSpPr>
              <a:spLocks noChangeArrowheads="1"/>
            </p:cNvSpPr>
            <p:nvPr/>
          </p:nvSpPr>
          <p:spPr bwMode="auto">
            <a:xfrm>
              <a:off x="2936" y="364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i="1">
                  <a:latin typeface="Arial" panose="020B0604020202020204" pitchFamily="34" charset="0"/>
                </a:rPr>
                <a:t>Q</a:t>
              </a:r>
              <a:r>
                <a:rPr lang="it-IT" altLang="en-US" sz="1800">
                  <a:latin typeface="Arial" panose="020B0604020202020204" pitchFamily="34" charset="0"/>
                </a:rPr>
                <a:t>*</a:t>
              </a:r>
              <a:endParaRPr lang="it-IT" altLang="en-US" sz="1800" baseline="-25000">
                <a:latin typeface="Arial" panose="020B0604020202020204" pitchFamily="34" charset="0"/>
              </a:endParaRPr>
            </a:p>
          </p:txBody>
        </p:sp>
        <p:sp>
          <p:nvSpPr>
            <p:cNvPr id="27686" name="Rectangle 21"/>
            <p:cNvSpPr>
              <a:spLocks noChangeArrowheads="1"/>
            </p:cNvSpPr>
            <p:nvPr/>
          </p:nvSpPr>
          <p:spPr bwMode="auto">
            <a:xfrm>
              <a:off x="4437" y="2954"/>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Domanda</a:t>
              </a:r>
            </a:p>
          </p:txBody>
        </p:sp>
        <p:sp>
          <p:nvSpPr>
            <p:cNvPr id="27687" name="Rectangle 22"/>
            <p:cNvSpPr>
              <a:spLocks noChangeArrowheads="1"/>
            </p:cNvSpPr>
            <p:nvPr/>
          </p:nvSpPr>
          <p:spPr bwMode="auto">
            <a:xfrm>
              <a:off x="4452" y="1148"/>
              <a:ext cx="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Offerta</a:t>
              </a:r>
            </a:p>
          </p:txBody>
        </p:sp>
        <p:sp>
          <p:nvSpPr>
            <p:cNvPr id="27688" name="Freeform 23"/>
            <p:cNvSpPr>
              <a:spLocks/>
            </p:cNvSpPr>
            <p:nvPr/>
          </p:nvSpPr>
          <p:spPr bwMode="auto">
            <a:xfrm>
              <a:off x="1129" y="1500"/>
              <a:ext cx="1089" cy="2098"/>
            </a:xfrm>
            <a:custGeom>
              <a:avLst/>
              <a:gdLst>
                <a:gd name="T0" fmla="*/ 1088 w 1089"/>
                <a:gd name="T1" fmla="*/ 2097 h 2098"/>
                <a:gd name="T2" fmla="*/ 1088 w 1089"/>
                <a:gd name="T3" fmla="*/ 0 h 2098"/>
                <a:gd name="T4" fmla="*/ 0 w 1089"/>
                <a:gd name="T5" fmla="*/ 0 h 2098"/>
                <a:gd name="T6" fmla="*/ 0 60000 65536"/>
                <a:gd name="T7" fmla="*/ 0 60000 65536"/>
                <a:gd name="T8" fmla="*/ 0 60000 65536"/>
              </a:gdLst>
              <a:ahLst/>
              <a:cxnLst>
                <a:cxn ang="T6">
                  <a:pos x="T0" y="T1"/>
                </a:cxn>
                <a:cxn ang="T7">
                  <a:pos x="T2" y="T3"/>
                </a:cxn>
                <a:cxn ang="T8">
                  <a:pos x="T4" y="T5"/>
                </a:cxn>
              </a:cxnLst>
              <a:rect l="0" t="0" r="r" b="b"/>
              <a:pathLst>
                <a:path w="1089" h="2098">
                  <a:moveTo>
                    <a:pt x="1088" y="2097"/>
                  </a:moveTo>
                  <a:lnTo>
                    <a:pt x="108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89" name="Line 24"/>
            <p:cNvSpPr>
              <a:spLocks noChangeShapeType="1"/>
            </p:cNvSpPr>
            <p:nvPr/>
          </p:nvSpPr>
          <p:spPr bwMode="auto">
            <a:xfrm>
              <a:off x="1156" y="761"/>
              <a:ext cx="3227" cy="227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690" name="Line 25"/>
            <p:cNvSpPr>
              <a:spLocks noChangeShapeType="1"/>
            </p:cNvSpPr>
            <p:nvPr/>
          </p:nvSpPr>
          <p:spPr bwMode="auto">
            <a:xfrm flipH="1">
              <a:off x="1155" y="1251"/>
              <a:ext cx="3259" cy="192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691" name="Line 26"/>
            <p:cNvSpPr>
              <a:spLocks noChangeShapeType="1"/>
            </p:cNvSpPr>
            <p:nvPr/>
          </p:nvSpPr>
          <p:spPr bwMode="auto">
            <a:xfrm flipH="1">
              <a:off x="1128" y="2558"/>
              <a:ext cx="1093" cy="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692" name="Freeform 27"/>
            <p:cNvSpPr>
              <a:spLocks/>
            </p:cNvSpPr>
            <p:nvPr/>
          </p:nvSpPr>
          <p:spPr bwMode="auto">
            <a:xfrm>
              <a:off x="2967" y="2036"/>
              <a:ext cx="77" cy="77"/>
            </a:xfrm>
            <a:custGeom>
              <a:avLst/>
              <a:gdLst>
                <a:gd name="T0" fmla="*/ 30 w 77"/>
                <a:gd name="T1" fmla="*/ 76 h 77"/>
                <a:gd name="T2" fmla="*/ 61 w 77"/>
                <a:gd name="T3" fmla="*/ 76 h 77"/>
                <a:gd name="T4" fmla="*/ 76 w 77"/>
                <a:gd name="T5" fmla="*/ 61 h 77"/>
                <a:gd name="T6" fmla="*/ 76 w 77"/>
                <a:gd name="T7" fmla="*/ 46 h 77"/>
                <a:gd name="T8" fmla="*/ 76 w 77"/>
                <a:gd name="T9" fmla="*/ 15 h 77"/>
                <a:gd name="T10" fmla="*/ 61 w 77"/>
                <a:gd name="T11" fmla="*/ 0 h 77"/>
                <a:gd name="T12" fmla="*/ 30 w 77"/>
                <a:gd name="T13" fmla="*/ 0 h 77"/>
                <a:gd name="T14" fmla="*/ 15 w 77"/>
                <a:gd name="T15" fmla="*/ 0 h 77"/>
                <a:gd name="T16" fmla="*/ 0 w 77"/>
                <a:gd name="T17" fmla="*/ 15 h 77"/>
                <a:gd name="T18" fmla="*/ 0 w 77"/>
                <a:gd name="T19" fmla="*/ 46 h 77"/>
                <a:gd name="T20" fmla="*/ 0 w 77"/>
                <a:gd name="T21" fmla="*/ 61 h 77"/>
                <a:gd name="T22" fmla="*/ 15 w 77"/>
                <a:gd name="T23" fmla="*/ 76 h 77"/>
                <a:gd name="T24" fmla="*/ 30 w 77"/>
                <a:gd name="T25" fmla="*/ 7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7">
                  <a:moveTo>
                    <a:pt x="30" y="76"/>
                  </a:moveTo>
                  <a:lnTo>
                    <a:pt x="61" y="76"/>
                  </a:lnTo>
                  <a:lnTo>
                    <a:pt x="76" y="61"/>
                  </a:lnTo>
                  <a:lnTo>
                    <a:pt x="76" y="46"/>
                  </a:lnTo>
                  <a:lnTo>
                    <a:pt x="76" y="15"/>
                  </a:lnTo>
                  <a:lnTo>
                    <a:pt x="61" y="0"/>
                  </a:lnTo>
                  <a:lnTo>
                    <a:pt x="30" y="0"/>
                  </a:lnTo>
                  <a:lnTo>
                    <a:pt x="15" y="0"/>
                  </a:lnTo>
                  <a:lnTo>
                    <a:pt x="0" y="15"/>
                  </a:lnTo>
                  <a:lnTo>
                    <a:pt x="0" y="46"/>
                  </a:lnTo>
                  <a:lnTo>
                    <a:pt x="0" y="61"/>
                  </a:lnTo>
                  <a:lnTo>
                    <a:pt x="15" y="76"/>
                  </a:lnTo>
                  <a:lnTo>
                    <a:pt x="30" y="7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93" name="Freeform 28"/>
            <p:cNvSpPr>
              <a:spLocks/>
            </p:cNvSpPr>
            <p:nvPr/>
          </p:nvSpPr>
          <p:spPr bwMode="auto">
            <a:xfrm>
              <a:off x="2186" y="1454"/>
              <a:ext cx="77" cy="93"/>
            </a:xfrm>
            <a:custGeom>
              <a:avLst/>
              <a:gdLst>
                <a:gd name="T0" fmla="*/ 30 w 77"/>
                <a:gd name="T1" fmla="*/ 92 h 93"/>
                <a:gd name="T2" fmla="*/ 61 w 77"/>
                <a:gd name="T3" fmla="*/ 92 h 93"/>
                <a:gd name="T4" fmla="*/ 76 w 77"/>
                <a:gd name="T5" fmla="*/ 77 h 93"/>
                <a:gd name="T6" fmla="*/ 76 w 77"/>
                <a:gd name="T7" fmla="*/ 46 h 93"/>
                <a:gd name="T8" fmla="*/ 76 w 77"/>
                <a:gd name="T9" fmla="*/ 31 h 93"/>
                <a:gd name="T10" fmla="*/ 61 w 77"/>
                <a:gd name="T11" fmla="*/ 15 h 93"/>
                <a:gd name="T12" fmla="*/ 30 w 77"/>
                <a:gd name="T13" fmla="*/ 0 h 93"/>
                <a:gd name="T14" fmla="*/ 15 w 77"/>
                <a:gd name="T15" fmla="*/ 15 h 93"/>
                <a:gd name="T16" fmla="*/ 0 w 77"/>
                <a:gd name="T17" fmla="*/ 31 h 93"/>
                <a:gd name="T18" fmla="*/ 0 w 77"/>
                <a:gd name="T19" fmla="*/ 46 h 93"/>
                <a:gd name="T20" fmla="*/ 0 w 77"/>
                <a:gd name="T21" fmla="*/ 77 h 93"/>
                <a:gd name="T22" fmla="*/ 15 w 77"/>
                <a:gd name="T23" fmla="*/ 92 h 93"/>
                <a:gd name="T24" fmla="*/ 30 w 77"/>
                <a:gd name="T25" fmla="*/ 9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93">
                  <a:moveTo>
                    <a:pt x="30" y="92"/>
                  </a:moveTo>
                  <a:lnTo>
                    <a:pt x="61" y="92"/>
                  </a:lnTo>
                  <a:lnTo>
                    <a:pt x="76" y="77"/>
                  </a:lnTo>
                  <a:lnTo>
                    <a:pt x="76" y="46"/>
                  </a:lnTo>
                  <a:lnTo>
                    <a:pt x="76" y="31"/>
                  </a:lnTo>
                  <a:lnTo>
                    <a:pt x="61" y="15"/>
                  </a:lnTo>
                  <a:lnTo>
                    <a:pt x="30" y="0"/>
                  </a:lnTo>
                  <a:lnTo>
                    <a:pt x="15" y="15"/>
                  </a:lnTo>
                  <a:lnTo>
                    <a:pt x="0" y="31"/>
                  </a:lnTo>
                  <a:lnTo>
                    <a:pt x="0" y="46"/>
                  </a:lnTo>
                  <a:lnTo>
                    <a:pt x="0" y="77"/>
                  </a:lnTo>
                  <a:lnTo>
                    <a:pt x="15" y="92"/>
                  </a:lnTo>
                  <a:lnTo>
                    <a:pt x="30" y="9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94" name="Freeform 29"/>
            <p:cNvSpPr>
              <a:spLocks/>
            </p:cNvSpPr>
            <p:nvPr/>
          </p:nvSpPr>
          <p:spPr bwMode="auto">
            <a:xfrm>
              <a:off x="2186" y="2510"/>
              <a:ext cx="77" cy="93"/>
            </a:xfrm>
            <a:custGeom>
              <a:avLst/>
              <a:gdLst>
                <a:gd name="T0" fmla="*/ 30 w 77"/>
                <a:gd name="T1" fmla="*/ 92 h 93"/>
                <a:gd name="T2" fmla="*/ 61 w 77"/>
                <a:gd name="T3" fmla="*/ 77 h 93"/>
                <a:gd name="T4" fmla="*/ 76 w 77"/>
                <a:gd name="T5" fmla="*/ 61 h 93"/>
                <a:gd name="T6" fmla="*/ 76 w 77"/>
                <a:gd name="T7" fmla="*/ 46 h 93"/>
                <a:gd name="T8" fmla="*/ 76 w 77"/>
                <a:gd name="T9" fmla="*/ 15 h 93"/>
                <a:gd name="T10" fmla="*/ 61 w 77"/>
                <a:gd name="T11" fmla="*/ 0 h 93"/>
                <a:gd name="T12" fmla="*/ 30 w 77"/>
                <a:gd name="T13" fmla="*/ 0 h 93"/>
                <a:gd name="T14" fmla="*/ 15 w 77"/>
                <a:gd name="T15" fmla="*/ 0 h 93"/>
                <a:gd name="T16" fmla="*/ 0 w 77"/>
                <a:gd name="T17" fmla="*/ 15 h 93"/>
                <a:gd name="T18" fmla="*/ 0 w 77"/>
                <a:gd name="T19" fmla="*/ 46 h 93"/>
                <a:gd name="T20" fmla="*/ 0 w 77"/>
                <a:gd name="T21" fmla="*/ 61 h 93"/>
                <a:gd name="T22" fmla="*/ 15 w 77"/>
                <a:gd name="T23" fmla="*/ 77 h 93"/>
                <a:gd name="T24" fmla="*/ 30 w 77"/>
                <a:gd name="T25" fmla="*/ 9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93">
                  <a:moveTo>
                    <a:pt x="30" y="92"/>
                  </a:moveTo>
                  <a:lnTo>
                    <a:pt x="61" y="77"/>
                  </a:lnTo>
                  <a:lnTo>
                    <a:pt x="76" y="61"/>
                  </a:lnTo>
                  <a:lnTo>
                    <a:pt x="76" y="46"/>
                  </a:lnTo>
                  <a:lnTo>
                    <a:pt x="76" y="15"/>
                  </a:lnTo>
                  <a:lnTo>
                    <a:pt x="61" y="0"/>
                  </a:lnTo>
                  <a:lnTo>
                    <a:pt x="30" y="0"/>
                  </a:lnTo>
                  <a:lnTo>
                    <a:pt x="15" y="0"/>
                  </a:lnTo>
                  <a:lnTo>
                    <a:pt x="0" y="15"/>
                  </a:lnTo>
                  <a:lnTo>
                    <a:pt x="0" y="46"/>
                  </a:lnTo>
                  <a:lnTo>
                    <a:pt x="0" y="61"/>
                  </a:lnTo>
                  <a:lnTo>
                    <a:pt x="15" y="77"/>
                  </a:lnTo>
                  <a:lnTo>
                    <a:pt x="30" y="9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95" name="Rectangle 30"/>
            <p:cNvSpPr>
              <a:spLocks noChangeArrowheads="1"/>
            </p:cNvSpPr>
            <p:nvPr/>
          </p:nvSpPr>
          <p:spPr bwMode="auto">
            <a:xfrm>
              <a:off x="959" y="1328"/>
              <a:ext cx="1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r">
                <a:spcBef>
                  <a:spcPct val="0"/>
                </a:spcBef>
                <a:buClrTx/>
                <a:buSzTx/>
                <a:buFontTx/>
                <a:buNone/>
              </a:pPr>
              <a:r>
                <a:rPr lang="it-IT" altLang="en-US" sz="1800" i="1">
                  <a:latin typeface="Arial" panose="020B0604020202020204" pitchFamily="34" charset="0"/>
                </a:rPr>
                <a:t>P</a:t>
              </a:r>
              <a:r>
                <a:rPr lang="it-IT" altLang="en-US" sz="1200" i="1">
                  <a:latin typeface="Arial" panose="020B0604020202020204" pitchFamily="34" charset="0"/>
                </a:rPr>
                <a:t>1</a:t>
              </a:r>
            </a:p>
          </p:txBody>
        </p:sp>
        <p:sp>
          <p:nvSpPr>
            <p:cNvPr id="27696" name="Rectangle 31"/>
            <p:cNvSpPr>
              <a:spLocks noChangeArrowheads="1"/>
            </p:cNvSpPr>
            <p:nvPr/>
          </p:nvSpPr>
          <p:spPr bwMode="auto">
            <a:xfrm>
              <a:off x="956" y="1906"/>
              <a:ext cx="1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r">
                <a:spcBef>
                  <a:spcPct val="0"/>
                </a:spcBef>
                <a:buClrTx/>
                <a:buSzTx/>
                <a:buFontTx/>
                <a:buNone/>
              </a:pPr>
              <a:r>
                <a:rPr lang="it-IT" altLang="en-US" sz="1800" i="1">
                  <a:latin typeface="Arial" panose="020B0604020202020204" pitchFamily="34" charset="0"/>
                </a:rPr>
                <a:t>P*</a:t>
              </a:r>
              <a:endParaRPr lang="it-IT" altLang="en-US" sz="1800" baseline="-25000">
                <a:latin typeface="Arial" panose="020B0604020202020204" pitchFamily="34" charset="0"/>
              </a:endParaRPr>
            </a:p>
          </p:txBody>
        </p:sp>
        <p:sp>
          <p:nvSpPr>
            <p:cNvPr id="27697" name="Rectangle 32"/>
            <p:cNvSpPr>
              <a:spLocks noChangeArrowheads="1"/>
            </p:cNvSpPr>
            <p:nvPr/>
          </p:nvSpPr>
          <p:spPr bwMode="auto">
            <a:xfrm>
              <a:off x="955" y="2468"/>
              <a:ext cx="149"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r">
                <a:lnSpc>
                  <a:spcPct val="85000"/>
                </a:lnSpc>
                <a:spcBef>
                  <a:spcPct val="0"/>
                </a:spcBef>
                <a:buClrTx/>
                <a:buSzTx/>
                <a:buFontTx/>
                <a:buNone/>
              </a:pPr>
              <a:r>
                <a:rPr lang="it-IT" altLang="en-US" sz="1800" i="1" dirty="0">
                  <a:latin typeface="Arial" panose="020B0604020202020204" pitchFamily="34" charset="0"/>
                </a:rPr>
                <a:t>P</a:t>
              </a:r>
              <a:r>
                <a:rPr lang="it-IT" altLang="en-US" sz="1200" i="1" dirty="0">
                  <a:latin typeface="Arial" panose="020B0604020202020204" pitchFamily="34" charset="0"/>
                </a:rPr>
                <a:t>2</a:t>
              </a:r>
            </a:p>
          </p:txBody>
        </p:sp>
      </p:grpSp>
      <p:sp>
        <p:nvSpPr>
          <p:cNvPr id="27653" name="Line 34"/>
          <p:cNvSpPr>
            <a:spLocks noChangeShapeType="1"/>
          </p:cNvSpPr>
          <p:nvPr/>
        </p:nvSpPr>
        <p:spPr bwMode="auto">
          <a:xfrm>
            <a:off x="1828800" y="1219200"/>
            <a:ext cx="5105400" cy="35814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54" name="Line 36"/>
          <p:cNvSpPr>
            <a:spLocks noChangeShapeType="1"/>
          </p:cNvSpPr>
          <p:nvPr/>
        </p:nvSpPr>
        <p:spPr bwMode="auto">
          <a:xfrm flipH="1">
            <a:off x="1787525" y="1323975"/>
            <a:ext cx="3494088" cy="2205038"/>
          </a:xfrm>
          <a:prstGeom prst="line">
            <a:avLst/>
          </a:prstGeom>
          <a:noFill/>
          <a:ln w="2857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57" name="Text Box 42"/>
          <p:cNvSpPr txBox="1">
            <a:spLocks noChangeArrowheads="1"/>
          </p:cNvSpPr>
          <p:nvPr/>
        </p:nvSpPr>
        <p:spPr bwMode="auto">
          <a:xfrm>
            <a:off x="2667000" y="1219200"/>
            <a:ext cx="158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ottimo sociale</a:t>
            </a:r>
          </a:p>
        </p:txBody>
      </p:sp>
      <p:sp>
        <p:nvSpPr>
          <p:cNvPr id="27658" name="Line 43"/>
          <p:cNvSpPr>
            <a:spLocks noChangeShapeType="1"/>
          </p:cNvSpPr>
          <p:nvPr/>
        </p:nvSpPr>
        <p:spPr bwMode="auto">
          <a:xfrm>
            <a:off x="3429000" y="1524000"/>
            <a:ext cx="76200" cy="6858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59" name="Line 44"/>
          <p:cNvSpPr>
            <a:spLocks noChangeShapeType="1"/>
          </p:cNvSpPr>
          <p:nvPr/>
        </p:nvSpPr>
        <p:spPr bwMode="auto">
          <a:xfrm>
            <a:off x="4859338" y="3500438"/>
            <a:ext cx="847725" cy="1025525"/>
          </a:xfrm>
          <a:prstGeom prst="line">
            <a:avLst/>
          </a:prstGeom>
          <a:noFill/>
          <a:ln w="127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60" name="Text Box 45"/>
          <p:cNvSpPr txBox="1">
            <a:spLocks noChangeArrowheads="1"/>
          </p:cNvSpPr>
          <p:nvPr/>
        </p:nvSpPr>
        <p:spPr bwMode="auto">
          <a:xfrm>
            <a:off x="5148263" y="45085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equilibrio</a:t>
            </a:r>
          </a:p>
        </p:txBody>
      </p:sp>
      <p:sp>
        <p:nvSpPr>
          <p:cNvPr id="27661" name="Text Box 46"/>
          <p:cNvSpPr txBox="1">
            <a:spLocks noChangeArrowheads="1"/>
          </p:cNvSpPr>
          <p:nvPr/>
        </p:nvSpPr>
        <p:spPr bwMode="auto">
          <a:xfrm>
            <a:off x="5075128" y="935664"/>
            <a:ext cx="155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dirty="0">
                <a:latin typeface="Arial" panose="020B0604020202020204" pitchFamily="34" charset="0"/>
              </a:rPr>
              <a:t>Costo sociale</a:t>
            </a:r>
          </a:p>
        </p:txBody>
      </p:sp>
      <p:sp>
        <p:nvSpPr>
          <p:cNvPr id="27662" name="AutoShape 47"/>
          <p:cNvSpPr>
            <a:spLocks/>
          </p:cNvSpPr>
          <p:nvPr/>
        </p:nvSpPr>
        <p:spPr bwMode="auto">
          <a:xfrm>
            <a:off x="1219200" y="2438400"/>
            <a:ext cx="304800" cy="1447800"/>
          </a:xfrm>
          <a:prstGeom prst="leftBrace">
            <a:avLst>
              <a:gd name="adj1" fmla="val 39583"/>
              <a:gd name="adj2" fmla="val 50000"/>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7663" name="Text Box 48"/>
          <p:cNvSpPr txBox="1">
            <a:spLocks noChangeArrowheads="1"/>
          </p:cNvSpPr>
          <p:nvPr/>
        </p:nvSpPr>
        <p:spPr bwMode="auto">
          <a:xfrm>
            <a:off x="-23836" y="2852738"/>
            <a:ext cx="14494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ctr">
              <a:spcBef>
                <a:spcPct val="0"/>
              </a:spcBef>
              <a:buClrTx/>
              <a:buSzTx/>
              <a:buFontTx/>
              <a:buNone/>
            </a:pPr>
            <a:r>
              <a:rPr lang="it-IT" altLang="en-US" sz="1600" b="0" dirty="0">
                <a:latin typeface="Arial" panose="020B0604020202020204" pitchFamily="34" charset="0"/>
              </a:rPr>
              <a:t>Costo unitario</a:t>
            </a:r>
          </a:p>
          <a:p>
            <a:pPr algn="ctr">
              <a:spcBef>
                <a:spcPct val="0"/>
              </a:spcBef>
              <a:buClrTx/>
              <a:buSzTx/>
              <a:buFontTx/>
              <a:buNone/>
            </a:pPr>
            <a:r>
              <a:rPr lang="it-IT" altLang="en-US" sz="1600" b="0" dirty="0">
                <a:latin typeface="Arial" panose="020B0604020202020204" pitchFamily="34" charset="0"/>
              </a:rPr>
              <a:t>inquinamento</a:t>
            </a:r>
          </a:p>
        </p:txBody>
      </p:sp>
      <p:sp>
        <p:nvSpPr>
          <p:cNvPr id="27664" name="Text Box 49"/>
          <p:cNvSpPr txBox="1">
            <a:spLocks noChangeArrowheads="1"/>
          </p:cNvSpPr>
          <p:nvPr/>
        </p:nvSpPr>
        <p:spPr bwMode="auto">
          <a:xfrm>
            <a:off x="4284663" y="2492375"/>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27667" name="Line 59"/>
          <p:cNvSpPr>
            <a:spLocks noChangeShapeType="1"/>
          </p:cNvSpPr>
          <p:nvPr/>
        </p:nvSpPr>
        <p:spPr bwMode="auto">
          <a:xfrm flipV="1">
            <a:off x="1835151" y="4065588"/>
            <a:ext cx="1719262" cy="111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it-IT"/>
          </a:p>
        </p:txBody>
      </p:sp>
      <p:sp>
        <p:nvSpPr>
          <p:cNvPr id="27668" name="Line 31"/>
          <p:cNvSpPr>
            <a:spLocks noChangeShapeType="1"/>
          </p:cNvSpPr>
          <p:nvPr/>
        </p:nvSpPr>
        <p:spPr bwMode="auto">
          <a:xfrm flipH="1" flipV="1">
            <a:off x="4925219" y="1659732"/>
            <a:ext cx="22225" cy="149225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69" name="Line 31"/>
          <p:cNvSpPr>
            <a:spLocks noChangeShapeType="1"/>
          </p:cNvSpPr>
          <p:nvPr/>
        </p:nvSpPr>
        <p:spPr bwMode="auto">
          <a:xfrm flipH="1" flipV="1">
            <a:off x="2070894" y="2497414"/>
            <a:ext cx="22225" cy="1490663"/>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 name="Rectangle 24">
            <a:extLst>
              <a:ext uri="{FF2B5EF4-FFF2-40B4-BE49-F238E27FC236}">
                <a16:creationId xmlns:a16="http://schemas.microsoft.com/office/drawing/2014/main" id="{850D824A-4A14-4E1E-A929-14BEF8691EE2}"/>
              </a:ext>
            </a:extLst>
          </p:cNvPr>
          <p:cNvSpPr>
            <a:spLocks noChangeArrowheads="1"/>
          </p:cNvSpPr>
          <p:nvPr/>
        </p:nvSpPr>
        <p:spPr bwMode="auto">
          <a:xfrm>
            <a:off x="5061648" y="1954213"/>
            <a:ext cx="12185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b="0" dirty="0">
                <a:latin typeface="Arial" panose="020B0604020202020204" pitchFamily="34" charset="0"/>
              </a:rPr>
              <a:t>Costo unitario </a:t>
            </a:r>
          </a:p>
          <a:p>
            <a:pPr>
              <a:spcBef>
                <a:spcPct val="0"/>
              </a:spcBef>
              <a:buClrTx/>
              <a:buSzTx/>
              <a:buFontTx/>
              <a:buNone/>
            </a:pPr>
            <a:r>
              <a:rPr lang="it-IT" altLang="en-US" sz="1200" b="0" dirty="0">
                <a:latin typeface="Arial" panose="020B0604020202020204" pitchFamily="34" charset="0"/>
              </a:rPr>
              <a:t>dell’inquinamento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animBg="1"/>
      <p:bldP spid="27663" grpId="0"/>
      <p:bldP spid="27667" grpId="0" animBg="1"/>
      <p:bldP spid="276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grpSp>
        <p:nvGrpSpPr>
          <p:cNvPr id="27652" name="Group 4"/>
          <p:cNvGrpSpPr>
            <a:grpSpLocks/>
          </p:cNvGrpSpPr>
          <p:nvPr/>
        </p:nvGrpSpPr>
        <p:grpSpPr bwMode="auto">
          <a:xfrm>
            <a:off x="1258888" y="836613"/>
            <a:ext cx="7446962" cy="5256212"/>
            <a:chOff x="793" y="505"/>
            <a:chExt cx="4691" cy="3311"/>
          </a:xfrm>
        </p:grpSpPr>
        <p:sp>
          <p:nvSpPr>
            <p:cNvPr id="27672" name="Freeform 5"/>
            <p:cNvSpPr>
              <a:spLocks/>
            </p:cNvSpPr>
            <p:nvPr/>
          </p:nvSpPr>
          <p:spPr bwMode="auto">
            <a:xfrm>
              <a:off x="2217" y="1515"/>
              <a:ext cx="797" cy="1042"/>
            </a:xfrm>
            <a:custGeom>
              <a:avLst/>
              <a:gdLst>
                <a:gd name="T0" fmla="*/ 0 w 797"/>
                <a:gd name="T1" fmla="*/ 0 h 1042"/>
                <a:gd name="T2" fmla="*/ 0 w 797"/>
                <a:gd name="T3" fmla="*/ 551 h 1042"/>
                <a:gd name="T4" fmla="*/ 0 w 797"/>
                <a:gd name="T5" fmla="*/ 1041 h 1042"/>
                <a:gd name="T6" fmla="*/ 796 w 797"/>
                <a:gd name="T7" fmla="*/ 551 h 1042"/>
                <a:gd name="T8" fmla="*/ 0 w 797"/>
                <a:gd name="T9" fmla="*/ 0 h 1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7" h="1042">
                  <a:moveTo>
                    <a:pt x="0" y="0"/>
                  </a:moveTo>
                  <a:lnTo>
                    <a:pt x="0" y="551"/>
                  </a:lnTo>
                  <a:lnTo>
                    <a:pt x="0" y="1041"/>
                  </a:lnTo>
                  <a:lnTo>
                    <a:pt x="796" y="551"/>
                  </a:lnTo>
                  <a:lnTo>
                    <a:pt x="0" y="0"/>
                  </a:lnTo>
                </a:path>
              </a:pathLst>
            </a:custGeom>
            <a:noFill/>
            <a:ln>
              <a:noFill/>
            </a:ln>
            <a:effectLst/>
            <a:extLst>
              <a:ext uri="{909E8E84-426E-40DD-AFC4-6F175D3DCCD1}">
                <a14:hiddenFill xmlns:a14="http://schemas.microsoft.com/office/drawing/2010/main">
                  <a:solidFill>
                    <a:srgbClr val="E6B4E6"/>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73" name="Rectangle 6"/>
            <p:cNvSpPr>
              <a:spLocks noChangeArrowheads="1"/>
            </p:cNvSpPr>
            <p:nvPr/>
          </p:nvSpPr>
          <p:spPr bwMode="auto">
            <a:xfrm>
              <a:off x="1528" y="1209"/>
              <a:ext cx="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74" name="Rectangle 9"/>
            <p:cNvSpPr>
              <a:spLocks noChangeArrowheads="1"/>
            </p:cNvSpPr>
            <p:nvPr/>
          </p:nvSpPr>
          <p:spPr bwMode="auto">
            <a:xfrm>
              <a:off x="1650" y="2220"/>
              <a:ext cx="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75" name="Rectangle 10"/>
            <p:cNvSpPr>
              <a:spLocks noChangeArrowheads="1"/>
            </p:cNvSpPr>
            <p:nvPr/>
          </p:nvSpPr>
          <p:spPr bwMode="auto">
            <a:xfrm>
              <a:off x="2461" y="1837"/>
              <a:ext cx="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76" name="Rectangle 11"/>
            <p:cNvSpPr>
              <a:spLocks noChangeArrowheads="1"/>
            </p:cNvSpPr>
            <p:nvPr/>
          </p:nvSpPr>
          <p:spPr bwMode="auto">
            <a:xfrm>
              <a:off x="2461" y="2128"/>
              <a:ext cx="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77" name="Rectangle 12"/>
            <p:cNvSpPr>
              <a:spLocks noChangeArrowheads="1"/>
            </p:cNvSpPr>
            <p:nvPr/>
          </p:nvSpPr>
          <p:spPr bwMode="auto">
            <a:xfrm>
              <a:off x="1045" y="1975"/>
              <a:ext cx="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7678" name="Rectangle 13"/>
            <p:cNvSpPr>
              <a:spLocks noChangeArrowheads="1"/>
            </p:cNvSpPr>
            <p:nvPr/>
          </p:nvSpPr>
          <p:spPr bwMode="auto">
            <a:xfrm>
              <a:off x="4972" y="3643"/>
              <a:ext cx="51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Q</a:t>
              </a:r>
            </a:p>
          </p:txBody>
        </p:sp>
        <p:sp>
          <p:nvSpPr>
            <p:cNvPr id="27679" name="Rectangle 14"/>
            <p:cNvSpPr>
              <a:spLocks noChangeArrowheads="1"/>
            </p:cNvSpPr>
            <p:nvPr/>
          </p:nvSpPr>
          <p:spPr bwMode="auto">
            <a:xfrm>
              <a:off x="2155" y="3643"/>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Q</a:t>
              </a:r>
              <a:r>
                <a:rPr kumimoji="0" lang="it-IT" altLang="en-US" sz="1800" b="1" i="0" u="none" strike="noStrike" kern="1200" cap="none" spc="0" normalizeH="0" baseline="-25000" noProof="0">
                  <a:ln>
                    <a:noFill/>
                  </a:ln>
                  <a:solidFill>
                    <a:srgbClr val="000000"/>
                  </a:solidFill>
                  <a:effectLst/>
                  <a:uLnTx/>
                  <a:uFillTx/>
                  <a:latin typeface="Arial" panose="020B0604020202020204" pitchFamily="34" charset="0"/>
                  <a:ea typeface="+mn-ea"/>
                  <a:cs typeface="Arial" panose="020B0604020202020204" pitchFamily="34" charset="0"/>
                </a:rPr>
                <a:t>EFF</a:t>
              </a:r>
            </a:p>
          </p:txBody>
        </p:sp>
        <p:sp>
          <p:nvSpPr>
            <p:cNvPr id="27680" name="Rectangle 15"/>
            <p:cNvSpPr>
              <a:spLocks noChangeArrowheads="1"/>
            </p:cNvSpPr>
            <p:nvPr/>
          </p:nvSpPr>
          <p:spPr bwMode="auto">
            <a:xfrm>
              <a:off x="1007" y="3643"/>
              <a:ext cx="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27681" name="Rectangle 16"/>
            <p:cNvSpPr>
              <a:spLocks noChangeArrowheads="1"/>
            </p:cNvSpPr>
            <p:nvPr/>
          </p:nvSpPr>
          <p:spPr bwMode="auto">
            <a:xfrm>
              <a:off x="793" y="505"/>
              <a:ext cx="2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a:t>
              </a:r>
            </a:p>
          </p:txBody>
        </p:sp>
        <p:sp>
          <p:nvSpPr>
            <p:cNvPr id="27682" name="Freeform 17"/>
            <p:cNvSpPr>
              <a:spLocks/>
            </p:cNvSpPr>
            <p:nvPr/>
          </p:nvSpPr>
          <p:spPr bwMode="auto">
            <a:xfrm>
              <a:off x="1129" y="536"/>
              <a:ext cx="4319" cy="3078"/>
            </a:xfrm>
            <a:custGeom>
              <a:avLst/>
              <a:gdLst>
                <a:gd name="T0" fmla="*/ 0 w 4319"/>
                <a:gd name="T1" fmla="*/ 0 h 3078"/>
                <a:gd name="T2" fmla="*/ 0 w 4319"/>
                <a:gd name="T3" fmla="*/ 3077 h 3078"/>
                <a:gd name="T4" fmla="*/ 4318 w 4319"/>
                <a:gd name="T5" fmla="*/ 3077 h 3078"/>
                <a:gd name="T6" fmla="*/ 0 60000 65536"/>
                <a:gd name="T7" fmla="*/ 0 60000 65536"/>
                <a:gd name="T8" fmla="*/ 0 60000 65536"/>
              </a:gdLst>
              <a:ahLst/>
              <a:cxnLst>
                <a:cxn ang="T6">
                  <a:pos x="T0" y="T1"/>
                </a:cxn>
                <a:cxn ang="T7">
                  <a:pos x="T2" y="T3"/>
                </a:cxn>
                <a:cxn ang="T8">
                  <a:pos x="T4" y="T5"/>
                </a:cxn>
              </a:cxnLst>
              <a:rect l="0" t="0" r="r" b="b"/>
              <a:pathLst>
                <a:path w="4319" h="3078">
                  <a:moveTo>
                    <a:pt x="0" y="0"/>
                  </a:moveTo>
                  <a:lnTo>
                    <a:pt x="0" y="3077"/>
                  </a:lnTo>
                  <a:lnTo>
                    <a:pt x="4318" y="30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83" name="Freeform 18"/>
            <p:cNvSpPr>
              <a:spLocks/>
            </p:cNvSpPr>
            <p:nvPr/>
          </p:nvSpPr>
          <p:spPr bwMode="auto">
            <a:xfrm>
              <a:off x="1129" y="2082"/>
              <a:ext cx="1869" cy="1516"/>
            </a:xfrm>
            <a:custGeom>
              <a:avLst/>
              <a:gdLst>
                <a:gd name="T0" fmla="*/ 1868 w 1869"/>
                <a:gd name="T1" fmla="*/ 1515 h 1516"/>
                <a:gd name="T2" fmla="*/ 1868 w 1869"/>
                <a:gd name="T3" fmla="*/ 0 h 1516"/>
                <a:gd name="T4" fmla="*/ 0 w 1869"/>
                <a:gd name="T5" fmla="*/ 0 h 1516"/>
                <a:gd name="T6" fmla="*/ 0 60000 65536"/>
                <a:gd name="T7" fmla="*/ 0 60000 65536"/>
                <a:gd name="T8" fmla="*/ 0 60000 65536"/>
              </a:gdLst>
              <a:ahLst/>
              <a:cxnLst>
                <a:cxn ang="T6">
                  <a:pos x="T0" y="T1"/>
                </a:cxn>
                <a:cxn ang="T7">
                  <a:pos x="T2" y="T3"/>
                </a:cxn>
                <a:cxn ang="T8">
                  <a:pos x="T4" y="T5"/>
                </a:cxn>
              </a:cxnLst>
              <a:rect l="0" t="0" r="r" b="b"/>
              <a:pathLst>
                <a:path w="1869" h="1516">
                  <a:moveTo>
                    <a:pt x="1868" y="1515"/>
                  </a:moveTo>
                  <a:lnTo>
                    <a:pt x="186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84" name="Rectangle 19"/>
            <p:cNvSpPr>
              <a:spLocks noChangeArrowheads="1"/>
            </p:cNvSpPr>
            <p:nvPr/>
          </p:nvSpPr>
          <p:spPr bwMode="auto">
            <a:xfrm>
              <a:off x="1045" y="2449"/>
              <a:ext cx="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7685" name="Rectangle 20"/>
            <p:cNvSpPr>
              <a:spLocks noChangeArrowheads="1"/>
            </p:cNvSpPr>
            <p:nvPr/>
          </p:nvSpPr>
          <p:spPr bwMode="auto">
            <a:xfrm>
              <a:off x="2936" y="364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Q</a:t>
              </a:r>
              <a:r>
                <a:rPr kumimoji="0" lang="it-IT"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it-IT" altLang="en-US" sz="1800" b="1" i="0" u="none" strike="noStrike" kern="1200" cap="none" spc="0" normalizeH="0" baseline="-2500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86" name="Rectangle 21"/>
            <p:cNvSpPr>
              <a:spLocks noChangeArrowheads="1"/>
            </p:cNvSpPr>
            <p:nvPr/>
          </p:nvSpPr>
          <p:spPr bwMode="auto">
            <a:xfrm>
              <a:off x="4437" y="2954"/>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Domanda</a:t>
              </a:r>
            </a:p>
          </p:txBody>
        </p:sp>
        <p:sp>
          <p:nvSpPr>
            <p:cNvPr id="27687" name="Rectangle 22"/>
            <p:cNvSpPr>
              <a:spLocks noChangeArrowheads="1"/>
            </p:cNvSpPr>
            <p:nvPr/>
          </p:nvSpPr>
          <p:spPr bwMode="auto">
            <a:xfrm>
              <a:off x="4452" y="1148"/>
              <a:ext cx="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Offerta</a:t>
              </a:r>
            </a:p>
          </p:txBody>
        </p:sp>
        <p:sp>
          <p:nvSpPr>
            <p:cNvPr id="27688" name="Freeform 23"/>
            <p:cNvSpPr>
              <a:spLocks/>
            </p:cNvSpPr>
            <p:nvPr/>
          </p:nvSpPr>
          <p:spPr bwMode="auto">
            <a:xfrm>
              <a:off x="1129" y="1500"/>
              <a:ext cx="1089" cy="2098"/>
            </a:xfrm>
            <a:custGeom>
              <a:avLst/>
              <a:gdLst>
                <a:gd name="T0" fmla="*/ 1088 w 1089"/>
                <a:gd name="T1" fmla="*/ 2097 h 2098"/>
                <a:gd name="T2" fmla="*/ 1088 w 1089"/>
                <a:gd name="T3" fmla="*/ 0 h 2098"/>
                <a:gd name="T4" fmla="*/ 0 w 1089"/>
                <a:gd name="T5" fmla="*/ 0 h 2098"/>
                <a:gd name="T6" fmla="*/ 0 60000 65536"/>
                <a:gd name="T7" fmla="*/ 0 60000 65536"/>
                <a:gd name="T8" fmla="*/ 0 60000 65536"/>
              </a:gdLst>
              <a:ahLst/>
              <a:cxnLst>
                <a:cxn ang="T6">
                  <a:pos x="T0" y="T1"/>
                </a:cxn>
                <a:cxn ang="T7">
                  <a:pos x="T2" y="T3"/>
                </a:cxn>
                <a:cxn ang="T8">
                  <a:pos x="T4" y="T5"/>
                </a:cxn>
              </a:cxnLst>
              <a:rect l="0" t="0" r="r" b="b"/>
              <a:pathLst>
                <a:path w="1089" h="2098">
                  <a:moveTo>
                    <a:pt x="1088" y="2097"/>
                  </a:moveTo>
                  <a:lnTo>
                    <a:pt x="108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89" name="Line 24"/>
            <p:cNvSpPr>
              <a:spLocks noChangeShapeType="1"/>
            </p:cNvSpPr>
            <p:nvPr/>
          </p:nvSpPr>
          <p:spPr bwMode="auto">
            <a:xfrm>
              <a:off x="1156" y="761"/>
              <a:ext cx="3227" cy="227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90" name="Line 25"/>
            <p:cNvSpPr>
              <a:spLocks noChangeShapeType="1"/>
            </p:cNvSpPr>
            <p:nvPr/>
          </p:nvSpPr>
          <p:spPr bwMode="auto">
            <a:xfrm flipH="1">
              <a:off x="1155" y="1251"/>
              <a:ext cx="3259" cy="192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91" name="Line 26"/>
            <p:cNvSpPr>
              <a:spLocks noChangeShapeType="1"/>
            </p:cNvSpPr>
            <p:nvPr/>
          </p:nvSpPr>
          <p:spPr bwMode="auto">
            <a:xfrm flipH="1">
              <a:off x="1128" y="2558"/>
              <a:ext cx="1093" cy="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92" name="Freeform 27"/>
            <p:cNvSpPr>
              <a:spLocks/>
            </p:cNvSpPr>
            <p:nvPr/>
          </p:nvSpPr>
          <p:spPr bwMode="auto">
            <a:xfrm>
              <a:off x="2967" y="2036"/>
              <a:ext cx="77" cy="77"/>
            </a:xfrm>
            <a:custGeom>
              <a:avLst/>
              <a:gdLst>
                <a:gd name="T0" fmla="*/ 30 w 77"/>
                <a:gd name="T1" fmla="*/ 76 h 77"/>
                <a:gd name="T2" fmla="*/ 61 w 77"/>
                <a:gd name="T3" fmla="*/ 76 h 77"/>
                <a:gd name="T4" fmla="*/ 76 w 77"/>
                <a:gd name="T5" fmla="*/ 61 h 77"/>
                <a:gd name="T6" fmla="*/ 76 w 77"/>
                <a:gd name="T7" fmla="*/ 46 h 77"/>
                <a:gd name="T8" fmla="*/ 76 w 77"/>
                <a:gd name="T9" fmla="*/ 15 h 77"/>
                <a:gd name="T10" fmla="*/ 61 w 77"/>
                <a:gd name="T11" fmla="*/ 0 h 77"/>
                <a:gd name="T12" fmla="*/ 30 w 77"/>
                <a:gd name="T13" fmla="*/ 0 h 77"/>
                <a:gd name="T14" fmla="*/ 15 w 77"/>
                <a:gd name="T15" fmla="*/ 0 h 77"/>
                <a:gd name="T16" fmla="*/ 0 w 77"/>
                <a:gd name="T17" fmla="*/ 15 h 77"/>
                <a:gd name="T18" fmla="*/ 0 w 77"/>
                <a:gd name="T19" fmla="*/ 46 h 77"/>
                <a:gd name="T20" fmla="*/ 0 w 77"/>
                <a:gd name="T21" fmla="*/ 61 h 77"/>
                <a:gd name="T22" fmla="*/ 15 w 77"/>
                <a:gd name="T23" fmla="*/ 76 h 77"/>
                <a:gd name="T24" fmla="*/ 30 w 77"/>
                <a:gd name="T25" fmla="*/ 7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7">
                  <a:moveTo>
                    <a:pt x="30" y="76"/>
                  </a:moveTo>
                  <a:lnTo>
                    <a:pt x="61" y="76"/>
                  </a:lnTo>
                  <a:lnTo>
                    <a:pt x="76" y="61"/>
                  </a:lnTo>
                  <a:lnTo>
                    <a:pt x="76" y="46"/>
                  </a:lnTo>
                  <a:lnTo>
                    <a:pt x="76" y="15"/>
                  </a:lnTo>
                  <a:lnTo>
                    <a:pt x="61" y="0"/>
                  </a:lnTo>
                  <a:lnTo>
                    <a:pt x="30" y="0"/>
                  </a:lnTo>
                  <a:lnTo>
                    <a:pt x="15" y="0"/>
                  </a:lnTo>
                  <a:lnTo>
                    <a:pt x="0" y="15"/>
                  </a:lnTo>
                  <a:lnTo>
                    <a:pt x="0" y="46"/>
                  </a:lnTo>
                  <a:lnTo>
                    <a:pt x="0" y="61"/>
                  </a:lnTo>
                  <a:lnTo>
                    <a:pt x="15" y="76"/>
                  </a:lnTo>
                  <a:lnTo>
                    <a:pt x="30" y="7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93" name="Freeform 28"/>
            <p:cNvSpPr>
              <a:spLocks/>
            </p:cNvSpPr>
            <p:nvPr/>
          </p:nvSpPr>
          <p:spPr bwMode="auto">
            <a:xfrm>
              <a:off x="2186" y="1454"/>
              <a:ext cx="77" cy="93"/>
            </a:xfrm>
            <a:custGeom>
              <a:avLst/>
              <a:gdLst>
                <a:gd name="T0" fmla="*/ 30 w 77"/>
                <a:gd name="T1" fmla="*/ 92 h 93"/>
                <a:gd name="T2" fmla="*/ 61 w 77"/>
                <a:gd name="T3" fmla="*/ 92 h 93"/>
                <a:gd name="T4" fmla="*/ 76 w 77"/>
                <a:gd name="T5" fmla="*/ 77 h 93"/>
                <a:gd name="T6" fmla="*/ 76 w 77"/>
                <a:gd name="T7" fmla="*/ 46 h 93"/>
                <a:gd name="T8" fmla="*/ 76 w 77"/>
                <a:gd name="T9" fmla="*/ 31 h 93"/>
                <a:gd name="T10" fmla="*/ 61 w 77"/>
                <a:gd name="T11" fmla="*/ 15 h 93"/>
                <a:gd name="T12" fmla="*/ 30 w 77"/>
                <a:gd name="T13" fmla="*/ 0 h 93"/>
                <a:gd name="T14" fmla="*/ 15 w 77"/>
                <a:gd name="T15" fmla="*/ 15 h 93"/>
                <a:gd name="T16" fmla="*/ 0 w 77"/>
                <a:gd name="T17" fmla="*/ 31 h 93"/>
                <a:gd name="T18" fmla="*/ 0 w 77"/>
                <a:gd name="T19" fmla="*/ 46 h 93"/>
                <a:gd name="T20" fmla="*/ 0 w 77"/>
                <a:gd name="T21" fmla="*/ 77 h 93"/>
                <a:gd name="T22" fmla="*/ 15 w 77"/>
                <a:gd name="T23" fmla="*/ 92 h 93"/>
                <a:gd name="T24" fmla="*/ 30 w 77"/>
                <a:gd name="T25" fmla="*/ 9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93">
                  <a:moveTo>
                    <a:pt x="30" y="92"/>
                  </a:moveTo>
                  <a:lnTo>
                    <a:pt x="61" y="92"/>
                  </a:lnTo>
                  <a:lnTo>
                    <a:pt x="76" y="77"/>
                  </a:lnTo>
                  <a:lnTo>
                    <a:pt x="76" y="46"/>
                  </a:lnTo>
                  <a:lnTo>
                    <a:pt x="76" y="31"/>
                  </a:lnTo>
                  <a:lnTo>
                    <a:pt x="61" y="15"/>
                  </a:lnTo>
                  <a:lnTo>
                    <a:pt x="30" y="0"/>
                  </a:lnTo>
                  <a:lnTo>
                    <a:pt x="15" y="15"/>
                  </a:lnTo>
                  <a:lnTo>
                    <a:pt x="0" y="31"/>
                  </a:lnTo>
                  <a:lnTo>
                    <a:pt x="0" y="46"/>
                  </a:lnTo>
                  <a:lnTo>
                    <a:pt x="0" y="77"/>
                  </a:lnTo>
                  <a:lnTo>
                    <a:pt x="15" y="92"/>
                  </a:lnTo>
                  <a:lnTo>
                    <a:pt x="30" y="9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94" name="Freeform 29"/>
            <p:cNvSpPr>
              <a:spLocks/>
            </p:cNvSpPr>
            <p:nvPr/>
          </p:nvSpPr>
          <p:spPr bwMode="auto">
            <a:xfrm>
              <a:off x="2186" y="2510"/>
              <a:ext cx="77" cy="93"/>
            </a:xfrm>
            <a:custGeom>
              <a:avLst/>
              <a:gdLst>
                <a:gd name="T0" fmla="*/ 30 w 77"/>
                <a:gd name="T1" fmla="*/ 92 h 93"/>
                <a:gd name="T2" fmla="*/ 61 w 77"/>
                <a:gd name="T3" fmla="*/ 77 h 93"/>
                <a:gd name="T4" fmla="*/ 76 w 77"/>
                <a:gd name="T5" fmla="*/ 61 h 93"/>
                <a:gd name="T6" fmla="*/ 76 w 77"/>
                <a:gd name="T7" fmla="*/ 46 h 93"/>
                <a:gd name="T8" fmla="*/ 76 w 77"/>
                <a:gd name="T9" fmla="*/ 15 h 93"/>
                <a:gd name="T10" fmla="*/ 61 w 77"/>
                <a:gd name="T11" fmla="*/ 0 h 93"/>
                <a:gd name="T12" fmla="*/ 30 w 77"/>
                <a:gd name="T13" fmla="*/ 0 h 93"/>
                <a:gd name="T14" fmla="*/ 15 w 77"/>
                <a:gd name="T15" fmla="*/ 0 h 93"/>
                <a:gd name="T16" fmla="*/ 0 w 77"/>
                <a:gd name="T17" fmla="*/ 15 h 93"/>
                <a:gd name="T18" fmla="*/ 0 w 77"/>
                <a:gd name="T19" fmla="*/ 46 h 93"/>
                <a:gd name="T20" fmla="*/ 0 w 77"/>
                <a:gd name="T21" fmla="*/ 61 h 93"/>
                <a:gd name="T22" fmla="*/ 15 w 77"/>
                <a:gd name="T23" fmla="*/ 77 h 93"/>
                <a:gd name="T24" fmla="*/ 30 w 77"/>
                <a:gd name="T25" fmla="*/ 9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93">
                  <a:moveTo>
                    <a:pt x="30" y="92"/>
                  </a:moveTo>
                  <a:lnTo>
                    <a:pt x="61" y="77"/>
                  </a:lnTo>
                  <a:lnTo>
                    <a:pt x="76" y="61"/>
                  </a:lnTo>
                  <a:lnTo>
                    <a:pt x="76" y="46"/>
                  </a:lnTo>
                  <a:lnTo>
                    <a:pt x="76" y="15"/>
                  </a:lnTo>
                  <a:lnTo>
                    <a:pt x="61" y="0"/>
                  </a:lnTo>
                  <a:lnTo>
                    <a:pt x="30" y="0"/>
                  </a:lnTo>
                  <a:lnTo>
                    <a:pt x="15" y="0"/>
                  </a:lnTo>
                  <a:lnTo>
                    <a:pt x="0" y="15"/>
                  </a:lnTo>
                  <a:lnTo>
                    <a:pt x="0" y="46"/>
                  </a:lnTo>
                  <a:lnTo>
                    <a:pt x="0" y="61"/>
                  </a:lnTo>
                  <a:lnTo>
                    <a:pt x="15" y="77"/>
                  </a:lnTo>
                  <a:lnTo>
                    <a:pt x="30" y="9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95" name="Rectangle 30"/>
            <p:cNvSpPr>
              <a:spLocks noChangeArrowheads="1"/>
            </p:cNvSpPr>
            <p:nvPr/>
          </p:nvSpPr>
          <p:spPr bwMode="auto">
            <a:xfrm>
              <a:off x="959" y="1328"/>
              <a:ext cx="1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t>
              </a:r>
              <a:r>
                <a:rPr kumimoji="0" lang="it-IT" altLang="en-US" sz="12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a:t>
              </a:r>
            </a:p>
          </p:txBody>
        </p:sp>
        <p:sp>
          <p:nvSpPr>
            <p:cNvPr id="27696" name="Rectangle 31"/>
            <p:cNvSpPr>
              <a:spLocks noChangeArrowheads="1"/>
            </p:cNvSpPr>
            <p:nvPr/>
          </p:nvSpPr>
          <p:spPr bwMode="auto">
            <a:xfrm>
              <a:off x="956" y="1906"/>
              <a:ext cx="1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t>
              </a:r>
              <a:endParaRPr kumimoji="0" lang="it-IT" altLang="en-US" sz="1800" b="1" i="0" u="none" strike="noStrike" kern="1200" cap="none" spc="0" normalizeH="0" baseline="-2500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97" name="Rectangle 32"/>
            <p:cNvSpPr>
              <a:spLocks noChangeArrowheads="1"/>
            </p:cNvSpPr>
            <p:nvPr/>
          </p:nvSpPr>
          <p:spPr bwMode="auto">
            <a:xfrm>
              <a:off x="959" y="2413"/>
              <a:ext cx="149"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it-IT" alt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t>
              </a:r>
              <a:r>
                <a:rPr kumimoji="0" lang="it-IT" altLang="en-US" sz="12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a:t>
              </a:r>
            </a:p>
          </p:txBody>
        </p:sp>
      </p:grpSp>
      <p:sp>
        <p:nvSpPr>
          <p:cNvPr id="27653" name="Line 34"/>
          <p:cNvSpPr>
            <a:spLocks noChangeShapeType="1"/>
          </p:cNvSpPr>
          <p:nvPr/>
        </p:nvSpPr>
        <p:spPr bwMode="auto">
          <a:xfrm>
            <a:off x="1828800" y="1219200"/>
            <a:ext cx="5105400" cy="35814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54" name="Line 36"/>
          <p:cNvSpPr>
            <a:spLocks noChangeShapeType="1"/>
          </p:cNvSpPr>
          <p:nvPr/>
        </p:nvSpPr>
        <p:spPr bwMode="auto">
          <a:xfrm flipH="1">
            <a:off x="1787525" y="730250"/>
            <a:ext cx="4283665" cy="2820028"/>
          </a:xfrm>
          <a:prstGeom prst="line">
            <a:avLst/>
          </a:prstGeom>
          <a:noFill/>
          <a:ln w="2857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55" name="Freeform 38"/>
          <p:cNvSpPr>
            <a:spLocks/>
          </p:cNvSpPr>
          <p:nvPr/>
        </p:nvSpPr>
        <p:spPr bwMode="auto">
          <a:xfrm>
            <a:off x="4706938" y="3984625"/>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1" y="68"/>
                </a:moveTo>
                <a:lnTo>
                  <a:pt x="54" y="68"/>
                </a:lnTo>
                <a:lnTo>
                  <a:pt x="67" y="54"/>
                </a:lnTo>
                <a:lnTo>
                  <a:pt x="81" y="41"/>
                </a:lnTo>
                <a:lnTo>
                  <a:pt x="67" y="14"/>
                </a:lnTo>
                <a:lnTo>
                  <a:pt x="54" y="0"/>
                </a:lnTo>
                <a:lnTo>
                  <a:pt x="41" y="0"/>
                </a:lnTo>
                <a:lnTo>
                  <a:pt x="27" y="0"/>
                </a:lnTo>
                <a:lnTo>
                  <a:pt x="14" y="14"/>
                </a:lnTo>
                <a:lnTo>
                  <a:pt x="0" y="41"/>
                </a:lnTo>
                <a:lnTo>
                  <a:pt x="14" y="54"/>
                </a:lnTo>
                <a:lnTo>
                  <a:pt x="27" y="68"/>
                </a:lnTo>
                <a:lnTo>
                  <a:pt x="41" y="68"/>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56" name="Freeform 39"/>
          <p:cNvSpPr>
            <a:spLocks/>
          </p:cNvSpPr>
          <p:nvPr/>
        </p:nvSpPr>
        <p:spPr bwMode="auto">
          <a:xfrm>
            <a:off x="4716463" y="2349500"/>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1" y="68"/>
                </a:moveTo>
                <a:lnTo>
                  <a:pt x="54" y="68"/>
                </a:lnTo>
                <a:lnTo>
                  <a:pt x="67" y="54"/>
                </a:lnTo>
                <a:lnTo>
                  <a:pt x="81" y="41"/>
                </a:lnTo>
                <a:lnTo>
                  <a:pt x="67" y="14"/>
                </a:lnTo>
                <a:lnTo>
                  <a:pt x="54" y="0"/>
                </a:lnTo>
                <a:lnTo>
                  <a:pt x="41" y="0"/>
                </a:lnTo>
                <a:lnTo>
                  <a:pt x="27" y="0"/>
                </a:lnTo>
                <a:lnTo>
                  <a:pt x="14" y="14"/>
                </a:lnTo>
                <a:lnTo>
                  <a:pt x="0" y="41"/>
                </a:lnTo>
                <a:lnTo>
                  <a:pt x="14" y="54"/>
                </a:lnTo>
                <a:lnTo>
                  <a:pt x="27" y="68"/>
                </a:lnTo>
                <a:lnTo>
                  <a:pt x="41"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57" name="Text Box 42"/>
          <p:cNvSpPr txBox="1">
            <a:spLocks noChangeArrowheads="1"/>
          </p:cNvSpPr>
          <p:nvPr/>
        </p:nvSpPr>
        <p:spPr bwMode="auto">
          <a:xfrm>
            <a:off x="2667000" y="1219200"/>
            <a:ext cx="158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ottimo sociale</a:t>
            </a:r>
          </a:p>
        </p:txBody>
      </p:sp>
      <p:sp>
        <p:nvSpPr>
          <p:cNvPr id="27658" name="Line 43"/>
          <p:cNvSpPr>
            <a:spLocks noChangeShapeType="1"/>
          </p:cNvSpPr>
          <p:nvPr/>
        </p:nvSpPr>
        <p:spPr bwMode="auto">
          <a:xfrm>
            <a:off x="3429000" y="1524000"/>
            <a:ext cx="76200" cy="6858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59" name="Line 44"/>
          <p:cNvSpPr>
            <a:spLocks noChangeShapeType="1"/>
          </p:cNvSpPr>
          <p:nvPr/>
        </p:nvSpPr>
        <p:spPr bwMode="auto">
          <a:xfrm>
            <a:off x="4859338" y="3500438"/>
            <a:ext cx="847725" cy="1025525"/>
          </a:xfrm>
          <a:prstGeom prst="line">
            <a:avLst/>
          </a:prstGeom>
          <a:noFill/>
          <a:ln w="127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60" name="Text Box 45"/>
          <p:cNvSpPr txBox="1">
            <a:spLocks noChangeArrowheads="1"/>
          </p:cNvSpPr>
          <p:nvPr/>
        </p:nvSpPr>
        <p:spPr bwMode="auto">
          <a:xfrm>
            <a:off x="5148263" y="45085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equilibrio</a:t>
            </a:r>
          </a:p>
        </p:txBody>
      </p:sp>
      <p:sp>
        <p:nvSpPr>
          <p:cNvPr id="27661" name="Text Box 46"/>
          <p:cNvSpPr txBox="1">
            <a:spLocks noChangeArrowheads="1"/>
          </p:cNvSpPr>
          <p:nvPr/>
        </p:nvSpPr>
        <p:spPr bwMode="auto">
          <a:xfrm>
            <a:off x="6019800" y="398482"/>
            <a:ext cx="155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Costo sociale</a:t>
            </a:r>
          </a:p>
        </p:txBody>
      </p:sp>
      <p:sp>
        <p:nvSpPr>
          <p:cNvPr id="27664" name="Text Box 49"/>
          <p:cNvSpPr txBox="1">
            <a:spLocks noChangeArrowheads="1"/>
          </p:cNvSpPr>
          <p:nvPr/>
        </p:nvSpPr>
        <p:spPr bwMode="auto">
          <a:xfrm>
            <a:off x="4284663" y="2492375"/>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65" name="Line 52"/>
          <p:cNvSpPr>
            <a:spLocks noChangeShapeType="1"/>
          </p:cNvSpPr>
          <p:nvPr/>
        </p:nvSpPr>
        <p:spPr bwMode="auto">
          <a:xfrm flipV="1">
            <a:off x="4759325" y="2349500"/>
            <a:ext cx="0" cy="9350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66" name="Line 53"/>
          <p:cNvSpPr>
            <a:spLocks noChangeShapeType="1"/>
          </p:cNvSpPr>
          <p:nvPr/>
        </p:nvSpPr>
        <p:spPr bwMode="auto">
          <a:xfrm>
            <a:off x="3635375" y="2420938"/>
            <a:ext cx="11525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67" name="Line 59"/>
          <p:cNvSpPr>
            <a:spLocks noChangeShapeType="1"/>
          </p:cNvSpPr>
          <p:nvPr/>
        </p:nvSpPr>
        <p:spPr bwMode="auto">
          <a:xfrm>
            <a:off x="1835150" y="4076700"/>
            <a:ext cx="28813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69" name="Line 31"/>
          <p:cNvSpPr>
            <a:spLocks noChangeShapeType="1"/>
          </p:cNvSpPr>
          <p:nvPr/>
        </p:nvSpPr>
        <p:spPr bwMode="auto">
          <a:xfrm flipH="1" flipV="1">
            <a:off x="5415409" y="1306107"/>
            <a:ext cx="22225" cy="1490663"/>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70" name="Rettangolo 2"/>
          <p:cNvSpPr>
            <a:spLocks noChangeArrowheads="1"/>
          </p:cNvSpPr>
          <p:nvPr/>
        </p:nvSpPr>
        <p:spPr bwMode="auto">
          <a:xfrm>
            <a:off x="4616450" y="2090738"/>
            <a:ext cx="2730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400" b="0"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rPr>
              <a:t>k</a:t>
            </a:r>
            <a:endParaRPr kumimoji="0" lang="it-IT" altLang="en-US" sz="14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27671" name="Rettangolo 63"/>
          <p:cNvSpPr>
            <a:spLocks noChangeArrowheads="1"/>
          </p:cNvSpPr>
          <p:nvPr/>
        </p:nvSpPr>
        <p:spPr bwMode="auto">
          <a:xfrm>
            <a:off x="4794250" y="40132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400" b="0"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rPr>
              <a:t>h</a:t>
            </a:r>
            <a:endParaRPr kumimoji="0" lang="it-IT" altLang="en-US" sz="14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
        <p:nvSpPr>
          <p:cNvPr id="3" name="CasellaDiTesto 2">
            <a:extLst>
              <a:ext uri="{FF2B5EF4-FFF2-40B4-BE49-F238E27FC236}">
                <a16:creationId xmlns:a16="http://schemas.microsoft.com/office/drawing/2014/main" id="{8A548C6C-5005-4F5F-9B70-183F00E30C1A}"/>
              </a:ext>
            </a:extLst>
          </p:cNvPr>
          <p:cNvSpPr txBox="1"/>
          <p:nvPr/>
        </p:nvSpPr>
        <p:spPr>
          <a:xfrm>
            <a:off x="6834778" y="2743388"/>
            <a:ext cx="2082656" cy="923330"/>
          </a:xfrm>
          <a:prstGeom prst="rect">
            <a:avLst/>
          </a:prstGeom>
          <a:solidFill>
            <a:schemeClr val="accent5">
              <a:lumMod val="60000"/>
              <a:lumOff val="40000"/>
            </a:schemeClr>
          </a:solidFill>
        </p:spPr>
        <p:txBody>
          <a:bodyPr wrap="square" rtlCol="0">
            <a:spAutoFit/>
          </a:bodyPr>
          <a:lstStyle/>
          <a:p>
            <a:r>
              <a:rPr lang="it-IT" sz="1800" b="0" dirty="0" err="1">
                <a:solidFill>
                  <a:srgbClr val="000000"/>
                </a:solidFill>
              </a:rPr>
              <a:t>hk</a:t>
            </a:r>
            <a:r>
              <a:rPr lang="it-IT" sz="1800" b="0" dirty="0">
                <a:solidFill>
                  <a:srgbClr val="000000"/>
                </a:solidFill>
              </a:rPr>
              <a:t> = P</a:t>
            </a:r>
            <a:r>
              <a:rPr lang="it-IT" sz="1400" b="0" dirty="0">
                <a:solidFill>
                  <a:srgbClr val="000000"/>
                </a:solidFill>
              </a:rPr>
              <a:t>1 </a:t>
            </a:r>
            <a:r>
              <a:rPr lang="it-IT" sz="1400" b="0" dirty="0">
                <a:solidFill>
                  <a:srgbClr val="000000"/>
                </a:solidFill>
                <a:sym typeface="Symbol" panose="05050102010706020507" pitchFamily="18" charset="2"/>
              </a:rPr>
              <a:t> </a:t>
            </a:r>
            <a:r>
              <a:rPr lang="it-IT" sz="1800" b="0" dirty="0">
                <a:solidFill>
                  <a:srgbClr val="000000"/>
                </a:solidFill>
              </a:rPr>
              <a:t>P</a:t>
            </a:r>
            <a:r>
              <a:rPr lang="it-IT" sz="1400" b="0" dirty="0">
                <a:solidFill>
                  <a:srgbClr val="000000"/>
                </a:solidFill>
              </a:rPr>
              <a:t>2</a:t>
            </a:r>
            <a:r>
              <a:rPr lang="it-IT" sz="1800" b="0" dirty="0">
                <a:solidFill>
                  <a:srgbClr val="000000"/>
                </a:solidFill>
              </a:rPr>
              <a:t> </a:t>
            </a:r>
          </a:p>
          <a:p>
            <a:r>
              <a:rPr lang="it-IT" sz="1800" b="0" dirty="0">
                <a:solidFill>
                  <a:srgbClr val="000000"/>
                </a:solidFill>
              </a:rPr>
              <a:t>     = costo unitario </a:t>
            </a:r>
          </a:p>
          <a:p>
            <a:r>
              <a:rPr lang="it-IT" sz="1800" b="0" dirty="0">
                <a:solidFill>
                  <a:srgbClr val="000000"/>
                </a:solidFill>
              </a:rPr>
              <a:t>        inquinamento</a:t>
            </a:r>
          </a:p>
        </p:txBody>
      </p:sp>
      <p:sp>
        <p:nvSpPr>
          <p:cNvPr id="52" name="Line 31">
            <a:extLst>
              <a:ext uri="{FF2B5EF4-FFF2-40B4-BE49-F238E27FC236}">
                <a16:creationId xmlns:a16="http://schemas.microsoft.com/office/drawing/2014/main" id="{B0C9776B-77EB-4B62-AA01-56F0AA4C3BF6}"/>
              </a:ext>
            </a:extLst>
          </p:cNvPr>
          <p:cNvSpPr>
            <a:spLocks noChangeShapeType="1"/>
          </p:cNvSpPr>
          <p:nvPr/>
        </p:nvSpPr>
        <p:spPr bwMode="auto">
          <a:xfrm flipH="1" flipV="1">
            <a:off x="1273175" y="2490787"/>
            <a:ext cx="22225" cy="1490663"/>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6200" b="1" i="0" u="none" strike="noStrike" kern="1200" cap="none" spc="0" normalizeH="0" baseline="0" noProof="0">
              <a:ln>
                <a:noFill/>
              </a:ln>
              <a:solidFill>
                <a:srgbClr val="023C59"/>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AutoShape 61"/>
          <p:cNvSpPr>
            <a:spLocks noChangeArrowheads="1"/>
          </p:cNvSpPr>
          <p:nvPr/>
        </p:nvSpPr>
        <p:spPr bwMode="auto">
          <a:xfrm flipH="1">
            <a:off x="3563938" y="1628775"/>
            <a:ext cx="1223962" cy="757238"/>
          </a:xfrm>
          <a:prstGeom prst="rtTriangle">
            <a:avLst/>
          </a:prstGeom>
          <a:solidFill>
            <a:srgbClr val="CCFFFF">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9701" name="AutoShape 60"/>
          <p:cNvSpPr>
            <a:spLocks noChangeArrowheads="1"/>
          </p:cNvSpPr>
          <p:nvPr/>
        </p:nvSpPr>
        <p:spPr bwMode="auto">
          <a:xfrm flipH="1">
            <a:off x="3563938" y="3357563"/>
            <a:ext cx="1211262" cy="685800"/>
          </a:xfrm>
          <a:prstGeom prst="rtTriangle">
            <a:avLst/>
          </a:prstGeom>
          <a:solidFill>
            <a:srgbClr val="CCFFFF">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97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297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grpSp>
        <p:nvGrpSpPr>
          <p:cNvPr id="29704" name="Group 4"/>
          <p:cNvGrpSpPr>
            <a:grpSpLocks/>
          </p:cNvGrpSpPr>
          <p:nvPr/>
        </p:nvGrpSpPr>
        <p:grpSpPr bwMode="auto">
          <a:xfrm>
            <a:off x="1258888" y="836613"/>
            <a:ext cx="7446962" cy="5256212"/>
            <a:chOff x="793" y="505"/>
            <a:chExt cx="4691" cy="3311"/>
          </a:xfrm>
        </p:grpSpPr>
        <p:sp>
          <p:nvSpPr>
            <p:cNvPr id="29728" name="Freeform 5"/>
            <p:cNvSpPr>
              <a:spLocks/>
            </p:cNvSpPr>
            <p:nvPr/>
          </p:nvSpPr>
          <p:spPr bwMode="auto">
            <a:xfrm>
              <a:off x="2217" y="1515"/>
              <a:ext cx="797" cy="1042"/>
            </a:xfrm>
            <a:custGeom>
              <a:avLst/>
              <a:gdLst>
                <a:gd name="T0" fmla="*/ 0 w 797"/>
                <a:gd name="T1" fmla="*/ 0 h 1042"/>
                <a:gd name="T2" fmla="*/ 0 w 797"/>
                <a:gd name="T3" fmla="*/ 551 h 1042"/>
                <a:gd name="T4" fmla="*/ 0 w 797"/>
                <a:gd name="T5" fmla="*/ 1041 h 1042"/>
                <a:gd name="T6" fmla="*/ 796 w 797"/>
                <a:gd name="T7" fmla="*/ 551 h 1042"/>
                <a:gd name="T8" fmla="*/ 0 w 797"/>
                <a:gd name="T9" fmla="*/ 0 h 1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7" h="1042">
                  <a:moveTo>
                    <a:pt x="0" y="0"/>
                  </a:moveTo>
                  <a:lnTo>
                    <a:pt x="0" y="551"/>
                  </a:lnTo>
                  <a:lnTo>
                    <a:pt x="0" y="1041"/>
                  </a:lnTo>
                  <a:lnTo>
                    <a:pt x="796" y="551"/>
                  </a:lnTo>
                  <a:lnTo>
                    <a:pt x="0" y="0"/>
                  </a:lnTo>
                </a:path>
              </a:pathLst>
            </a:custGeom>
            <a:noFill/>
            <a:ln>
              <a:noFill/>
            </a:ln>
            <a:effectLst/>
            <a:extLst>
              <a:ext uri="{909E8E84-426E-40DD-AFC4-6F175D3DCCD1}">
                <a14:hiddenFill xmlns:a14="http://schemas.microsoft.com/office/drawing/2010/main">
                  <a:solidFill>
                    <a:srgbClr val="E6B4E6"/>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29" name="Rectangle 6"/>
            <p:cNvSpPr>
              <a:spLocks noChangeArrowheads="1"/>
            </p:cNvSpPr>
            <p:nvPr/>
          </p:nvSpPr>
          <p:spPr bwMode="auto">
            <a:xfrm>
              <a:off x="1528" y="1209"/>
              <a:ext cx="1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a:latin typeface="Arial" panose="020B0604020202020204" pitchFamily="34" charset="0"/>
                </a:rPr>
                <a:t>A</a:t>
              </a:r>
            </a:p>
          </p:txBody>
        </p:sp>
        <p:sp>
          <p:nvSpPr>
            <p:cNvPr id="29730" name="Rectangle 7"/>
            <p:cNvSpPr>
              <a:spLocks noChangeArrowheads="1"/>
            </p:cNvSpPr>
            <p:nvPr/>
          </p:nvSpPr>
          <p:spPr bwMode="auto">
            <a:xfrm>
              <a:off x="1528" y="2633"/>
              <a:ext cx="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a:latin typeface="Arial" panose="020B0604020202020204" pitchFamily="34" charset="0"/>
                </a:rPr>
                <a:t>F</a:t>
              </a:r>
            </a:p>
          </p:txBody>
        </p:sp>
        <p:sp>
          <p:nvSpPr>
            <p:cNvPr id="29731" name="Rectangle 8"/>
            <p:cNvSpPr>
              <a:spLocks noChangeArrowheads="1"/>
            </p:cNvSpPr>
            <p:nvPr/>
          </p:nvSpPr>
          <p:spPr bwMode="auto">
            <a:xfrm>
              <a:off x="1606" y="1705"/>
              <a:ext cx="1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dirty="0">
                  <a:latin typeface="Arial" panose="020B0604020202020204" pitchFamily="34" charset="0"/>
                </a:rPr>
                <a:t>B</a:t>
              </a:r>
            </a:p>
          </p:txBody>
        </p:sp>
        <p:sp>
          <p:nvSpPr>
            <p:cNvPr id="29732" name="Rectangle 9"/>
            <p:cNvSpPr>
              <a:spLocks noChangeArrowheads="1"/>
            </p:cNvSpPr>
            <p:nvPr/>
          </p:nvSpPr>
          <p:spPr bwMode="auto">
            <a:xfrm>
              <a:off x="1650" y="2220"/>
              <a:ext cx="1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a:latin typeface="Arial" panose="020B0604020202020204" pitchFamily="34" charset="0"/>
                </a:rPr>
                <a:t>D</a:t>
              </a:r>
            </a:p>
          </p:txBody>
        </p:sp>
        <p:sp>
          <p:nvSpPr>
            <p:cNvPr id="29733" name="Rectangle 10"/>
            <p:cNvSpPr>
              <a:spLocks noChangeArrowheads="1"/>
            </p:cNvSpPr>
            <p:nvPr/>
          </p:nvSpPr>
          <p:spPr bwMode="auto">
            <a:xfrm>
              <a:off x="2461" y="1837"/>
              <a:ext cx="1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a:latin typeface="Arial" panose="020B0604020202020204" pitchFamily="34" charset="0"/>
                </a:rPr>
                <a:t>C</a:t>
              </a:r>
            </a:p>
          </p:txBody>
        </p:sp>
        <p:sp>
          <p:nvSpPr>
            <p:cNvPr id="29734" name="Rectangle 11"/>
            <p:cNvSpPr>
              <a:spLocks noChangeArrowheads="1"/>
            </p:cNvSpPr>
            <p:nvPr/>
          </p:nvSpPr>
          <p:spPr bwMode="auto">
            <a:xfrm>
              <a:off x="2461" y="2128"/>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a:latin typeface="Arial" panose="020B0604020202020204" pitchFamily="34" charset="0"/>
                </a:rPr>
                <a:t>E</a:t>
              </a:r>
            </a:p>
          </p:txBody>
        </p:sp>
        <p:sp>
          <p:nvSpPr>
            <p:cNvPr id="29735" name="Rectangle 12"/>
            <p:cNvSpPr>
              <a:spLocks noChangeArrowheads="1"/>
            </p:cNvSpPr>
            <p:nvPr/>
          </p:nvSpPr>
          <p:spPr bwMode="auto">
            <a:xfrm>
              <a:off x="1045" y="1975"/>
              <a:ext cx="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a:latin typeface="Arial" panose="020B0604020202020204" pitchFamily="34" charset="0"/>
                </a:rPr>
                <a:t> </a:t>
              </a:r>
            </a:p>
          </p:txBody>
        </p:sp>
        <p:sp>
          <p:nvSpPr>
            <p:cNvPr id="29736" name="Rectangle 13"/>
            <p:cNvSpPr>
              <a:spLocks noChangeArrowheads="1"/>
            </p:cNvSpPr>
            <p:nvPr/>
          </p:nvSpPr>
          <p:spPr bwMode="auto">
            <a:xfrm>
              <a:off x="4972" y="3643"/>
              <a:ext cx="51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a:latin typeface="Arial" panose="020B0604020202020204" pitchFamily="34" charset="0"/>
                </a:rPr>
                <a:t>          Q</a:t>
              </a:r>
            </a:p>
          </p:txBody>
        </p:sp>
        <p:sp>
          <p:nvSpPr>
            <p:cNvPr id="29737" name="Rectangle 14"/>
            <p:cNvSpPr>
              <a:spLocks noChangeArrowheads="1"/>
            </p:cNvSpPr>
            <p:nvPr/>
          </p:nvSpPr>
          <p:spPr bwMode="auto">
            <a:xfrm>
              <a:off x="2155" y="3643"/>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i="1">
                  <a:latin typeface="Arial" panose="020B0604020202020204" pitchFamily="34" charset="0"/>
                </a:rPr>
                <a:t>Q</a:t>
              </a:r>
              <a:r>
                <a:rPr lang="it-IT" altLang="en-US" sz="1800" baseline="-25000">
                  <a:latin typeface="Arial" panose="020B0604020202020204" pitchFamily="34" charset="0"/>
                </a:rPr>
                <a:t>EFF</a:t>
              </a:r>
            </a:p>
          </p:txBody>
        </p:sp>
        <p:sp>
          <p:nvSpPr>
            <p:cNvPr id="29738" name="Rectangle 15"/>
            <p:cNvSpPr>
              <a:spLocks noChangeArrowheads="1"/>
            </p:cNvSpPr>
            <p:nvPr/>
          </p:nvSpPr>
          <p:spPr bwMode="auto">
            <a:xfrm>
              <a:off x="1007" y="3643"/>
              <a:ext cx="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a:latin typeface="Arial" panose="020B0604020202020204" pitchFamily="34" charset="0"/>
                </a:rPr>
                <a:t>0</a:t>
              </a:r>
            </a:p>
          </p:txBody>
        </p:sp>
        <p:sp>
          <p:nvSpPr>
            <p:cNvPr id="29739" name="Rectangle 16"/>
            <p:cNvSpPr>
              <a:spLocks noChangeArrowheads="1"/>
            </p:cNvSpPr>
            <p:nvPr/>
          </p:nvSpPr>
          <p:spPr bwMode="auto">
            <a:xfrm>
              <a:off x="793" y="505"/>
              <a:ext cx="2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b="0">
                  <a:latin typeface="Arial" panose="020B0604020202020204" pitchFamily="34" charset="0"/>
                </a:rPr>
                <a:t>     P</a:t>
              </a:r>
            </a:p>
          </p:txBody>
        </p:sp>
        <p:sp>
          <p:nvSpPr>
            <p:cNvPr id="29740" name="Freeform 17"/>
            <p:cNvSpPr>
              <a:spLocks/>
            </p:cNvSpPr>
            <p:nvPr/>
          </p:nvSpPr>
          <p:spPr bwMode="auto">
            <a:xfrm>
              <a:off x="1129" y="536"/>
              <a:ext cx="4319" cy="3078"/>
            </a:xfrm>
            <a:custGeom>
              <a:avLst/>
              <a:gdLst>
                <a:gd name="T0" fmla="*/ 0 w 4319"/>
                <a:gd name="T1" fmla="*/ 0 h 3078"/>
                <a:gd name="T2" fmla="*/ 0 w 4319"/>
                <a:gd name="T3" fmla="*/ 3077 h 3078"/>
                <a:gd name="T4" fmla="*/ 4318 w 4319"/>
                <a:gd name="T5" fmla="*/ 3077 h 3078"/>
                <a:gd name="T6" fmla="*/ 0 60000 65536"/>
                <a:gd name="T7" fmla="*/ 0 60000 65536"/>
                <a:gd name="T8" fmla="*/ 0 60000 65536"/>
              </a:gdLst>
              <a:ahLst/>
              <a:cxnLst>
                <a:cxn ang="T6">
                  <a:pos x="T0" y="T1"/>
                </a:cxn>
                <a:cxn ang="T7">
                  <a:pos x="T2" y="T3"/>
                </a:cxn>
                <a:cxn ang="T8">
                  <a:pos x="T4" y="T5"/>
                </a:cxn>
              </a:cxnLst>
              <a:rect l="0" t="0" r="r" b="b"/>
              <a:pathLst>
                <a:path w="4319" h="3078">
                  <a:moveTo>
                    <a:pt x="0" y="0"/>
                  </a:moveTo>
                  <a:lnTo>
                    <a:pt x="0" y="3077"/>
                  </a:lnTo>
                  <a:lnTo>
                    <a:pt x="4318" y="30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41" name="Freeform 18"/>
            <p:cNvSpPr>
              <a:spLocks/>
            </p:cNvSpPr>
            <p:nvPr/>
          </p:nvSpPr>
          <p:spPr bwMode="auto">
            <a:xfrm>
              <a:off x="1129" y="2082"/>
              <a:ext cx="1869" cy="1516"/>
            </a:xfrm>
            <a:custGeom>
              <a:avLst/>
              <a:gdLst>
                <a:gd name="T0" fmla="*/ 1868 w 1869"/>
                <a:gd name="T1" fmla="*/ 1515 h 1516"/>
                <a:gd name="T2" fmla="*/ 1868 w 1869"/>
                <a:gd name="T3" fmla="*/ 0 h 1516"/>
                <a:gd name="T4" fmla="*/ 0 w 1869"/>
                <a:gd name="T5" fmla="*/ 0 h 1516"/>
                <a:gd name="T6" fmla="*/ 0 60000 65536"/>
                <a:gd name="T7" fmla="*/ 0 60000 65536"/>
                <a:gd name="T8" fmla="*/ 0 60000 65536"/>
              </a:gdLst>
              <a:ahLst/>
              <a:cxnLst>
                <a:cxn ang="T6">
                  <a:pos x="T0" y="T1"/>
                </a:cxn>
                <a:cxn ang="T7">
                  <a:pos x="T2" y="T3"/>
                </a:cxn>
                <a:cxn ang="T8">
                  <a:pos x="T4" y="T5"/>
                </a:cxn>
              </a:cxnLst>
              <a:rect l="0" t="0" r="r" b="b"/>
              <a:pathLst>
                <a:path w="1869" h="1516">
                  <a:moveTo>
                    <a:pt x="1868" y="1515"/>
                  </a:moveTo>
                  <a:lnTo>
                    <a:pt x="186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42" name="Rectangle 19"/>
            <p:cNvSpPr>
              <a:spLocks noChangeArrowheads="1"/>
            </p:cNvSpPr>
            <p:nvPr/>
          </p:nvSpPr>
          <p:spPr bwMode="auto">
            <a:xfrm>
              <a:off x="1045" y="2449"/>
              <a:ext cx="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a:latin typeface="Arial" panose="020B0604020202020204" pitchFamily="34" charset="0"/>
                </a:rPr>
                <a:t> </a:t>
              </a:r>
            </a:p>
          </p:txBody>
        </p:sp>
        <p:sp>
          <p:nvSpPr>
            <p:cNvPr id="29743" name="Rectangle 20"/>
            <p:cNvSpPr>
              <a:spLocks noChangeArrowheads="1"/>
            </p:cNvSpPr>
            <p:nvPr/>
          </p:nvSpPr>
          <p:spPr bwMode="auto">
            <a:xfrm>
              <a:off x="2936" y="364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i="1">
                  <a:latin typeface="Arial" panose="020B0604020202020204" pitchFamily="34" charset="0"/>
                </a:rPr>
                <a:t>Q</a:t>
              </a:r>
              <a:r>
                <a:rPr lang="it-IT" altLang="en-US" sz="1800">
                  <a:latin typeface="Arial" panose="020B0604020202020204" pitchFamily="34" charset="0"/>
                </a:rPr>
                <a:t>*</a:t>
              </a:r>
              <a:endParaRPr lang="it-IT" altLang="en-US" sz="1800" baseline="-25000">
                <a:latin typeface="Arial" panose="020B0604020202020204" pitchFamily="34" charset="0"/>
              </a:endParaRPr>
            </a:p>
          </p:txBody>
        </p:sp>
        <p:sp>
          <p:nvSpPr>
            <p:cNvPr id="29744" name="Rectangle 21"/>
            <p:cNvSpPr>
              <a:spLocks noChangeArrowheads="1"/>
            </p:cNvSpPr>
            <p:nvPr/>
          </p:nvSpPr>
          <p:spPr bwMode="auto">
            <a:xfrm>
              <a:off x="4437" y="2954"/>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b="0">
                  <a:latin typeface="Arial" panose="020B0604020202020204" pitchFamily="34" charset="0"/>
                </a:rPr>
                <a:t>Domanda</a:t>
              </a:r>
            </a:p>
          </p:txBody>
        </p:sp>
        <p:sp>
          <p:nvSpPr>
            <p:cNvPr id="29745" name="Rectangle 22"/>
            <p:cNvSpPr>
              <a:spLocks noChangeArrowheads="1"/>
            </p:cNvSpPr>
            <p:nvPr/>
          </p:nvSpPr>
          <p:spPr bwMode="auto">
            <a:xfrm>
              <a:off x="4452" y="1148"/>
              <a:ext cx="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b="0">
                  <a:latin typeface="Arial" panose="020B0604020202020204" pitchFamily="34" charset="0"/>
                </a:rPr>
                <a:t>Offerta</a:t>
              </a:r>
            </a:p>
          </p:txBody>
        </p:sp>
        <p:sp>
          <p:nvSpPr>
            <p:cNvPr id="29746" name="Freeform 23"/>
            <p:cNvSpPr>
              <a:spLocks/>
            </p:cNvSpPr>
            <p:nvPr/>
          </p:nvSpPr>
          <p:spPr bwMode="auto">
            <a:xfrm>
              <a:off x="1129" y="1500"/>
              <a:ext cx="1089" cy="2098"/>
            </a:xfrm>
            <a:custGeom>
              <a:avLst/>
              <a:gdLst>
                <a:gd name="T0" fmla="*/ 1088 w 1089"/>
                <a:gd name="T1" fmla="*/ 2097 h 2098"/>
                <a:gd name="T2" fmla="*/ 1088 w 1089"/>
                <a:gd name="T3" fmla="*/ 0 h 2098"/>
                <a:gd name="T4" fmla="*/ 0 w 1089"/>
                <a:gd name="T5" fmla="*/ 0 h 2098"/>
                <a:gd name="T6" fmla="*/ 0 60000 65536"/>
                <a:gd name="T7" fmla="*/ 0 60000 65536"/>
                <a:gd name="T8" fmla="*/ 0 60000 65536"/>
              </a:gdLst>
              <a:ahLst/>
              <a:cxnLst>
                <a:cxn ang="T6">
                  <a:pos x="T0" y="T1"/>
                </a:cxn>
                <a:cxn ang="T7">
                  <a:pos x="T2" y="T3"/>
                </a:cxn>
                <a:cxn ang="T8">
                  <a:pos x="T4" y="T5"/>
                </a:cxn>
              </a:cxnLst>
              <a:rect l="0" t="0" r="r" b="b"/>
              <a:pathLst>
                <a:path w="1089" h="2098">
                  <a:moveTo>
                    <a:pt x="1088" y="2097"/>
                  </a:moveTo>
                  <a:lnTo>
                    <a:pt x="108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47" name="Line 24"/>
            <p:cNvSpPr>
              <a:spLocks noChangeShapeType="1"/>
            </p:cNvSpPr>
            <p:nvPr/>
          </p:nvSpPr>
          <p:spPr bwMode="auto">
            <a:xfrm>
              <a:off x="1156" y="761"/>
              <a:ext cx="3227" cy="227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748" name="Line 25"/>
            <p:cNvSpPr>
              <a:spLocks noChangeShapeType="1"/>
            </p:cNvSpPr>
            <p:nvPr/>
          </p:nvSpPr>
          <p:spPr bwMode="auto">
            <a:xfrm flipH="1">
              <a:off x="1155" y="1251"/>
              <a:ext cx="3259" cy="192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749" name="Line 26"/>
            <p:cNvSpPr>
              <a:spLocks noChangeShapeType="1"/>
            </p:cNvSpPr>
            <p:nvPr/>
          </p:nvSpPr>
          <p:spPr bwMode="auto">
            <a:xfrm flipH="1">
              <a:off x="1128" y="2558"/>
              <a:ext cx="1093" cy="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750" name="Freeform 27"/>
            <p:cNvSpPr>
              <a:spLocks/>
            </p:cNvSpPr>
            <p:nvPr/>
          </p:nvSpPr>
          <p:spPr bwMode="auto">
            <a:xfrm>
              <a:off x="2967" y="2036"/>
              <a:ext cx="77" cy="77"/>
            </a:xfrm>
            <a:custGeom>
              <a:avLst/>
              <a:gdLst>
                <a:gd name="T0" fmla="*/ 30 w 77"/>
                <a:gd name="T1" fmla="*/ 76 h 77"/>
                <a:gd name="T2" fmla="*/ 61 w 77"/>
                <a:gd name="T3" fmla="*/ 76 h 77"/>
                <a:gd name="T4" fmla="*/ 76 w 77"/>
                <a:gd name="T5" fmla="*/ 61 h 77"/>
                <a:gd name="T6" fmla="*/ 76 w 77"/>
                <a:gd name="T7" fmla="*/ 46 h 77"/>
                <a:gd name="T8" fmla="*/ 76 w 77"/>
                <a:gd name="T9" fmla="*/ 15 h 77"/>
                <a:gd name="T10" fmla="*/ 61 w 77"/>
                <a:gd name="T11" fmla="*/ 0 h 77"/>
                <a:gd name="T12" fmla="*/ 30 w 77"/>
                <a:gd name="T13" fmla="*/ 0 h 77"/>
                <a:gd name="T14" fmla="*/ 15 w 77"/>
                <a:gd name="T15" fmla="*/ 0 h 77"/>
                <a:gd name="T16" fmla="*/ 0 w 77"/>
                <a:gd name="T17" fmla="*/ 15 h 77"/>
                <a:gd name="T18" fmla="*/ 0 w 77"/>
                <a:gd name="T19" fmla="*/ 46 h 77"/>
                <a:gd name="T20" fmla="*/ 0 w 77"/>
                <a:gd name="T21" fmla="*/ 61 h 77"/>
                <a:gd name="T22" fmla="*/ 15 w 77"/>
                <a:gd name="T23" fmla="*/ 76 h 77"/>
                <a:gd name="T24" fmla="*/ 30 w 77"/>
                <a:gd name="T25" fmla="*/ 7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7">
                  <a:moveTo>
                    <a:pt x="30" y="76"/>
                  </a:moveTo>
                  <a:lnTo>
                    <a:pt x="61" y="76"/>
                  </a:lnTo>
                  <a:lnTo>
                    <a:pt x="76" y="61"/>
                  </a:lnTo>
                  <a:lnTo>
                    <a:pt x="76" y="46"/>
                  </a:lnTo>
                  <a:lnTo>
                    <a:pt x="76" y="15"/>
                  </a:lnTo>
                  <a:lnTo>
                    <a:pt x="61" y="0"/>
                  </a:lnTo>
                  <a:lnTo>
                    <a:pt x="30" y="0"/>
                  </a:lnTo>
                  <a:lnTo>
                    <a:pt x="15" y="0"/>
                  </a:lnTo>
                  <a:lnTo>
                    <a:pt x="0" y="15"/>
                  </a:lnTo>
                  <a:lnTo>
                    <a:pt x="0" y="46"/>
                  </a:lnTo>
                  <a:lnTo>
                    <a:pt x="0" y="61"/>
                  </a:lnTo>
                  <a:lnTo>
                    <a:pt x="15" y="76"/>
                  </a:lnTo>
                  <a:lnTo>
                    <a:pt x="30" y="7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51" name="Freeform 28"/>
            <p:cNvSpPr>
              <a:spLocks/>
            </p:cNvSpPr>
            <p:nvPr/>
          </p:nvSpPr>
          <p:spPr bwMode="auto">
            <a:xfrm>
              <a:off x="2186" y="1454"/>
              <a:ext cx="77" cy="93"/>
            </a:xfrm>
            <a:custGeom>
              <a:avLst/>
              <a:gdLst>
                <a:gd name="T0" fmla="*/ 30 w 77"/>
                <a:gd name="T1" fmla="*/ 92 h 93"/>
                <a:gd name="T2" fmla="*/ 61 w 77"/>
                <a:gd name="T3" fmla="*/ 92 h 93"/>
                <a:gd name="T4" fmla="*/ 76 w 77"/>
                <a:gd name="T5" fmla="*/ 77 h 93"/>
                <a:gd name="T6" fmla="*/ 76 w 77"/>
                <a:gd name="T7" fmla="*/ 46 h 93"/>
                <a:gd name="T8" fmla="*/ 76 w 77"/>
                <a:gd name="T9" fmla="*/ 31 h 93"/>
                <a:gd name="T10" fmla="*/ 61 w 77"/>
                <a:gd name="T11" fmla="*/ 15 h 93"/>
                <a:gd name="T12" fmla="*/ 30 w 77"/>
                <a:gd name="T13" fmla="*/ 0 h 93"/>
                <a:gd name="T14" fmla="*/ 15 w 77"/>
                <a:gd name="T15" fmla="*/ 15 h 93"/>
                <a:gd name="T16" fmla="*/ 0 w 77"/>
                <a:gd name="T17" fmla="*/ 31 h 93"/>
                <a:gd name="T18" fmla="*/ 0 w 77"/>
                <a:gd name="T19" fmla="*/ 46 h 93"/>
                <a:gd name="T20" fmla="*/ 0 w 77"/>
                <a:gd name="T21" fmla="*/ 77 h 93"/>
                <a:gd name="T22" fmla="*/ 15 w 77"/>
                <a:gd name="T23" fmla="*/ 92 h 93"/>
                <a:gd name="T24" fmla="*/ 30 w 77"/>
                <a:gd name="T25" fmla="*/ 9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93">
                  <a:moveTo>
                    <a:pt x="30" y="92"/>
                  </a:moveTo>
                  <a:lnTo>
                    <a:pt x="61" y="92"/>
                  </a:lnTo>
                  <a:lnTo>
                    <a:pt x="76" y="77"/>
                  </a:lnTo>
                  <a:lnTo>
                    <a:pt x="76" y="46"/>
                  </a:lnTo>
                  <a:lnTo>
                    <a:pt x="76" y="31"/>
                  </a:lnTo>
                  <a:lnTo>
                    <a:pt x="61" y="15"/>
                  </a:lnTo>
                  <a:lnTo>
                    <a:pt x="30" y="0"/>
                  </a:lnTo>
                  <a:lnTo>
                    <a:pt x="15" y="15"/>
                  </a:lnTo>
                  <a:lnTo>
                    <a:pt x="0" y="31"/>
                  </a:lnTo>
                  <a:lnTo>
                    <a:pt x="0" y="46"/>
                  </a:lnTo>
                  <a:lnTo>
                    <a:pt x="0" y="77"/>
                  </a:lnTo>
                  <a:lnTo>
                    <a:pt x="15" y="92"/>
                  </a:lnTo>
                  <a:lnTo>
                    <a:pt x="30" y="9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52" name="Freeform 29"/>
            <p:cNvSpPr>
              <a:spLocks/>
            </p:cNvSpPr>
            <p:nvPr/>
          </p:nvSpPr>
          <p:spPr bwMode="auto">
            <a:xfrm>
              <a:off x="2186" y="2510"/>
              <a:ext cx="77" cy="93"/>
            </a:xfrm>
            <a:custGeom>
              <a:avLst/>
              <a:gdLst>
                <a:gd name="T0" fmla="*/ 30 w 77"/>
                <a:gd name="T1" fmla="*/ 92 h 93"/>
                <a:gd name="T2" fmla="*/ 61 w 77"/>
                <a:gd name="T3" fmla="*/ 77 h 93"/>
                <a:gd name="T4" fmla="*/ 76 w 77"/>
                <a:gd name="T5" fmla="*/ 61 h 93"/>
                <a:gd name="T6" fmla="*/ 76 w 77"/>
                <a:gd name="T7" fmla="*/ 46 h 93"/>
                <a:gd name="T8" fmla="*/ 76 w 77"/>
                <a:gd name="T9" fmla="*/ 15 h 93"/>
                <a:gd name="T10" fmla="*/ 61 w 77"/>
                <a:gd name="T11" fmla="*/ 0 h 93"/>
                <a:gd name="T12" fmla="*/ 30 w 77"/>
                <a:gd name="T13" fmla="*/ 0 h 93"/>
                <a:gd name="T14" fmla="*/ 15 w 77"/>
                <a:gd name="T15" fmla="*/ 0 h 93"/>
                <a:gd name="T16" fmla="*/ 0 w 77"/>
                <a:gd name="T17" fmla="*/ 15 h 93"/>
                <a:gd name="T18" fmla="*/ 0 w 77"/>
                <a:gd name="T19" fmla="*/ 46 h 93"/>
                <a:gd name="T20" fmla="*/ 0 w 77"/>
                <a:gd name="T21" fmla="*/ 61 h 93"/>
                <a:gd name="T22" fmla="*/ 15 w 77"/>
                <a:gd name="T23" fmla="*/ 77 h 93"/>
                <a:gd name="T24" fmla="*/ 30 w 77"/>
                <a:gd name="T25" fmla="*/ 9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93">
                  <a:moveTo>
                    <a:pt x="30" y="92"/>
                  </a:moveTo>
                  <a:lnTo>
                    <a:pt x="61" y="77"/>
                  </a:lnTo>
                  <a:lnTo>
                    <a:pt x="76" y="61"/>
                  </a:lnTo>
                  <a:lnTo>
                    <a:pt x="76" y="46"/>
                  </a:lnTo>
                  <a:lnTo>
                    <a:pt x="76" y="15"/>
                  </a:lnTo>
                  <a:lnTo>
                    <a:pt x="61" y="0"/>
                  </a:lnTo>
                  <a:lnTo>
                    <a:pt x="30" y="0"/>
                  </a:lnTo>
                  <a:lnTo>
                    <a:pt x="15" y="0"/>
                  </a:lnTo>
                  <a:lnTo>
                    <a:pt x="0" y="15"/>
                  </a:lnTo>
                  <a:lnTo>
                    <a:pt x="0" y="46"/>
                  </a:lnTo>
                  <a:lnTo>
                    <a:pt x="0" y="61"/>
                  </a:lnTo>
                  <a:lnTo>
                    <a:pt x="15" y="77"/>
                  </a:lnTo>
                  <a:lnTo>
                    <a:pt x="30" y="9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53" name="Rectangle 30"/>
            <p:cNvSpPr>
              <a:spLocks noChangeArrowheads="1"/>
            </p:cNvSpPr>
            <p:nvPr/>
          </p:nvSpPr>
          <p:spPr bwMode="auto">
            <a:xfrm>
              <a:off x="959" y="1328"/>
              <a:ext cx="1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lgn="r">
                <a:spcBef>
                  <a:spcPct val="0"/>
                </a:spcBef>
                <a:buClrTx/>
                <a:buSzTx/>
                <a:buFontTx/>
                <a:buNone/>
              </a:pPr>
              <a:r>
                <a:rPr lang="it-IT" altLang="en-US" sz="1800" i="1">
                  <a:latin typeface="Arial" panose="020B0604020202020204" pitchFamily="34" charset="0"/>
                </a:rPr>
                <a:t>P</a:t>
              </a:r>
              <a:r>
                <a:rPr lang="it-IT" altLang="en-US" sz="1200" i="1">
                  <a:latin typeface="Arial" panose="020B0604020202020204" pitchFamily="34" charset="0"/>
                </a:rPr>
                <a:t>1</a:t>
              </a:r>
            </a:p>
          </p:txBody>
        </p:sp>
        <p:sp>
          <p:nvSpPr>
            <p:cNvPr id="29754" name="Rectangle 31"/>
            <p:cNvSpPr>
              <a:spLocks noChangeArrowheads="1"/>
            </p:cNvSpPr>
            <p:nvPr/>
          </p:nvSpPr>
          <p:spPr bwMode="auto">
            <a:xfrm>
              <a:off x="956" y="1906"/>
              <a:ext cx="1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lgn="r">
                <a:spcBef>
                  <a:spcPct val="0"/>
                </a:spcBef>
                <a:buClrTx/>
                <a:buSzTx/>
                <a:buFontTx/>
                <a:buNone/>
              </a:pPr>
              <a:r>
                <a:rPr lang="it-IT" altLang="en-US" sz="1800" i="1">
                  <a:latin typeface="Arial" panose="020B0604020202020204" pitchFamily="34" charset="0"/>
                </a:rPr>
                <a:t>P*</a:t>
              </a:r>
              <a:endParaRPr lang="it-IT" altLang="en-US" sz="1800" baseline="-25000">
                <a:latin typeface="Arial" panose="020B0604020202020204" pitchFamily="34" charset="0"/>
              </a:endParaRPr>
            </a:p>
          </p:txBody>
        </p:sp>
        <p:sp>
          <p:nvSpPr>
            <p:cNvPr id="29755" name="Rectangle 32"/>
            <p:cNvSpPr>
              <a:spLocks noChangeArrowheads="1"/>
            </p:cNvSpPr>
            <p:nvPr/>
          </p:nvSpPr>
          <p:spPr bwMode="auto">
            <a:xfrm>
              <a:off x="959" y="2413"/>
              <a:ext cx="149"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lgn="r">
                <a:lnSpc>
                  <a:spcPct val="85000"/>
                </a:lnSpc>
                <a:spcBef>
                  <a:spcPct val="0"/>
                </a:spcBef>
                <a:buClrTx/>
                <a:buSzTx/>
                <a:buFontTx/>
                <a:buNone/>
              </a:pPr>
              <a:r>
                <a:rPr lang="it-IT" altLang="en-US" sz="1800" i="1">
                  <a:latin typeface="Arial" panose="020B0604020202020204" pitchFamily="34" charset="0"/>
                </a:rPr>
                <a:t>P</a:t>
              </a:r>
              <a:r>
                <a:rPr lang="it-IT" altLang="en-US" sz="1200" i="1">
                  <a:latin typeface="Arial" panose="020B0604020202020204" pitchFamily="34" charset="0"/>
                </a:rPr>
                <a:t>2</a:t>
              </a:r>
            </a:p>
          </p:txBody>
        </p:sp>
      </p:grpSp>
      <p:sp>
        <p:nvSpPr>
          <p:cNvPr id="29705" name="Line 34"/>
          <p:cNvSpPr>
            <a:spLocks noChangeShapeType="1"/>
          </p:cNvSpPr>
          <p:nvPr/>
        </p:nvSpPr>
        <p:spPr bwMode="auto">
          <a:xfrm>
            <a:off x="1828800" y="1219200"/>
            <a:ext cx="5105400" cy="35814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06" name="Text Box 35"/>
          <p:cNvSpPr txBox="1">
            <a:spLocks noChangeArrowheads="1"/>
          </p:cNvSpPr>
          <p:nvPr/>
        </p:nvSpPr>
        <p:spPr bwMode="auto">
          <a:xfrm>
            <a:off x="5029200" y="0"/>
            <a:ext cx="3946525" cy="1190625"/>
          </a:xfrm>
          <a:prstGeom prst="rect">
            <a:avLst/>
          </a:prstGeom>
          <a:solidFill>
            <a:srgbClr val="99FF99">
              <a:alpha val="39999"/>
            </a:srgbClr>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eaLnBrk="1" hangingPunct="1">
              <a:spcBef>
                <a:spcPct val="0"/>
              </a:spcBef>
              <a:buClrTx/>
              <a:buSzTx/>
              <a:buFontTx/>
              <a:buNone/>
            </a:pPr>
            <a:r>
              <a:rPr lang="it-IT" altLang="en-US" sz="1800" b="0" dirty="0">
                <a:latin typeface="Times New Roman" panose="02020603050405020304" pitchFamily="18" charset="0"/>
              </a:rPr>
              <a:t>CS = A + B + C</a:t>
            </a:r>
          </a:p>
          <a:p>
            <a:pPr eaLnBrk="1" hangingPunct="1">
              <a:spcBef>
                <a:spcPct val="0"/>
              </a:spcBef>
              <a:buClrTx/>
              <a:buSzTx/>
              <a:buFontTx/>
              <a:buNone/>
            </a:pPr>
            <a:r>
              <a:rPr lang="it-IT" altLang="en-US" sz="1800" b="0" dirty="0">
                <a:latin typeface="Times New Roman" panose="02020603050405020304" pitchFamily="18" charset="0"/>
              </a:rPr>
              <a:t>PS = D + E + F</a:t>
            </a:r>
          </a:p>
          <a:p>
            <a:pPr eaLnBrk="1" hangingPunct="1">
              <a:spcBef>
                <a:spcPct val="0"/>
              </a:spcBef>
              <a:buClrTx/>
              <a:buSzTx/>
              <a:buFontTx/>
              <a:buNone/>
            </a:pPr>
            <a:r>
              <a:rPr lang="it-IT" altLang="en-US" sz="1800" b="0" dirty="0">
                <a:latin typeface="Times New Roman" panose="02020603050405020304" pitchFamily="18" charset="0"/>
              </a:rPr>
              <a:t>Perdita “terzo” = B + C + G + D + E + H</a:t>
            </a:r>
          </a:p>
          <a:p>
            <a:pPr eaLnBrk="1" hangingPunct="1">
              <a:spcBef>
                <a:spcPct val="0"/>
              </a:spcBef>
              <a:buClrTx/>
              <a:buSzTx/>
              <a:buFontTx/>
              <a:buNone/>
            </a:pPr>
            <a:r>
              <a:rPr lang="it-IT" altLang="en-US" sz="1800" dirty="0">
                <a:latin typeface="Times New Roman" panose="02020603050405020304" pitchFamily="18" charset="0"/>
              </a:rPr>
              <a:t>Surplus totale = (A + F) – (H + G)</a:t>
            </a:r>
          </a:p>
        </p:txBody>
      </p:sp>
      <p:sp>
        <p:nvSpPr>
          <p:cNvPr id="29707" name="Line 36"/>
          <p:cNvSpPr>
            <a:spLocks noChangeShapeType="1"/>
          </p:cNvSpPr>
          <p:nvPr/>
        </p:nvSpPr>
        <p:spPr bwMode="auto">
          <a:xfrm flipH="1">
            <a:off x="1763713" y="1295400"/>
            <a:ext cx="3494087" cy="2205038"/>
          </a:xfrm>
          <a:prstGeom prst="line">
            <a:avLst/>
          </a:prstGeom>
          <a:noFill/>
          <a:ln w="2857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08" name="Freeform 38"/>
          <p:cNvSpPr>
            <a:spLocks/>
          </p:cNvSpPr>
          <p:nvPr/>
        </p:nvSpPr>
        <p:spPr bwMode="auto">
          <a:xfrm>
            <a:off x="4706938" y="3984625"/>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1" y="68"/>
                </a:moveTo>
                <a:lnTo>
                  <a:pt x="54" y="68"/>
                </a:lnTo>
                <a:lnTo>
                  <a:pt x="67" y="54"/>
                </a:lnTo>
                <a:lnTo>
                  <a:pt x="81" y="41"/>
                </a:lnTo>
                <a:lnTo>
                  <a:pt x="67" y="14"/>
                </a:lnTo>
                <a:lnTo>
                  <a:pt x="54" y="0"/>
                </a:lnTo>
                <a:lnTo>
                  <a:pt x="41" y="0"/>
                </a:lnTo>
                <a:lnTo>
                  <a:pt x="27" y="0"/>
                </a:lnTo>
                <a:lnTo>
                  <a:pt x="14" y="14"/>
                </a:lnTo>
                <a:lnTo>
                  <a:pt x="0" y="41"/>
                </a:lnTo>
                <a:lnTo>
                  <a:pt x="14" y="54"/>
                </a:lnTo>
                <a:lnTo>
                  <a:pt x="27" y="68"/>
                </a:lnTo>
                <a:lnTo>
                  <a:pt x="41" y="68"/>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09" name="Freeform 39"/>
          <p:cNvSpPr>
            <a:spLocks/>
          </p:cNvSpPr>
          <p:nvPr/>
        </p:nvSpPr>
        <p:spPr bwMode="auto">
          <a:xfrm>
            <a:off x="4716463" y="2349500"/>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1" y="68"/>
                </a:moveTo>
                <a:lnTo>
                  <a:pt x="54" y="68"/>
                </a:lnTo>
                <a:lnTo>
                  <a:pt x="67" y="54"/>
                </a:lnTo>
                <a:lnTo>
                  <a:pt x="81" y="41"/>
                </a:lnTo>
                <a:lnTo>
                  <a:pt x="67" y="14"/>
                </a:lnTo>
                <a:lnTo>
                  <a:pt x="54" y="0"/>
                </a:lnTo>
                <a:lnTo>
                  <a:pt x="41" y="0"/>
                </a:lnTo>
                <a:lnTo>
                  <a:pt x="27" y="0"/>
                </a:lnTo>
                <a:lnTo>
                  <a:pt x="14" y="14"/>
                </a:lnTo>
                <a:lnTo>
                  <a:pt x="0" y="41"/>
                </a:lnTo>
                <a:lnTo>
                  <a:pt x="14" y="54"/>
                </a:lnTo>
                <a:lnTo>
                  <a:pt x="27" y="68"/>
                </a:lnTo>
                <a:lnTo>
                  <a:pt x="41"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10" name="Text Box 42"/>
          <p:cNvSpPr txBox="1">
            <a:spLocks noChangeArrowheads="1"/>
          </p:cNvSpPr>
          <p:nvPr/>
        </p:nvSpPr>
        <p:spPr bwMode="auto">
          <a:xfrm>
            <a:off x="2667000" y="1219200"/>
            <a:ext cx="158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b="0">
                <a:latin typeface="Arial" panose="020B0604020202020204" pitchFamily="34" charset="0"/>
              </a:rPr>
              <a:t>ottimo sociale</a:t>
            </a:r>
          </a:p>
        </p:txBody>
      </p:sp>
      <p:sp>
        <p:nvSpPr>
          <p:cNvPr id="29711" name="Line 43"/>
          <p:cNvSpPr>
            <a:spLocks noChangeShapeType="1"/>
          </p:cNvSpPr>
          <p:nvPr/>
        </p:nvSpPr>
        <p:spPr bwMode="auto">
          <a:xfrm>
            <a:off x="3429000" y="1524000"/>
            <a:ext cx="76200" cy="6858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12" name="Line 44"/>
          <p:cNvSpPr>
            <a:spLocks noChangeShapeType="1"/>
          </p:cNvSpPr>
          <p:nvPr/>
        </p:nvSpPr>
        <p:spPr bwMode="auto">
          <a:xfrm>
            <a:off x="4859338" y="3500438"/>
            <a:ext cx="847725" cy="1025525"/>
          </a:xfrm>
          <a:prstGeom prst="line">
            <a:avLst/>
          </a:prstGeom>
          <a:noFill/>
          <a:ln w="127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13" name="Text Box 45"/>
          <p:cNvSpPr txBox="1">
            <a:spLocks noChangeArrowheads="1"/>
          </p:cNvSpPr>
          <p:nvPr/>
        </p:nvSpPr>
        <p:spPr bwMode="auto">
          <a:xfrm>
            <a:off x="5148263" y="45085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b="0">
                <a:latin typeface="Arial" panose="020B0604020202020204" pitchFamily="34" charset="0"/>
              </a:rPr>
              <a:t>equilibrio</a:t>
            </a:r>
          </a:p>
        </p:txBody>
      </p:sp>
      <p:sp>
        <p:nvSpPr>
          <p:cNvPr id="29714" name="Text Box 46"/>
          <p:cNvSpPr txBox="1">
            <a:spLocks noChangeArrowheads="1"/>
          </p:cNvSpPr>
          <p:nvPr/>
        </p:nvSpPr>
        <p:spPr bwMode="auto">
          <a:xfrm>
            <a:off x="5105400" y="1293813"/>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b="0" dirty="0">
                <a:latin typeface="Arial" panose="020B0604020202020204" pitchFamily="34" charset="0"/>
              </a:rPr>
              <a:t>Costo sociale</a:t>
            </a:r>
          </a:p>
        </p:txBody>
      </p:sp>
      <p:sp>
        <p:nvSpPr>
          <p:cNvPr id="29717" name="Text Box 49"/>
          <p:cNvSpPr txBox="1">
            <a:spLocks noChangeArrowheads="1"/>
          </p:cNvSpPr>
          <p:nvPr/>
        </p:nvSpPr>
        <p:spPr bwMode="auto">
          <a:xfrm>
            <a:off x="4284663" y="2492375"/>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a:latin typeface="Arial" panose="020B0604020202020204" pitchFamily="34" charset="0"/>
              </a:rPr>
              <a:t>G</a:t>
            </a:r>
          </a:p>
        </p:txBody>
      </p:sp>
      <p:sp>
        <p:nvSpPr>
          <p:cNvPr id="29718" name="Text Box 50"/>
          <p:cNvSpPr txBox="1">
            <a:spLocks noChangeArrowheads="1"/>
          </p:cNvSpPr>
          <p:nvPr/>
        </p:nvSpPr>
        <p:spPr bwMode="auto">
          <a:xfrm>
            <a:off x="4284663" y="36449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dirty="0">
                <a:latin typeface="Arial" panose="020B0604020202020204" pitchFamily="34" charset="0"/>
              </a:rPr>
              <a:t>H</a:t>
            </a:r>
          </a:p>
        </p:txBody>
      </p:sp>
      <p:sp>
        <p:nvSpPr>
          <p:cNvPr id="29719" name="Text Box 51"/>
          <p:cNvSpPr txBox="1">
            <a:spLocks noChangeArrowheads="1"/>
          </p:cNvSpPr>
          <p:nvPr/>
        </p:nvSpPr>
        <p:spPr bwMode="auto">
          <a:xfrm>
            <a:off x="0" y="6216650"/>
            <a:ext cx="9144000" cy="641350"/>
          </a:xfrm>
          <a:prstGeom prst="rect">
            <a:avLst/>
          </a:prstGeom>
          <a:solidFill>
            <a:schemeClr val="accent1">
              <a:alpha val="50195"/>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b="0" dirty="0">
                <a:latin typeface="Arial" panose="020B0604020202020204" pitchFamily="34" charset="0"/>
              </a:rPr>
              <a:t>Il surplus totale è </a:t>
            </a:r>
            <a:r>
              <a:rPr lang="it-IT" altLang="en-US" sz="1800" b="0" u="sng" dirty="0">
                <a:latin typeface="Arial" panose="020B0604020202020204" pitchFamily="34" charset="0"/>
              </a:rPr>
              <a:t>ridotto</a:t>
            </a:r>
            <a:r>
              <a:rPr lang="it-IT" altLang="en-US" sz="1800" b="0" dirty="0">
                <a:latin typeface="Arial" panose="020B0604020202020204" pitchFamily="34" charset="0"/>
              </a:rPr>
              <a:t> dalla presenza dell’esternalità. L’area G+H è una forma di DWL:</a:t>
            </a:r>
          </a:p>
          <a:p>
            <a:pPr>
              <a:spcBef>
                <a:spcPct val="0"/>
              </a:spcBef>
              <a:buClrTx/>
              <a:buSzTx/>
              <a:buFontTx/>
              <a:buNone/>
            </a:pPr>
            <a:r>
              <a:rPr lang="it-IT" altLang="en-US" sz="1800" b="0" dirty="0">
                <a:latin typeface="Arial" panose="020B0604020202020204" pitchFamily="34" charset="0"/>
              </a:rPr>
              <a:t>Q* - </a:t>
            </a:r>
            <a:r>
              <a:rPr lang="it-IT" altLang="en-US" sz="1800" b="0" dirty="0" err="1">
                <a:latin typeface="Arial" panose="020B0604020202020204" pitchFamily="34" charset="0"/>
              </a:rPr>
              <a:t>Q</a:t>
            </a:r>
            <a:r>
              <a:rPr lang="it-IT" altLang="en-US" sz="1400" b="0" dirty="0" err="1">
                <a:latin typeface="Arial" panose="020B0604020202020204" pitchFamily="34" charset="0"/>
              </a:rPr>
              <a:t>eff</a:t>
            </a:r>
            <a:r>
              <a:rPr lang="it-IT" altLang="en-US" sz="1800" b="0" dirty="0">
                <a:latin typeface="Arial" panose="020B0604020202020204" pitchFamily="34" charset="0"/>
              </a:rPr>
              <a:t> sono unità prodotte nonostante il loro costo (sociale) ecceda la </a:t>
            </a:r>
            <a:r>
              <a:rPr lang="it-IT" altLang="en-US" sz="1800" b="0" dirty="0" err="1">
                <a:latin typeface="Arial" panose="020B0604020202020204" pitchFamily="34" charset="0"/>
              </a:rPr>
              <a:t>disp</a:t>
            </a:r>
            <a:r>
              <a:rPr lang="it-IT" altLang="en-US" sz="1800" b="0" dirty="0">
                <a:latin typeface="Arial" panose="020B0604020202020204" pitchFamily="34" charset="0"/>
              </a:rPr>
              <a:t>. a pagare</a:t>
            </a:r>
          </a:p>
        </p:txBody>
      </p:sp>
      <p:sp>
        <p:nvSpPr>
          <p:cNvPr id="29720" name="Line 52"/>
          <p:cNvSpPr>
            <a:spLocks noChangeShapeType="1"/>
          </p:cNvSpPr>
          <p:nvPr/>
        </p:nvSpPr>
        <p:spPr bwMode="auto">
          <a:xfrm flipV="1">
            <a:off x="4787900" y="2349500"/>
            <a:ext cx="0" cy="9350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it-IT"/>
          </a:p>
        </p:txBody>
      </p:sp>
      <p:sp>
        <p:nvSpPr>
          <p:cNvPr id="29721" name="Line 53"/>
          <p:cNvSpPr>
            <a:spLocks noChangeShapeType="1"/>
          </p:cNvSpPr>
          <p:nvPr/>
        </p:nvSpPr>
        <p:spPr bwMode="auto">
          <a:xfrm>
            <a:off x="3635375" y="2420938"/>
            <a:ext cx="11525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it-IT"/>
          </a:p>
        </p:txBody>
      </p:sp>
      <p:sp>
        <p:nvSpPr>
          <p:cNvPr id="29722" name="Line 54"/>
          <p:cNvSpPr>
            <a:spLocks noChangeShapeType="1"/>
          </p:cNvSpPr>
          <p:nvPr/>
        </p:nvSpPr>
        <p:spPr bwMode="auto">
          <a:xfrm flipH="1" flipV="1">
            <a:off x="3708400" y="404813"/>
            <a:ext cx="1295400" cy="28733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it-IT"/>
          </a:p>
        </p:txBody>
      </p:sp>
      <p:sp>
        <p:nvSpPr>
          <p:cNvPr id="29723" name="Text Box 55"/>
          <p:cNvSpPr txBox="1">
            <a:spLocks noChangeArrowheads="1"/>
          </p:cNvSpPr>
          <p:nvPr/>
        </p:nvSpPr>
        <p:spPr bwMode="auto">
          <a:xfrm>
            <a:off x="0" y="0"/>
            <a:ext cx="4643438" cy="581025"/>
          </a:xfrm>
          <a:prstGeom prst="rect">
            <a:avLst/>
          </a:prstGeom>
          <a:noFill/>
          <a:ln>
            <a:noFill/>
          </a:ln>
          <a:effectLst/>
          <a:extLst>
            <a:ext uri="{909E8E84-426E-40DD-AFC4-6F175D3DCCD1}">
              <a14:hiddenFill xmlns:a14="http://schemas.microsoft.com/office/drawing/2010/main">
                <a:solidFill>
                  <a:srgbClr val="FF66CC">
                    <a:alpha val="30196"/>
                  </a:srgbClr>
                </a:solidFill>
              </a14:hiddenFill>
            </a:ext>
            <a:ext uri="{91240B29-F687-4F45-9708-019B960494DF}">
              <a14:hiddenLine xmlns:a14="http://schemas.microsoft.com/office/drawing/2010/main" w="9525">
                <a:solidFill>
                  <a:srgbClr val="FF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lgn="ctr" eaLnBrk="1" hangingPunct="1">
              <a:spcBef>
                <a:spcPct val="0"/>
              </a:spcBef>
              <a:buClrTx/>
              <a:buSzTx/>
              <a:buFontTx/>
              <a:buNone/>
            </a:pPr>
            <a:r>
              <a:rPr lang="it-IT" altLang="en-US" sz="1600">
                <a:latin typeface="Times New Roman" panose="02020603050405020304" pitchFamily="18" charset="0"/>
              </a:rPr>
              <a:t>Perdita “terzo” = costo unitario esternalità x unità prodotte = (P1 – P2) x Q*</a:t>
            </a:r>
          </a:p>
        </p:txBody>
      </p:sp>
      <p:sp>
        <p:nvSpPr>
          <p:cNvPr id="29724" name="Line 56"/>
          <p:cNvSpPr>
            <a:spLocks noChangeShapeType="1"/>
          </p:cNvSpPr>
          <p:nvPr/>
        </p:nvSpPr>
        <p:spPr bwMode="auto">
          <a:xfrm flipV="1">
            <a:off x="4787900" y="1557338"/>
            <a:ext cx="0" cy="719137"/>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it-IT"/>
          </a:p>
        </p:txBody>
      </p:sp>
      <p:sp>
        <p:nvSpPr>
          <p:cNvPr id="29725" name="Text Box 58"/>
          <p:cNvSpPr txBox="1">
            <a:spLocks noChangeArrowheads="1"/>
          </p:cNvSpPr>
          <p:nvPr/>
        </p:nvSpPr>
        <p:spPr bwMode="auto">
          <a:xfrm>
            <a:off x="4284663" y="19161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cs typeface="Arial" panose="020B0604020202020204" pitchFamily="34" charset="0"/>
              </a:defRPr>
            </a:lvl9pPr>
          </a:lstStyle>
          <a:p>
            <a:pPr>
              <a:spcBef>
                <a:spcPct val="0"/>
              </a:spcBef>
              <a:buClrTx/>
              <a:buSzTx/>
              <a:buFontTx/>
              <a:buNone/>
            </a:pPr>
            <a:r>
              <a:rPr lang="it-IT" altLang="en-US" sz="1800" b="0" i="1">
                <a:latin typeface="Arial" panose="020B0604020202020204" pitchFamily="34" charset="0"/>
              </a:rPr>
              <a:t>H</a:t>
            </a:r>
          </a:p>
        </p:txBody>
      </p:sp>
      <p:sp>
        <p:nvSpPr>
          <p:cNvPr id="29726" name="Line 59"/>
          <p:cNvSpPr>
            <a:spLocks noChangeShapeType="1"/>
          </p:cNvSpPr>
          <p:nvPr/>
        </p:nvSpPr>
        <p:spPr bwMode="auto">
          <a:xfrm>
            <a:off x="1828801" y="4019550"/>
            <a:ext cx="1697038" cy="190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it-IT"/>
          </a:p>
        </p:txBody>
      </p:sp>
      <p:sp>
        <p:nvSpPr>
          <p:cNvPr id="2" name="Triangolo isoscele 1"/>
          <p:cNvSpPr/>
          <p:nvPr/>
        </p:nvSpPr>
        <p:spPr bwMode="auto">
          <a:xfrm rot="16200000">
            <a:off x="3286257" y="1740560"/>
            <a:ext cx="1688307" cy="1364721"/>
          </a:xfrm>
          <a:prstGeom prst="triangle">
            <a:avLst>
              <a:gd name="adj" fmla="val 51844"/>
            </a:avLst>
          </a:prstGeom>
          <a:solidFill>
            <a:schemeClr val="tx2">
              <a:lumMod val="40000"/>
              <a:lumOff val="60000"/>
              <a:alpha val="60000"/>
            </a:schemeClr>
          </a:solidFill>
          <a:ln>
            <a:solidFill>
              <a:schemeClr val="accent1">
                <a:alpha val="99000"/>
              </a:schemeClr>
            </a:solidFill>
          </a:ln>
          <a:effectLst/>
          <a:extLst/>
        </p:spPr>
        <p:txBody>
          <a:bodyPr wrap="square" lIns="0" tIns="0" rIns="0" bIns="0" anchor="ctr">
            <a:spAutoFit/>
          </a:bodyPr>
          <a:lstStyle/>
          <a:p>
            <a:pPr>
              <a:defRPr/>
            </a:pPr>
            <a:endParaRPr lang="en-US"/>
          </a:p>
        </p:txBody>
      </p:sp>
      <p:cxnSp>
        <p:nvCxnSpPr>
          <p:cNvPr id="4" name="Connettore diritto 3">
            <a:extLst>
              <a:ext uri="{FF2B5EF4-FFF2-40B4-BE49-F238E27FC236}">
                <a16:creationId xmlns:a16="http://schemas.microsoft.com/office/drawing/2014/main" id="{4C5ACB12-24AA-443C-A8FB-26B4DF2F8E2B}"/>
              </a:ext>
            </a:extLst>
          </p:cNvPr>
          <p:cNvCxnSpPr/>
          <p:nvPr/>
        </p:nvCxnSpPr>
        <p:spPr bwMode="auto">
          <a:xfrm>
            <a:off x="3548063" y="4049183"/>
            <a:ext cx="1211262" cy="0"/>
          </a:xfrm>
          <a:prstGeom prst="line">
            <a:avLst/>
          </a:prstGeom>
          <a:noFill/>
          <a:ln w="127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7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7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7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7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7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7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70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7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7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70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P spid="29706" grpId="0" animBg="1"/>
      <p:bldP spid="29707" grpId="0" animBg="1"/>
      <p:bldP spid="29708" grpId="0" animBg="1"/>
      <p:bldP spid="29709" grpId="0" animBg="1"/>
      <p:bldP spid="29714" grpId="0"/>
      <p:bldP spid="29717" grpId="0"/>
      <p:bldP spid="29718" grpId="0"/>
      <p:bldP spid="29719" grpId="0" animBg="1"/>
      <p:bldP spid="29720" grpId="0" animBg="1"/>
      <p:bldP spid="29721" grpId="0" animBg="1"/>
      <p:bldP spid="29722" grpId="0" animBg="1"/>
      <p:bldP spid="29723" grpId="0"/>
      <p:bldP spid="29724" grpId="0" animBg="1"/>
      <p:bldP spid="29725"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17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174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174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1750" name="Rectangle 6"/>
          <p:cNvSpPr>
            <a:spLocks noGrp="1" noChangeArrowheads="1"/>
          </p:cNvSpPr>
          <p:nvPr>
            <p:ph type="title"/>
          </p:nvPr>
        </p:nvSpPr>
        <p:spPr>
          <a:noFill/>
        </p:spPr>
        <p:txBody>
          <a:bodyPr/>
          <a:lstStyle/>
          <a:p>
            <a:r>
              <a:rPr lang="it-IT" altLang="en-US" dirty="0">
                <a:latin typeface="Times New Roman" panose="02020603050405020304" pitchFamily="18" charset="0"/>
              </a:rPr>
              <a:t>Esternalità positive nella produzione</a:t>
            </a:r>
          </a:p>
        </p:txBody>
      </p:sp>
      <p:sp>
        <p:nvSpPr>
          <p:cNvPr id="31751" name="Line 7"/>
          <p:cNvSpPr>
            <a:spLocks noChangeShapeType="1"/>
          </p:cNvSpPr>
          <p:nvPr/>
        </p:nvSpPr>
        <p:spPr bwMode="auto">
          <a:xfrm flipH="1">
            <a:off x="2022475" y="2027238"/>
            <a:ext cx="4198938" cy="298132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1976" name="Line 8"/>
          <p:cNvSpPr>
            <a:spLocks noChangeShapeType="1"/>
          </p:cNvSpPr>
          <p:nvPr/>
        </p:nvSpPr>
        <p:spPr bwMode="auto">
          <a:xfrm flipH="1">
            <a:off x="2627313" y="2492375"/>
            <a:ext cx="4221162" cy="2982913"/>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53" name="Rectangle 9"/>
          <p:cNvSpPr>
            <a:spLocks noChangeArrowheads="1"/>
          </p:cNvSpPr>
          <p:nvPr/>
        </p:nvSpPr>
        <p:spPr bwMode="auto">
          <a:xfrm>
            <a:off x="7396163" y="6210300"/>
            <a:ext cx="7715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a:latin typeface="Arial" panose="020B0604020202020204" pitchFamily="34" charset="0"/>
              </a:rPr>
              <a:t>Quantità</a:t>
            </a:r>
          </a:p>
        </p:txBody>
      </p:sp>
      <p:sp>
        <p:nvSpPr>
          <p:cNvPr id="31754" name="Rectangle 10"/>
          <p:cNvSpPr>
            <a:spLocks noChangeArrowheads="1"/>
          </p:cNvSpPr>
          <p:nvPr/>
        </p:nvSpPr>
        <p:spPr bwMode="auto">
          <a:xfrm>
            <a:off x="7264400" y="6451600"/>
            <a:ext cx="10048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a:latin typeface="Arial" panose="020B0604020202020204" pitchFamily="34" charset="0"/>
              </a:rPr>
              <a:t>di software</a:t>
            </a:r>
          </a:p>
        </p:txBody>
      </p:sp>
      <p:sp>
        <p:nvSpPr>
          <p:cNvPr id="31755" name="Rectangle 11"/>
          <p:cNvSpPr>
            <a:spLocks noChangeArrowheads="1"/>
          </p:cNvSpPr>
          <p:nvPr/>
        </p:nvSpPr>
        <p:spPr bwMode="auto">
          <a:xfrm>
            <a:off x="1631950" y="6210300"/>
            <a:ext cx="1063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a:latin typeface="Arial" panose="020B0604020202020204" pitchFamily="34" charset="0"/>
              </a:rPr>
              <a:t>0</a:t>
            </a:r>
          </a:p>
        </p:txBody>
      </p:sp>
      <p:grpSp>
        <p:nvGrpSpPr>
          <p:cNvPr id="31756" name="Group 12"/>
          <p:cNvGrpSpPr>
            <a:grpSpLocks/>
          </p:cNvGrpSpPr>
          <p:nvPr/>
        </p:nvGrpSpPr>
        <p:grpSpPr bwMode="auto">
          <a:xfrm>
            <a:off x="685800" y="1676400"/>
            <a:ext cx="1111250" cy="469900"/>
            <a:chOff x="613" y="1071"/>
            <a:chExt cx="700" cy="296"/>
          </a:xfrm>
        </p:grpSpPr>
        <p:sp>
          <p:nvSpPr>
            <p:cNvPr id="31779" name="Rectangle 13"/>
            <p:cNvSpPr>
              <a:spLocks noChangeArrowheads="1"/>
            </p:cNvSpPr>
            <p:nvPr/>
          </p:nvSpPr>
          <p:spPr bwMode="auto">
            <a:xfrm>
              <a:off x="815" y="1071"/>
              <a:ext cx="38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a:latin typeface="Arial" panose="020B0604020202020204" pitchFamily="34" charset="0"/>
                </a:rPr>
                <a:t>Prezzo</a:t>
              </a:r>
            </a:p>
          </p:txBody>
        </p:sp>
        <p:sp>
          <p:nvSpPr>
            <p:cNvPr id="31780" name="Rectangle 14"/>
            <p:cNvSpPr>
              <a:spLocks noChangeArrowheads="1"/>
            </p:cNvSpPr>
            <p:nvPr/>
          </p:nvSpPr>
          <p:spPr bwMode="auto">
            <a:xfrm>
              <a:off x="613" y="1223"/>
              <a:ext cx="70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a:latin typeface="Arial" panose="020B0604020202020204" pitchFamily="34" charset="0"/>
                </a:rPr>
                <a:t>del software</a:t>
              </a:r>
            </a:p>
          </p:txBody>
        </p:sp>
      </p:grpSp>
      <p:sp>
        <p:nvSpPr>
          <p:cNvPr id="31757" name="Freeform 15"/>
          <p:cNvSpPr>
            <a:spLocks/>
          </p:cNvSpPr>
          <p:nvPr/>
        </p:nvSpPr>
        <p:spPr bwMode="auto">
          <a:xfrm>
            <a:off x="1830388" y="1743075"/>
            <a:ext cx="6249987" cy="4424363"/>
          </a:xfrm>
          <a:custGeom>
            <a:avLst/>
            <a:gdLst>
              <a:gd name="T0" fmla="*/ 0 w 3937"/>
              <a:gd name="T1" fmla="*/ 0 h 2787"/>
              <a:gd name="T2" fmla="*/ 0 w 3937"/>
              <a:gd name="T3" fmla="*/ 2147483646 h 2787"/>
              <a:gd name="T4" fmla="*/ 2147483646 w 3937"/>
              <a:gd name="T5" fmla="*/ 2147483646 h 2787"/>
              <a:gd name="T6" fmla="*/ 0 60000 65536"/>
              <a:gd name="T7" fmla="*/ 0 60000 65536"/>
              <a:gd name="T8" fmla="*/ 0 60000 65536"/>
            </a:gdLst>
            <a:ahLst/>
            <a:cxnLst>
              <a:cxn ang="T6">
                <a:pos x="T0" y="T1"/>
              </a:cxn>
              <a:cxn ang="T7">
                <a:pos x="T2" y="T3"/>
              </a:cxn>
              <a:cxn ang="T8">
                <a:pos x="T4" y="T5"/>
              </a:cxn>
            </a:cxnLst>
            <a:rect l="0" t="0" r="r" b="b"/>
            <a:pathLst>
              <a:path w="3937" h="2787">
                <a:moveTo>
                  <a:pt x="0" y="0"/>
                </a:moveTo>
                <a:lnTo>
                  <a:pt x="0" y="2786"/>
                </a:lnTo>
                <a:lnTo>
                  <a:pt x="3936" y="278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1984" name="Line 16"/>
          <p:cNvSpPr>
            <a:spLocks noChangeShapeType="1"/>
          </p:cNvSpPr>
          <p:nvPr/>
        </p:nvSpPr>
        <p:spPr bwMode="auto">
          <a:xfrm flipV="1">
            <a:off x="4716463" y="3933825"/>
            <a:ext cx="0" cy="2185988"/>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1985" name="Rectangle 17"/>
          <p:cNvSpPr>
            <a:spLocks noChangeArrowheads="1"/>
          </p:cNvSpPr>
          <p:nvPr/>
        </p:nvSpPr>
        <p:spPr bwMode="auto">
          <a:xfrm>
            <a:off x="4624388" y="6210300"/>
            <a:ext cx="339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i="1">
                <a:latin typeface="Arial" panose="020B0604020202020204" pitchFamily="34" charset="0"/>
              </a:rPr>
              <a:t>Q</a:t>
            </a:r>
            <a:r>
              <a:rPr lang="it-IT" altLang="en-US" sz="800" i="1">
                <a:latin typeface="Arial" panose="020B0604020202020204" pitchFamily="34" charset="0"/>
              </a:rPr>
              <a:t>EFF</a:t>
            </a:r>
            <a:endParaRPr lang="it-IT" altLang="en-US" sz="800" baseline="-25000">
              <a:latin typeface="Arial" panose="020B0604020202020204" pitchFamily="34" charset="0"/>
            </a:endParaRPr>
          </a:p>
        </p:txBody>
      </p:sp>
      <p:sp>
        <p:nvSpPr>
          <p:cNvPr id="31760" name="Rectangle 18"/>
          <p:cNvSpPr>
            <a:spLocks noChangeArrowheads="1"/>
          </p:cNvSpPr>
          <p:nvPr/>
        </p:nvSpPr>
        <p:spPr bwMode="auto">
          <a:xfrm>
            <a:off x="6911975" y="5330825"/>
            <a:ext cx="8683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a:latin typeface="Arial" panose="020B0604020202020204" pitchFamily="34" charset="0"/>
              </a:rPr>
              <a:t>Domanda</a:t>
            </a:r>
          </a:p>
        </p:txBody>
      </p:sp>
      <p:sp>
        <p:nvSpPr>
          <p:cNvPr id="31761" name="Rectangle 19"/>
          <p:cNvSpPr>
            <a:spLocks noChangeArrowheads="1"/>
          </p:cNvSpPr>
          <p:nvPr/>
        </p:nvSpPr>
        <p:spPr bwMode="auto">
          <a:xfrm>
            <a:off x="6273800" y="1876425"/>
            <a:ext cx="2000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a:latin typeface="Arial" panose="020B0604020202020204" pitchFamily="34" charset="0"/>
              </a:rPr>
              <a:t>Offerta (costo privato)</a:t>
            </a:r>
          </a:p>
        </p:txBody>
      </p:sp>
      <p:sp>
        <p:nvSpPr>
          <p:cNvPr id="211988" name="Rectangle 20"/>
          <p:cNvSpPr>
            <a:spLocks noChangeArrowheads="1"/>
          </p:cNvSpPr>
          <p:nvPr/>
        </p:nvSpPr>
        <p:spPr bwMode="auto">
          <a:xfrm>
            <a:off x="6869113" y="2336800"/>
            <a:ext cx="1238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a:latin typeface="Arial" panose="020B0604020202020204" pitchFamily="34" charset="0"/>
              </a:rPr>
              <a:t>Costo sociale</a:t>
            </a:r>
          </a:p>
        </p:txBody>
      </p:sp>
      <p:sp>
        <p:nvSpPr>
          <p:cNvPr id="31763" name="Line 21"/>
          <p:cNvSpPr>
            <a:spLocks noChangeShapeType="1"/>
          </p:cNvSpPr>
          <p:nvPr/>
        </p:nvSpPr>
        <p:spPr bwMode="auto">
          <a:xfrm>
            <a:off x="2339975" y="2276475"/>
            <a:ext cx="4457700" cy="3178175"/>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1990" name="Freeform 22"/>
          <p:cNvSpPr>
            <a:spLocks/>
          </p:cNvSpPr>
          <p:nvPr/>
        </p:nvSpPr>
        <p:spPr bwMode="auto">
          <a:xfrm>
            <a:off x="4643438" y="3933825"/>
            <a:ext cx="133350" cy="111125"/>
          </a:xfrm>
          <a:custGeom>
            <a:avLst/>
            <a:gdLst>
              <a:gd name="T0" fmla="*/ 2147483646 w 84"/>
              <a:gd name="T1" fmla="*/ 2147483646 h 70"/>
              <a:gd name="T2" fmla="*/ 2147483646 w 84"/>
              <a:gd name="T3" fmla="*/ 2147483646 h 70"/>
              <a:gd name="T4" fmla="*/ 2147483646 w 84"/>
              <a:gd name="T5" fmla="*/ 2147483646 h 70"/>
              <a:gd name="T6" fmla="*/ 2147483646 w 84"/>
              <a:gd name="T7" fmla="*/ 2147483646 h 70"/>
              <a:gd name="T8" fmla="*/ 2147483646 w 84"/>
              <a:gd name="T9" fmla="*/ 2147483646 h 70"/>
              <a:gd name="T10" fmla="*/ 2147483646 w 84"/>
              <a:gd name="T11" fmla="*/ 0 h 70"/>
              <a:gd name="T12" fmla="*/ 2147483646 w 84"/>
              <a:gd name="T13" fmla="*/ 0 h 70"/>
              <a:gd name="T14" fmla="*/ 2147483646 w 84"/>
              <a:gd name="T15" fmla="*/ 0 h 70"/>
              <a:gd name="T16" fmla="*/ 2147483646 w 84"/>
              <a:gd name="T17" fmla="*/ 2147483646 h 70"/>
              <a:gd name="T18" fmla="*/ 0 w 84"/>
              <a:gd name="T19" fmla="*/ 2147483646 h 70"/>
              <a:gd name="T20" fmla="*/ 2147483646 w 84"/>
              <a:gd name="T21" fmla="*/ 2147483646 h 70"/>
              <a:gd name="T22" fmla="*/ 2147483646 w 84"/>
              <a:gd name="T23" fmla="*/ 2147483646 h 70"/>
              <a:gd name="T24" fmla="*/ 2147483646 w 84"/>
              <a:gd name="T25" fmla="*/ 2147483646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70">
                <a:moveTo>
                  <a:pt x="41" y="69"/>
                </a:moveTo>
                <a:lnTo>
                  <a:pt x="55" y="69"/>
                </a:lnTo>
                <a:lnTo>
                  <a:pt x="69" y="56"/>
                </a:lnTo>
                <a:lnTo>
                  <a:pt x="83" y="41"/>
                </a:lnTo>
                <a:lnTo>
                  <a:pt x="69" y="13"/>
                </a:lnTo>
                <a:lnTo>
                  <a:pt x="55" y="0"/>
                </a:lnTo>
                <a:lnTo>
                  <a:pt x="41" y="0"/>
                </a:lnTo>
                <a:lnTo>
                  <a:pt x="28" y="0"/>
                </a:lnTo>
                <a:lnTo>
                  <a:pt x="13" y="13"/>
                </a:lnTo>
                <a:lnTo>
                  <a:pt x="0" y="41"/>
                </a:lnTo>
                <a:lnTo>
                  <a:pt x="13" y="56"/>
                </a:lnTo>
                <a:lnTo>
                  <a:pt x="28" y="69"/>
                </a:lnTo>
                <a:lnTo>
                  <a:pt x="41" y="6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65" name="Line 23"/>
          <p:cNvSpPr>
            <a:spLocks noChangeShapeType="1"/>
          </p:cNvSpPr>
          <p:nvPr/>
        </p:nvSpPr>
        <p:spPr bwMode="auto">
          <a:xfrm flipV="1">
            <a:off x="4141788" y="3500438"/>
            <a:ext cx="0" cy="2646362"/>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66" name="Rectangle 24"/>
          <p:cNvSpPr>
            <a:spLocks noChangeArrowheads="1"/>
          </p:cNvSpPr>
          <p:nvPr/>
        </p:nvSpPr>
        <p:spPr bwMode="auto">
          <a:xfrm>
            <a:off x="3962400" y="6172200"/>
            <a:ext cx="222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i="1">
                <a:latin typeface="Arial" panose="020B0604020202020204" pitchFamily="34" charset="0"/>
              </a:rPr>
              <a:t>Q*</a:t>
            </a:r>
            <a:endParaRPr lang="it-IT" altLang="en-US" sz="1500" baseline="-25000">
              <a:latin typeface="Arial" panose="020B0604020202020204" pitchFamily="34" charset="0"/>
            </a:endParaRPr>
          </a:p>
        </p:txBody>
      </p:sp>
      <p:sp>
        <p:nvSpPr>
          <p:cNvPr id="31767" name="Freeform 25"/>
          <p:cNvSpPr>
            <a:spLocks/>
          </p:cNvSpPr>
          <p:nvPr/>
        </p:nvSpPr>
        <p:spPr bwMode="auto">
          <a:xfrm>
            <a:off x="4073525" y="3436938"/>
            <a:ext cx="133350" cy="134937"/>
          </a:xfrm>
          <a:custGeom>
            <a:avLst/>
            <a:gdLst>
              <a:gd name="T0" fmla="*/ 2147483646 w 84"/>
              <a:gd name="T1" fmla="*/ 2147483646 h 85"/>
              <a:gd name="T2" fmla="*/ 2147483646 w 84"/>
              <a:gd name="T3" fmla="*/ 2147483646 h 85"/>
              <a:gd name="T4" fmla="*/ 2147483646 w 84"/>
              <a:gd name="T5" fmla="*/ 2147483646 h 85"/>
              <a:gd name="T6" fmla="*/ 2147483646 w 84"/>
              <a:gd name="T7" fmla="*/ 2147483646 h 85"/>
              <a:gd name="T8" fmla="*/ 2147483646 w 84"/>
              <a:gd name="T9" fmla="*/ 2147483646 h 85"/>
              <a:gd name="T10" fmla="*/ 2147483646 w 84"/>
              <a:gd name="T11" fmla="*/ 2147483646 h 85"/>
              <a:gd name="T12" fmla="*/ 2147483646 w 84"/>
              <a:gd name="T13" fmla="*/ 0 h 85"/>
              <a:gd name="T14" fmla="*/ 2147483646 w 84"/>
              <a:gd name="T15" fmla="*/ 2147483646 h 85"/>
              <a:gd name="T16" fmla="*/ 0 w 84"/>
              <a:gd name="T17" fmla="*/ 2147483646 h 85"/>
              <a:gd name="T18" fmla="*/ 0 w 84"/>
              <a:gd name="T19" fmla="*/ 2147483646 h 85"/>
              <a:gd name="T20" fmla="*/ 0 w 84"/>
              <a:gd name="T21" fmla="*/ 2147483646 h 85"/>
              <a:gd name="T22" fmla="*/ 2147483646 w 84"/>
              <a:gd name="T23" fmla="*/ 2147483646 h 85"/>
              <a:gd name="T24" fmla="*/ 2147483646 w 84"/>
              <a:gd name="T25" fmla="*/ 2147483646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85">
                <a:moveTo>
                  <a:pt x="41" y="84"/>
                </a:moveTo>
                <a:lnTo>
                  <a:pt x="55" y="84"/>
                </a:lnTo>
                <a:lnTo>
                  <a:pt x="69" y="70"/>
                </a:lnTo>
                <a:lnTo>
                  <a:pt x="83" y="42"/>
                </a:lnTo>
                <a:lnTo>
                  <a:pt x="69" y="28"/>
                </a:lnTo>
                <a:lnTo>
                  <a:pt x="55" y="14"/>
                </a:lnTo>
                <a:lnTo>
                  <a:pt x="41" y="0"/>
                </a:lnTo>
                <a:lnTo>
                  <a:pt x="13" y="14"/>
                </a:lnTo>
                <a:lnTo>
                  <a:pt x="0" y="28"/>
                </a:lnTo>
                <a:lnTo>
                  <a:pt x="0" y="42"/>
                </a:lnTo>
                <a:lnTo>
                  <a:pt x="0" y="70"/>
                </a:lnTo>
                <a:lnTo>
                  <a:pt x="13" y="84"/>
                </a:lnTo>
                <a:lnTo>
                  <a:pt x="41" y="8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1994" name="Line 26"/>
          <p:cNvSpPr>
            <a:spLocks noChangeShapeType="1"/>
          </p:cNvSpPr>
          <p:nvPr/>
        </p:nvSpPr>
        <p:spPr bwMode="auto">
          <a:xfrm>
            <a:off x="4716463" y="2420938"/>
            <a:ext cx="1038225" cy="2889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1995" name="Group 27"/>
          <p:cNvGrpSpPr>
            <a:grpSpLocks/>
          </p:cNvGrpSpPr>
          <p:nvPr/>
        </p:nvGrpSpPr>
        <p:grpSpPr bwMode="auto">
          <a:xfrm>
            <a:off x="3813175" y="1963738"/>
            <a:ext cx="1901825" cy="735012"/>
            <a:chOff x="2402" y="1237"/>
            <a:chExt cx="1198" cy="463"/>
          </a:xfrm>
        </p:grpSpPr>
        <p:sp>
          <p:nvSpPr>
            <p:cNvPr id="31776" name="Rectangle 28"/>
            <p:cNvSpPr>
              <a:spLocks noChangeArrowheads="1"/>
            </p:cNvSpPr>
            <p:nvPr/>
          </p:nvSpPr>
          <p:spPr bwMode="auto">
            <a:xfrm>
              <a:off x="2402" y="1237"/>
              <a:ext cx="679"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a:latin typeface="Arial" panose="020B0604020202020204" pitchFamily="34" charset="0"/>
                </a:rPr>
                <a:t>Valore dello</a:t>
              </a:r>
            </a:p>
          </p:txBody>
        </p:sp>
        <p:sp>
          <p:nvSpPr>
            <p:cNvPr id="31777" name="Rectangle 29"/>
            <p:cNvSpPr>
              <a:spLocks noChangeArrowheads="1"/>
            </p:cNvSpPr>
            <p:nvPr/>
          </p:nvSpPr>
          <p:spPr bwMode="auto">
            <a:xfrm>
              <a:off x="2402" y="1389"/>
              <a:ext cx="119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a:latin typeface="Arial" panose="020B0604020202020204" pitchFamily="34" charset="0"/>
                </a:rPr>
                <a:t>spillover tecnologico</a:t>
              </a:r>
            </a:p>
          </p:txBody>
        </p:sp>
        <p:sp>
          <p:nvSpPr>
            <p:cNvPr id="31778" name="Rectangle 30"/>
            <p:cNvSpPr>
              <a:spLocks noChangeArrowheads="1"/>
            </p:cNvSpPr>
            <p:nvPr/>
          </p:nvSpPr>
          <p:spPr bwMode="auto">
            <a:xfrm>
              <a:off x="2402" y="1556"/>
              <a:ext cx="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1500">
                <a:latin typeface="Arial" panose="020B0604020202020204" pitchFamily="34" charset="0"/>
              </a:endParaRPr>
            </a:p>
          </p:txBody>
        </p:sp>
      </p:grpSp>
      <p:grpSp>
        <p:nvGrpSpPr>
          <p:cNvPr id="211999" name="Group 31"/>
          <p:cNvGrpSpPr>
            <a:grpSpLocks/>
          </p:cNvGrpSpPr>
          <p:nvPr/>
        </p:nvGrpSpPr>
        <p:grpSpPr bwMode="auto">
          <a:xfrm>
            <a:off x="5795963" y="2349500"/>
            <a:ext cx="133350" cy="746125"/>
            <a:chOff x="3620" y="1482"/>
            <a:chExt cx="84" cy="470"/>
          </a:xfrm>
        </p:grpSpPr>
        <p:sp>
          <p:nvSpPr>
            <p:cNvPr id="31774" name="Line 32"/>
            <p:cNvSpPr>
              <a:spLocks noChangeShapeType="1"/>
            </p:cNvSpPr>
            <p:nvPr/>
          </p:nvSpPr>
          <p:spPr bwMode="auto">
            <a:xfrm flipH="1" flipV="1">
              <a:off x="3657" y="1482"/>
              <a:ext cx="17" cy="40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75" name="Freeform 33"/>
            <p:cNvSpPr>
              <a:spLocks/>
            </p:cNvSpPr>
            <p:nvPr/>
          </p:nvSpPr>
          <p:spPr bwMode="auto">
            <a:xfrm>
              <a:off x="3620" y="1806"/>
              <a:ext cx="84" cy="146"/>
            </a:xfrm>
            <a:custGeom>
              <a:avLst/>
              <a:gdLst>
                <a:gd name="T0" fmla="*/ 42 w 84"/>
                <a:gd name="T1" fmla="*/ 20 h 146"/>
                <a:gd name="T2" fmla="*/ 0 w 84"/>
                <a:gd name="T3" fmla="*/ 0 h 146"/>
                <a:gd name="T4" fmla="*/ 20 w 84"/>
                <a:gd name="T5" fmla="*/ 20 h 146"/>
                <a:gd name="T6" fmla="*/ 20 w 84"/>
                <a:gd name="T7" fmla="*/ 42 h 146"/>
                <a:gd name="T8" fmla="*/ 42 w 84"/>
                <a:gd name="T9" fmla="*/ 62 h 146"/>
                <a:gd name="T10" fmla="*/ 42 w 84"/>
                <a:gd name="T11" fmla="*/ 83 h 146"/>
                <a:gd name="T12" fmla="*/ 42 w 84"/>
                <a:gd name="T13" fmla="*/ 125 h 146"/>
                <a:gd name="T14" fmla="*/ 42 w 84"/>
                <a:gd name="T15" fmla="*/ 145 h 146"/>
                <a:gd name="T16" fmla="*/ 62 w 84"/>
                <a:gd name="T17" fmla="*/ 125 h 146"/>
                <a:gd name="T18" fmla="*/ 62 w 84"/>
                <a:gd name="T19" fmla="*/ 83 h 146"/>
                <a:gd name="T20" fmla="*/ 62 w 84"/>
                <a:gd name="T21" fmla="*/ 62 h 146"/>
                <a:gd name="T22" fmla="*/ 83 w 84"/>
                <a:gd name="T23" fmla="*/ 42 h 146"/>
                <a:gd name="T24" fmla="*/ 83 w 84"/>
                <a:gd name="T25" fmla="*/ 20 h 146"/>
                <a:gd name="T26" fmla="*/ 83 w 84"/>
                <a:gd name="T27" fmla="*/ 0 h 146"/>
                <a:gd name="T28" fmla="*/ 42 w 84"/>
                <a:gd name="T29" fmla="*/ 2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4" h="146">
                  <a:moveTo>
                    <a:pt x="42" y="20"/>
                  </a:moveTo>
                  <a:lnTo>
                    <a:pt x="0" y="0"/>
                  </a:lnTo>
                  <a:lnTo>
                    <a:pt x="20" y="20"/>
                  </a:lnTo>
                  <a:lnTo>
                    <a:pt x="20" y="42"/>
                  </a:lnTo>
                  <a:lnTo>
                    <a:pt x="42" y="62"/>
                  </a:lnTo>
                  <a:lnTo>
                    <a:pt x="42" y="83"/>
                  </a:lnTo>
                  <a:lnTo>
                    <a:pt x="42" y="125"/>
                  </a:lnTo>
                  <a:lnTo>
                    <a:pt x="42" y="145"/>
                  </a:lnTo>
                  <a:lnTo>
                    <a:pt x="62" y="125"/>
                  </a:lnTo>
                  <a:lnTo>
                    <a:pt x="62" y="83"/>
                  </a:lnTo>
                  <a:lnTo>
                    <a:pt x="62" y="62"/>
                  </a:lnTo>
                  <a:lnTo>
                    <a:pt x="83" y="42"/>
                  </a:lnTo>
                  <a:lnTo>
                    <a:pt x="83" y="20"/>
                  </a:lnTo>
                  <a:lnTo>
                    <a:pt x="83" y="0"/>
                  </a:lnTo>
                  <a:lnTo>
                    <a:pt x="42" y="2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31771" name="Rectangle 34"/>
          <p:cNvSpPr>
            <a:spLocks noChangeArrowheads="1"/>
          </p:cNvSpPr>
          <p:nvPr/>
        </p:nvSpPr>
        <p:spPr bwMode="auto">
          <a:xfrm>
            <a:off x="4038600" y="3200400"/>
            <a:ext cx="127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a:latin typeface="Arial" panose="020B0604020202020204" pitchFamily="34" charset="0"/>
              </a:rPr>
              <a:t>E</a:t>
            </a:r>
          </a:p>
        </p:txBody>
      </p:sp>
      <p:sp>
        <p:nvSpPr>
          <p:cNvPr id="212003" name="Line 35"/>
          <p:cNvSpPr>
            <a:spLocks noChangeShapeType="1"/>
          </p:cNvSpPr>
          <p:nvPr/>
        </p:nvSpPr>
        <p:spPr bwMode="auto">
          <a:xfrm>
            <a:off x="4859338" y="3933825"/>
            <a:ext cx="26670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2004" name="Rectangle 36"/>
          <p:cNvSpPr>
            <a:spLocks noChangeArrowheads="1"/>
          </p:cNvSpPr>
          <p:nvPr/>
        </p:nvSpPr>
        <p:spPr bwMode="auto">
          <a:xfrm>
            <a:off x="5195888" y="3811588"/>
            <a:ext cx="13112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44525">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644525">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644525">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644525">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644525">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644525"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500">
                <a:latin typeface="Arial" panose="020B0604020202020204" pitchFamily="34" charset="0"/>
              </a:rPr>
              <a:t>Ottimo sociale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11995"/>
                                        </p:tgtEl>
                                        <p:attrNameLst>
                                          <p:attrName>style.visibility</p:attrName>
                                        </p:attrNameLst>
                                      </p:cBhvr>
                                      <p:to>
                                        <p:strVal val="visible"/>
                                      </p:to>
                                    </p:set>
                                    <p:anim calcmode="lin" valueType="num">
                                      <p:cBhvr additive="base">
                                        <p:cTn id="7" dur="500" fill="hold"/>
                                        <p:tgtEl>
                                          <p:spTgt spid="211995"/>
                                        </p:tgtEl>
                                        <p:attrNameLst>
                                          <p:attrName>ppt_x</p:attrName>
                                        </p:attrNameLst>
                                      </p:cBhvr>
                                      <p:tavLst>
                                        <p:tav tm="0">
                                          <p:val>
                                            <p:strVal val="#ppt_x"/>
                                          </p:val>
                                        </p:tav>
                                        <p:tav tm="100000">
                                          <p:val>
                                            <p:strVal val="#ppt_x"/>
                                          </p:val>
                                        </p:tav>
                                      </p:tavLst>
                                    </p:anim>
                                    <p:anim calcmode="lin" valueType="num">
                                      <p:cBhvr additive="base">
                                        <p:cTn id="8" dur="500" fill="hold"/>
                                        <p:tgtEl>
                                          <p:spTgt spid="21199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11994"/>
                                        </p:tgtEl>
                                        <p:attrNameLst>
                                          <p:attrName>style.visibility</p:attrName>
                                        </p:attrNameLst>
                                      </p:cBhvr>
                                      <p:to>
                                        <p:strVal val="visible"/>
                                      </p:to>
                                    </p:set>
                                    <p:anim calcmode="lin" valueType="num">
                                      <p:cBhvr additive="base">
                                        <p:cTn id="11" dur="500" fill="hold"/>
                                        <p:tgtEl>
                                          <p:spTgt spid="211994"/>
                                        </p:tgtEl>
                                        <p:attrNameLst>
                                          <p:attrName>ppt_x</p:attrName>
                                        </p:attrNameLst>
                                      </p:cBhvr>
                                      <p:tavLst>
                                        <p:tav tm="0">
                                          <p:val>
                                            <p:strVal val="#ppt_x"/>
                                          </p:val>
                                        </p:tav>
                                        <p:tav tm="100000">
                                          <p:val>
                                            <p:strVal val="#ppt_x"/>
                                          </p:val>
                                        </p:tav>
                                      </p:tavLst>
                                    </p:anim>
                                    <p:anim calcmode="lin" valueType="num">
                                      <p:cBhvr additive="base">
                                        <p:cTn id="12" dur="500" fill="hold"/>
                                        <p:tgtEl>
                                          <p:spTgt spid="21199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11999"/>
                                        </p:tgtEl>
                                        <p:attrNameLst>
                                          <p:attrName>style.visibility</p:attrName>
                                        </p:attrNameLst>
                                      </p:cBhvr>
                                      <p:to>
                                        <p:strVal val="visible"/>
                                      </p:to>
                                    </p:set>
                                    <p:anim calcmode="lin" valueType="num">
                                      <p:cBhvr additive="base">
                                        <p:cTn id="15" dur="500" fill="hold"/>
                                        <p:tgtEl>
                                          <p:spTgt spid="211999"/>
                                        </p:tgtEl>
                                        <p:attrNameLst>
                                          <p:attrName>ppt_x</p:attrName>
                                        </p:attrNameLst>
                                      </p:cBhvr>
                                      <p:tavLst>
                                        <p:tav tm="0">
                                          <p:val>
                                            <p:strVal val="#ppt_x"/>
                                          </p:val>
                                        </p:tav>
                                        <p:tav tm="100000">
                                          <p:val>
                                            <p:strVal val="#ppt_x"/>
                                          </p:val>
                                        </p:tav>
                                      </p:tavLst>
                                    </p:anim>
                                    <p:anim calcmode="lin" valueType="num">
                                      <p:cBhvr additive="base">
                                        <p:cTn id="16" dur="500" fill="hold"/>
                                        <p:tgtEl>
                                          <p:spTgt spid="21199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11976"/>
                                        </p:tgtEl>
                                        <p:attrNameLst>
                                          <p:attrName>style.visibility</p:attrName>
                                        </p:attrNameLst>
                                      </p:cBhvr>
                                      <p:to>
                                        <p:strVal val="visible"/>
                                      </p:to>
                                    </p:set>
                                    <p:anim calcmode="lin" valueType="num">
                                      <p:cBhvr additive="base">
                                        <p:cTn id="19" dur="500" fill="hold"/>
                                        <p:tgtEl>
                                          <p:spTgt spid="211976"/>
                                        </p:tgtEl>
                                        <p:attrNameLst>
                                          <p:attrName>ppt_x</p:attrName>
                                        </p:attrNameLst>
                                      </p:cBhvr>
                                      <p:tavLst>
                                        <p:tav tm="0">
                                          <p:val>
                                            <p:strVal val="#ppt_x"/>
                                          </p:val>
                                        </p:tav>
                                        <p:tav tm="100000">
                                          <p:val>
                                            <p:strVal val="#ppt_x"/>
                                          </p:val>
                                        </p:tav>
                                      </p:tavLst>
                                    </p:anim>
                                    <p:anim calcmode="lin" valueType="num">
                                      <p:cBhvr additive="base">
                                        <p:cTn id="20" dur="500" fill="hold"/>
                                        <p:tgtEl>
                                          <p:spTgt spid="21197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11988"/>
                                        </p:tgtEl>
                                        <p:attrNameLst>
                                          <p:attrName>style.visibility</p:attrName>
                                        </p:attrNameLst>
                                      </p:cBhvr>
                                      <p:to>
                                        <p:strVal val="visible"/>
                                      </p:to>
                                    </p:set>
                                    <p:anim calcmode="lin" valueType="num">
                                      <p:cBhvr additive="base">
                                        <p:cTn id="23" dur="500" fill="hold"/>
                                        <p:tgtEl>
                                          <p:spTgt spid="211988"/>
                                        </p:tgtEl>
                                        <p:attrNameLst>
                                          <p:attrName>ppt_x</p:attrName>
                                        </p:attrNameLst>
                                      </p:cBhvr>
                                      <p:tavLst>
                                        <p:tav tm="0">
                                          <p:val>
                                            <p:strVal val="#ppt_x"/>
                                          </p:val>
                                        </p:tav>
                                        <p:tav tm="100000">
                                          <p:val>
                                            <p:strVal val="#ppt_x"/>
                                          </p:val>
                                        </p:tav>
                                      </p:tavLst>
                                    </p:anim>
                                    <p:anim calcmode="lin" valueType="num">
                                      <p:cBhvr additive="base">
                                        <p:cTn id="24" dur="500" fill="hold"/>
                                        <p:tgtEl>
                                          <p:spTgt spid="21198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212003"/>
                                        </p:tgtEl>
                                        <p:attrNameLst>
                                          <p:attrName>style.visibility</p:attrName>
                                        </p:attrNameLst>
                                      </p:cBhvr>
                                      <p:to>
                                        <p:strVal val="visible"/>
                                      </p:to>
                                    </p:set>
                                    <p:anim calcmode="lin" valueType="num">
                                      <p:cBhvr additive="base">
                                        <p:cTn id="27" dur="500" fill="hold"/>
                                        <p:tgtEl>
                                          <p:spTgt spid="212003"/>
                                        </p:tgtEl>
                                        <p:attrNameLst>
                                          <p:attrName>ppt_x</p:attrName>
                                        </p:attrNameLst>
                                      </p:cBhvr>
                                      <p:tavLst>
                                        <p:tav tm="0">
                                          <p:val>
                                            <p:strVal val="#ppt_x"/>
                                          </p:val>
                                        </p:tav>
                                        <p:tav tm="100000">
                                          <p:val>
                                            <p:strVal val="#ppt_x"/>
                                          </p:val>
                                        </p:tav>
                                      </p:tavLst>
                                    </p:anim>
                                    <p:anim calcmode="lin" valueType="num">
                                      <p:cBhvr additive="base">
                                        <p:cTn id="28" dur="500" fill="hold"/>
                                        <p:tgtEl>
                                          <p:spTgt spid="21200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12004"/>
                                        </p:tgtEl>
                                        <p:attrNameLst>
                                          <p:attrName>style.visibility</p:attrName>
                                        </p:attrNameLst>
                                      </p:cBhvr>
                                      <p:to>
                                        <p:strVal val="visible"/>
                                      </p:to>
                                    </p:set>
                                    <p:anim calcmode="lin" valueType="num">
                                      <p:cBhvr additive="base">
                                        <p:cTn id="31" dur="500" fill="hold"/>
                                        <p:tgtEl>
                                          <p:spTgt spid="212004"/>
                                        </p:tgtEl>
                                        <p:attrNameLst>
                                          <p:attrName>ppt_x</p:attrName>
                                        </p:attrNameLst>
                                      </p:cBhvr>
                                      <p:tavLst>
                                        <p:tav tm="0">
                                          <p:val>
                                            <p:strVal val="#ppt_x"/>
                                          </p:val>
                                        </p:tav>
                                        <p:tav tm="100000">
                                          <p:val>
                                            <p:strVal val="#ppt_x"/>
                                          </p:val>
                                        </p:tav>
                                      </p:tavLst>
                                    </p:anim>
                                    <p:anim calcmode="lin" valueType="num">
                                      <p:cBhvr additive="base">
                                        <p:cTn id="32" dur="500" fill="hold"/>
                                        <p:tgtEl>
                                          <p:spTgt spid="212004"/>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1984"/>
                                        </p:tgtEl>
                                        <p:attrNameLst>
                                          <p:attrName>style.visibility</p:attrName>
                                        </p:attrNameLst>
                                      </p:cBhvr>
                                      <p:to>
                                        <p:strVal val="visible"/>
                                      </p:to>
                                    </p:set>
                                    <p:anim calcmode="lin" valueType="num">
                                      <p:cBhvr additive="base">
                                        <p:cTn id="35" dur="500" fill="hold"/>
                                        <p:tgtEl>
                                          <p:spTgt spid="211984"/>
                                        </p:tgtEl>
                                        <p:attrNameLst>
                                          <p:attrName>ppt_x</p:attrName>
                                        </p:attrNameLst>
                                      </p:cBhvr>
                                      <p:tavLst>
                                        <p:tav tm="0">
                                          <p:val>
                                            <p:strVal val="#ppt_x"/>
                                          </p:val>
                                        </p:tav>
                                        <p:tav tm="100000">
                                          <p:val>
                                            <p:strVal val="#ppt_x"/>
                                          </p:val>
                                        </p:tav>
                                      </p:tavLst>
                                    </p:anim>
                                    <p:anim calcmode="lin" valueType="num">
                                      <p:cBhvr additive="base">
                                        <p:cTn id="36" dur="500" fill="hold"/>
                                        <p:tgtEl>
                                          <p:spTgt spid="21198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1985"/>
                                        </p:tgtEl>
                                        <p:attrNameLst>
                                          <p:attrName>style.visibility</p:attrName>
                                        </p:attrNameLst>
                                      </p:cBhvr>
                                      <p:to>
                                        <p:strVal val="visible"/>
                                      </p:to>
                                    </p:set>
                                    <p:anim calcmode="lin" valueType="num">
                                      <p:cBhvr additive="base">
                                        <p:cTn id="39" dur="500" fill="hold"/>
                                        <p:tgtEl>
                                          <p:spTgt spid="211985"/>
                                        </p:tgtEl>
                                        <p:attrNameLst>
                                          <p:attrName>ppt_x</p:attrName>
                                        </p:attrNameLst>
                                      </p:cBhvr>
                                      <p:tavLst>
                                        <p:tav tm="0">
                                          <p:val>
                                            <p:strVal val="#ppt_x"/>
                                          </p:val>
                                        </p:tav>
                                        <p:tav tm="100000">
                                          <p:val>
                                            <p:strVal val="#ppt_x"/>
                                          </p:val>
                                        </p:tav>
                                      </p:tavLst>
                                    </p:anim>
                                    <p:anim calcmode="lin" valueType="num">
                                      <p:cBhvr additive="base">
                                        <p:cTn id="40" dur="500" fill="hold"/>
                                        <p:tgtEl>
                                          <p:spTgt spid="21198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1990"/>
                                        </p:tgtEl>
                                        <p:attrNameLst>
                                          <p:attrName>style.visibility</p:attrName>
                                        </p:attrNameLst>
                                      </p:cBhvr>
                                      <p:to>
                                        <p:strVal val="visible"/>
                                      </p:to>
                                    </p:set>
                                    <p:anim calcmode="lin" valueType="num">
                                      <p:cBhvr additive="base">
                                        <p:cTn id="43" dur="500" fill="hold"/>
                                        <p:tgtEl>
                                          <p:spTgt spid="211990"/>
                                        </p:tgtEl>
                                        <p:attrNameLst>
                                          <p:attrName>ppt_x</p:attrName>
                                        </p:attrNameLst>
                                      </p:cBhvr>
                                      <p:tavLst>
                                        <p:tav tm="0">
                                          <p:val>
                                            <p:strVal val="#ppt_x"/>
                                          </p:val>
                                        </p:tav>
                                        <p:tav tm="100000">
                                          <p:val>
                                            <p:strVal val="#ppt_x"/>
                                          </p:val>
                                        </p:tav>
                                      </p:tavLst>
                                    </p:anim>
                                    <p:anim calcmode="lin" valueType="num">
                                      <p:cBhvr additive="base">
                                        <p:cTn id="44" dur="500" fill="hold"/>
                                        <p:tgtEl>
                                          <p:spTgt spid="2119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85" grpId="0"/>
      <p:bldP spid="211988" grpId="0"/>
      <p:bldP spid="2120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w_f09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66261"/>
            <a:ext cx="8331200"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txBox="1">
            <a:spLocks noChangeArrowheads="1"/>
          </p:cNvSpPr>
          <p:nvPr/>
        </p:nvSpPr>
        <p:spPr>
          <a:xfrm>
            <a:off x="1835696" y="332656"/>
            <a:ext cx="7772400" cy="680120"/>
          </a:xfrm>
          <a:prstGeom prst="rect">
            <a:avLst/>
          </a:prstGeom>
          <a:no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en-US" sz="3600" b="0" dirty="0">
                <a:latin typeface="Times New Roman" panose="02020603050405020304" pitchFamily="18" charset="0"/>
              </a:rPr>
              <a:t>Esternalità positive nel consumo</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58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5844" name="Rectangle 4"/>
          <p:cNvSpPr>
            <a:spLocks noChangeArrowheads="1"/>
          </p:cNvSpPr>
          <p:nvPr/>
        </p:nvSpPr>
        <p:spPr bwMode="auto">
          <a:xfrm>
            <a:off x="685800" y="61055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5845" name="Rectangle 5"/>
          <p:cNvSpPr>
            <a:spLocks noChangeArrowheads="1"/>
          </p:cNvSpPr>
          <p:nvPr/>
        </p:nvSpPr>
        <p:spPr bwMode="auto">
          <a:xfrm>
            <a:off x="3124200" y="61055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5846" name="Rectangle 6"/>
          <p:cNvSpPr>
            <a:spLocks noChangeArrowheads="1"/>
          </p:cNvSpPr>
          <p:nvPr/>
        </p:nvSpPr>
        <p:spPr bwMode="auto">
          <a:xfrm>
            <a:off x="2620963" y="304800"/>
            <a:ext cx="3932237" cy="254952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5847" name="Line 7"/>
          <p:cNvSpPr>
            <a:spLocks noChangeShapeType="1"/>
          </p:cNvSpPr>
          <p:nvPr/>
        </p:nvSpPr>
        <p:spPr bwMode="auto">
          <a:xfrm flipH="1">
            <a:off x="2847975" y="735013"/>
            <a:ext cx="2646363" cy="1871662"/>
          </a:xfrm>
          <a:prstGeom prst="line">
            <a:avLst/>
          </a:prstGeom>
          <a:noFill/>
          <a:ln w="12700">
            <a:solidFill>
              <a:srgbClr val="4D9A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5848" name="Rectangle 8"/>
          <p:cNvSpPr>
            <a:spLocks noChangeArrowheads="1"/>
          </p:cNvSpPr>
          <p:nvPr/>
        </p:nvSpPr>
        <p:spPr bwMode="auto">
          <a:xfrm>
            <a:off x="5829300" y="2879725"/>
            <a:ext cx="6191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Quantità</a:t>
            </a:r>
          </a:p>
        </p:txBody>
      </p:sp>
      <p:sp>
        <p:nvSpPr>
          <p:cNvPr id="35849" name="Rectangle 9"/>
          <p:cNvSpPr>
            <a:spLocks noChangeArrowheads="1"/>
          </p:cNvSpPr>
          <p:nvPr/>
        </p:nvSpPr>
        <p:spPr bwMode="auto">
          <a:xfrm>
            <a:off x="5754688" y="3019425"/>
            <a:ext cx="8128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di sigarette</a:t>
            </a:r>
          </a:p>
        </p:txBody>
      </p:sp>
      <p:sp>
        <p:nvSpPr>
          <p:cNvPr id="35850" name="Rectangle 10"/>
          <p:cNvSpPr>
            <a:spLocks noChangeArrowheads="1"/>
          </p:cNvSpPr>
          <p:nvPr/>
        </p:nvSpPr>
        <p:spPr bwMode="auto">
          <a:xfrm>
            <a:off x="2506663" y="2879725"/>
            <a:ext cx="8413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0</a:t>
            </a:r>
          </a:p>
        </p:txBody>
      </p:sp>
      <p:sp>
        <p:nvSpPr>
          <p:cNvPr id="35851" name="Rectangle 11"/>
          <p:cNvSpPr>
            <a:spLocks noChangeArrowheads="1"/>
          </p:cNvSpPr>
          <p:nvPr/>
        </p:nvSpPr>
        <p:spPr bwMode="auto">
          <a:xfrm>
            <a:off x="2189163" y="203200"/>
            <a:ext cx="49053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Prezzo</a:t>
            </a:r>
          </a:p>
        </p:txBody>
      </p:sp>
      <p:sp>
        <p:nvSpPr>
          <p:cNvPr id="35852" name="Rectangle 12"/>
          <p:cNvSpPr>
            <a:spLocks noChangeArrowheads="1"/>
          </p:cNvSpPr>
          <p:nvPr/>
        </p:nvSpPr>
        <p:spPr bwMode="auto">
          <a:xfrm>
            <a:off x="1871663" y="419100"/>
            <a:ext cx="633412"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sigarette</a:t>
            </a:r>
          </a:p>
        </p:txBody>
      </p:sp>
      <p:sp>
        <p:nvSpPr>
          <p:cNvPr id="35853" name="Freeform 13"/>
          <p:cNvSpPr>
            <a:spLocks/>
          </p:cNvSpPr>
          <p:nvPr/>
        </p:nvSpPr>
        <p:spPr bwMode="auto">
          <a:xfrm>
            <a:off x="2620963" y="304800"/>
            <a:ext cx="3603625" cy="2551113"/>
          </a:xfrm>
          <a:custGeom>
            <a:avLst/>
            <a:gdLst>
              <a:gd name="T0" fmla="*/ 0 w 2270"/>
              <a:gd name="T1" fmla="*/ 0 h 1607"/>
              <a:gd name="T2" fmla="*/ 0 w 2270"/>
              <a:gd name="T3" fmla="*/ 2147483646 h 1607"/>
              <a:gd name="T4" fmla="*/ 2147483646 w 2270"/>
              <a:gd name="T5" fmla="*/ 2147483646 h 1607"/>
              <a:gd name="T6" fmla="*/ 0 60000 65536"/>
              <a:gd name="T7" fmla="*/ 0 60000 65536"/>
              <a:gd name="T8" fmla="*/ 0 60000 65536"/>
            </a:gdLst>
            <a:ahLst/>
            <a:cxnLst>
              <a:cxn ang="T6">
                <a:pos x="T0" y="T1"/>
              </a:cxn>
              <a:cxn ang="T7">
                <a:pos x="T2" y="T3"/>
              </a:cxn>
              <a:cxn ang="T8">
                <a:pos x="T4" y="T5"/>
              </a:cxn>
            </a:cxnLst>
            <a:rect l="0" t="0" r="r" b="b"/>
            <a:pathLst>
              <a:path w="2270" h="1607">
                <a:moveTo>
                  <a:pt x="0" y="0"/>
                </a:moveTo>
                <a:lnTo>
                  <a:pt x="0" y="1606"/>
                </a:lnTo>
                <a:lnTo>
                  <a:pt x="2269" y="160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5854" name="Line 14"/>
          <p:cNvSpPr>
            <a:spLocks noChangeShapeType="1"/>
          </p:cNvSpPr>
          <p:nvPr/>
        </p:nvSpPr>
        <p:spPr bwMode="auto">
          <a:xfrm flipV="1">
            <a:off x="4295775" y="1582738"/>
            <a:ext cx="0" cy="12620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5855" name="Rectangle 15"/>
          <p:cNvSpPr>
            <a:spLocks noChangeArrowheads="1"/>
          </p:cNvSpPr>
          <p:nvPr/>
        </p:nvSpPr>
        <p:spPr bwMode="auto">
          <a:xfrm>
            <a:off x="4257675" y="2879725"/>
            <a:ext cx="1778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i="1">
                <a:latin typeface="Arial" panose="020B0604020202020204" pitchFamily="34" charset="0"/>
              </a:rPr>
              <a:t>Q*</a:t>
            </a:r>
          </a:p>
        </p:txBody>
      </p:sp>
      <p:sp>
        <p:nvSpPr>
          <p:cNvPr id="35856" name="Rectangle 16"/>
          <p:cNvSpPr>
            <a:spLocks noChangeArrowheads="1"/>
          </p:cNvSpPr>
          <p:nvPr/>
        </p:nvSpPr>
        <p:spPr bwMode="auto">
          <a:xfrm>
            <a:off x="5360988" y="2232025"/>
            <a:ext cx="69373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Domanda</a:t>
            </a:r>
          </a:p>
        </p:txBody>
      </p:sp>
      <p:sp>
        <p:nvSpPr>
          <p:cNvPr id="35857" name="Rectangle 17"/>
          <p:cNvSpPr>
            <a:spLocks noChangeArrowheads="1"/>
          </p:cNvSpPr>
          <p:nvPr/>
        </p:nvSpPr>
        <p:spPr bwMode="auto">
          <a:xfrm>
            <a:off x="5614988" y="2384425"/>
            <a:ext cx="22129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(disponibilità a pagare privata)</a:t>
            </a:r>
          </a:p>
        </p:txBody>
      </p:sp>
      <p:sp>
        <p:nvSpPr>
          <p:cNvPr id="35858" name="Rectangle 18"/>
          <p:cNvSpPr>
            <a:spLocks noChangeArrowheads="1"/>
          </p:cNvSpPr>
          <p:nvPr/>
        </p:nvSpPr>
        <p:spPr bwMode="auto">
          <a:xfrm>
            <a:off x="5334000" y="533400"/>
            <a:ext cx="4984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Offerta</a:t>
            </a:r>
          </a:p>
        </p:txBody>
      </p:sp>
      <p:sp>
        <p:nvSpPr>
          <p:cNvPr id="35859" name="Rectangle 19"/>
          <p:cNvSpPr>
            <a:spLocks noChangeArrowheads="1"/>
          </p:cNvSpPr>
          <p:nvPr/>
        </p:nvSpPr>
        <p:spPr bwMode="auto">
          <a:xfrm>
            <a:off x="5183188" y="2625725"/>
            <a:ext cx="102393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Valore sociale</a:t>
            </a:r>
          </a:p>
        </p:txBody>
      </p:sp>
      <p:sp>
        <p:nvSpPr>
          <p:cNvPr id="35860" name="Line 20"/>
          <p:cNvSpPr>
            <a:spLocks noChangeShapeType="1"/>
          </p:cNvSpPr>
          <p:nvPr/>
        </p:nvSpPr>
        <p:spPr bwMode="auto">
          <a:xfrm>
            <a:off x="2924175" y="596900"/>
            <a:ext cx="2392363" cy="1704975"/>
          </a:xfrm>
          <a:prstGeom prst="line">
            <a:avLst/>
          </a:prstGeom>
          <a:noFill/>
          <a:ln w="12700">
            <a:solidFill>
              <a:srgbClr val="4D9A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5861" name="Line 21"/>
          <p:cNvSpPr>
            <a:spLocks noChangeShapeType="1"/>
          </p:cNvSpPr>
          <p:nvPr/>
        </p:nvSpPr>
        <p:spPr bwMode="auto">
          <a:xfrm>
            <a:off x="2824163" y="1027113"/>
            <a:ext cx="2301875" cy="1655762"/>
          </a:xfrm>
          <a:prstGeom prst="line">
            <a:avLst/>
          </a:prstGeom>
          <a:noFill/>
          <a:ln w="127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5862" name="Freeform 22"/>
          <p:cNvSpPr>
            <a:spLocks/>
          </p:cNvSpPr>
          <p:nvPr/>
        </p:nvSpPr>
        <p:spPr bwMode="auto">
          <a:xfrm>
            <a:off x="4257675" y="1547813"/>
            <a:ext cx="76200" cy="65087"/>
          </a:xfrm>
          <a:custGeom>
            <a:avLst/>
            <a:gdLst>
              <a:gd name="T0" fmla="*/ 2147483646 w 48"/>
              <a:gd name="T1" fmla="*/ 2147483646 h 41"/>
              <a:gd name="T2" fmla="*/ 2147483646 w 48"/>
              <a:gd name="T3" fmla="*/ 2147483646 h 41"/>
              <a:gd name="T4" fmla="*/ 2147483646 w 48"/>
              <a:gd name="T5" fmla="*/ 2147483646 h 41"/>
              <a:gd name="T6" fmla="*/ 2147483646 w 48"/>
              <a:gd name="T7" fmla="*/ 2147483646 h 41"/>
              <a:gd name="T8" fmla="*/ 2147483646 w 48"/>
              <a:gd name="T9" fmla="*/ 2147483646 h 41"/>
              <a:gd name="T10" fmla="*/ 2147483646 w 48"/>
              <a:gd name="T11" fmla="*/ 0 h 41"/>
              <a:gd name="T12" fmla="*/ 2147483646 w 48"/>
              <a:gd name="T13" fmla="*/ 0 h 41"/>
              <a:gd name="T14" fmla="*/ 2147483646 w 48"/>
              <a:gd name="T15" fmla="*/ 0 h 41"/>
              <a:gd name="T16" fmla="*/ 2147483646 w 48"/>
              <a:gd name="T17" fmla="*/ 2147483646 h 41"/>
              <a:gd name="T18" fmla="*/ 0 w 48"/>
              <a:gd name="T19" fmla="*/ 2147483646 h 41"/>
              <a:gd name="T20" fmla="*/ 2147483646 w 48"/>
              <a:gd name="T21" fmla="*/ 2147483646 h 41"/>
              <a:gd name="T22" fmla="*/ 2147483646 w 48"/>
              <a:gd name="T23" fmla="*/ 2147483646 h 41"/>
              <a:gd name="T24" fmla="*/ 2147483646 w 48"/>
              <a:gd name="T25" fmla="*/ 2147483646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41">
                <a:moveTo>
                  <a:pt x="23" y="40"/>
                </a:moveTo>
                <a:lnTo>
                  <a:pt x="31" y="40"/>
                </a:lnTo>
                <a:lnTo>
                  <a:pt x="39" y="32"/>
                </a:lnTo>
                <a:lnTo>
                  <a:pt x="47" y="24"/>
                </a:lnTo>
                <a:lnTo>
                  <a:pt x="39" y="8"/>
                </a:lnTo>
                <a:lnTo>
                  <a:pt x="31" y="0"/>
                </a:lnTo>
                <a:lnTo>
                  <a:pt x="23" y="0"/>
                </a:lnTo>
                <a:lnTo>
                  <a:pt x="16" y="0"/>
                </a:lnTo>
                <a:lnTo>
                  <a:pt x="8" y="8"/>
                </a:lnTo>
                <a:lnTo>
                  <a:pt x="0" y="24"/>
                </a:lnTo>
                <a:lnTo>
                  <a:pt x="8" y="32"/>
                </a:lnTo>
                <a:lnTo>
                  <a:pt x="16" y="40"/>
                </a:lnTo>
                <a:lnTo>
                  <a:pt x="23" y="4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5863" name="Line 23"/>
          <p:cNvSpPr>
            <a:spLocks noChangeShapeType="1"/>
          </p:cNvSpPr>
          <p:nvPr/>
        </p:nvSpPr>
        <p:spPr bwMode="auto">
          <a:xfrm flipV="1">
            <a:off x="3952875" y="1824038"/>
            <a:ext cx="0" cy="10207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5864" name="Rectangle 24"/>
          <p:cNvSpPr>
            <a:spLocks noChangeArrowheads="1"/>
          </p:cNvSpPr>
          <p:nvPr/>
        </p:nvSpPr>
        <p:spPr bwMode="auto">
          <a:xfrm>
            <a:off x="3736975" y="2879725"/>
            <a:ext cx="1190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i="1">
                <a:latin typeface="Arial" panose="020B0604020202020204" pitchFamily="34" charset="0"/>
              </a:rPr>
              <a:t>Q</a:t>
            </a:r>
          </a:p>
        </p:txBody>
      </p:sp>
      <p:sp>
        <p:nvSpPr>
          <p:cNvPr id="35865" name="Rectangle 25"/>
          <p:cNvSpPr>
            <a:spLocks noChangeArrowheads="1"/>
          </p:cNvSpPr>
          <p:nvPr/>
        </p:nvSpPr>
        <p:spPr bwMode="auto">
          <a:xfrm>
            <a:off x="3362325" y="3027363"/>
            <a:ext cx="66833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efficiente</a:t>
            </a:r>
          </a:p>
        </p:txBody>
      </p:sp>
      <p:sp>
        <p:nvSpPr>
          <p:cNvPr id="35866" name="Freeform 26"/>
          <p:cNvSpPr>
            <a:spLocks/>
          </p:cNvSpPr>
          <p:nvPr/>
        </p:nvSpPr>
        <p:spPr bwMode="auto">
          <a:xfrm>
            <a:off x="3914775" y="1801813"/>
            <a:ext cx="77788" cy="65087"/>
          </a:xfrm>
          <a:custGeom>
            <a:avLst/>
            <a:gdLst>
              <a:gd name="T0" fmla="*/ 2147483646 w 49"/>
              <a:gd name="T1" fmla="*/ 2147483646 h 41"/>
              <a:gd name="T2" fmla="*/ 2147483646 w 49"/>
              <a:gd name="T3" fmla="*/ 2147483646 h 41"/>
              <a:gd name="T4" fmla="*/ 2147483646 w 49"/>
              <a:gd name="T5" fmla="*/ 2147483646 h 41"/>
              <a:gd name="T6" fmla="*/ 2147483646 w 49"/>
              <a:gd name="T7" fmla="*/ 2147483646 h 41"/>
              <a:gd name="T8" fmla="*/ 2147483646 w 49"/>
              <a:gd name="T9" fmla="*/ 2147483646 h 41"/>
              <a:gd name="T10" fmla="*/ 2147483646 w 49"/>
              <a:gd name="T11" fmla="*/ 0 h 41"/>
              <a:gd name="T12" fmla="*/ 2147483646 w 49"/>
              <a:gd name="T13" fmla="*/ 0 h 41"/>
              <a:gd name="T14" fmla="*/ 2147483646 w 49"/>
              <a:gd name="T15" fmla="*/ 0 h 41"/>
              <a:gd name="T16" fmla="*/ 0 w 49"/>
              <a:gd name="T17" fmla="*/ 2147483646 h 41"/>
              <a:gd name="T18" fmla="*/ 0 w 49"/>
              <a:gd name="T19" fmla="*/ 2147483646 h 41"/>
              <a:gd name="T20" fmla="*/ 0 w 49"/>
              <a:gd name="T21" fmla="*/ 2147483646 h 41"/>
              <a:gd name="T22" fmla="*/ 2147483646 w 49"/>
              <a:gd name="T23" fmla="*/ 2147483646 h 41"/>
              <a:gd name="T24" fmla="*/ 2147483646 w 49"/>
              <a:gd name="T25" fmla="*/ 2147483646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41">
                <a:moveTo>
                  <a:pt x="24" y="40"/>
                </a:moveTo>
                <a:lnTo>
                  <a:pt x="32" y="40"/>
                </a:lnTo>
                <a:lnTo>
                  <a:pt x="40" y="32"/>
                </a:lnTo>
                <a:lnTo>
                  <a:pt x="48" y="16"/>
                </a:lnTo>
                <a:lnTo>
                  <a:pt x="40" y="8"/>
                </a:lnTo>
                <a:lnTo>
                  <a:pt x="32" y="0"/>
                </a:lnTo>
                <a:lnTo>
                  <a:pt x="24" y="0"/>
                </a:lnTo>
                <a:lnTo>
                  <a:pt x="8" y="0"/>
                </a:lnTo>
                <a:lnTo>
                  <a:pt x="0" y="8"/>
                </a:lnTo>
                <a:lnTo>
                  <a:pt x="0" y="16"/>
                </a:lnTo>
                <a:lnTo>
                  <a:pt x="0" y="32"/>
                </a:lnTo>
                <a:lnTo>
                  <a:pt x="8" y="40"/>
                </a:lnTo>
                <a:lnTo>
                  <a:pt x="24" y="4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5867" name="Rectangle 27"/>
          <p:cNvSpPr>
            <a:spLocks noChangeArrowheads="1"/>
          </p:cNvSpPr>
          <p:nvPr/>
        </p:nvSpPr>
        <p:spPr bwMode="auto">
          <a:xfrm>
            <a:off x="3581400" y="152400"/>
            <a:ext cx="3543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Times New Roman" panose="02020603050405020304" pitchFamily="18" charset="0"/>
              </a:rPr>
              <a:t>(a) Esternalità negative nel consumo</a:t>
            </a:r>
          </a:p>
        </p:txBody>
      </p:sp>
      <p:sp>
        <p:nvSpPr>
          <p:cNvPr id="35868" name="Rectangle 28"/>
          <p:cNvSpPr>
            <a:spLocks noChangeArrowheads="1"/>
          </p:cNvSpPr>
          <p:nvPr/>
        </p:nvSpPr>
        <p:spPr bwMode="auto">
          <a:xfrm>
            <a:off x="2620963" y="3652838"/>
            <a:ext cx="3856037" cy="256381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5869" name="Line 29"/>
          <p:cNvSpPr>
            <a:spLocks noChangeShapeType="1"/>
          </p:cNvSpPr>
          <p:nvPr/>
        </p:nvSpPr>
        <p:spPr bwMode="auto">
          <a:xfrm flipH="1">
            <a:off x="2847975" y="4097338"/>
            <a:ext cx="2646363" cy="1871662"/>
          </a:xfrm>
          <a:prstGeom prst="line">
            <a:avLst/>
          </a:prstGeom>
          <a:noFill/>
          <a:ln w="12700">
            <a:solidFill>
              <a:srgbClr val="4D9A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5870" name="Rectangle 30"/>
          <p:cNvSpPr>
            <a:spLocks noChangeArrowheads="1"/>
          </p:cNvSpPr>
          <p:nvPr/>
        </p:nvSpPr>
        <p:spPr bwMode="auto">
          <a:xfrm>
            <a:off x="5703888" y="6238875"/>
            <a:ext cx="798512"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Quantità di</a:t>
            </a:r>
          </a:p>
        </p:txBody>
      </p:sp>
      <p:sp>
        <p:nvSpPr>
          <p:cNvPr id="35871" name="Rectangle 31"/>
          <p:cNvSpPr>
            <a:spLocks noChangeArrowheads="1"/>
          </p:cNvSpPr>
          <p:nvPr/>
        </p:nvSpPr>
        <p:spPr bwMode="auto">
          <a:xfrm>
            <a:off x="5754688" y="6380163"/>
            <a:ext cx="14478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iscritti all’Università</a:t>
            </a:r>
          </a:p>
        </p:txBody>
      </p:sp>
      <p:sp>
        <p:nvSpPr>
          <p:cNvPr id="35872" name="Rectangle 32"/>
          <p:cNvSpPr>
            <a:spLocks noChangeArrowheads="1"/>
          </p:cNvSpPr>
          <p:nvPr/>
        </p:nvSpPr>
        <p:spPr bwMode="auto">
          <a:xfrm>
            <a:off x="2506663" y="6238875"/>
            <a:ext cx="8413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0</a:t>
            </a:r>
          </a:p>
        </p:txBody>
      </p:sp>
      <p:sp>
        <p:nvSpPr>
          <p:cNvPr id="35873" name="Rectangle 33"/>
          <p:cNvSpPr>
            <a:spLocks noChangeArrowheads="1"/>
          </p:cNvSpPr>
          <p:nvPr/>
        </p:nvSpPr>
        <p:spPr bwMode="auto">
          <a:xfrm>
            <a:off x="1985963" y="3551238"/>
            <a:ext cx="49053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Prezzo</a:t>
            </a:r>
          </a:p>
        </p:txBody>
      </p:sp>
      <p:sp>
        <p:nvSpPr>
          <p:cNvPr id="35874" name="Rectangle 34"/>
          <p:cNvSpPr>
            <a:spLocks noChangeArrowheads="1"/>
          </p:cNvSpPr>
          <p:nvPr/>
        </p:nvSpPr>
        <p:spPr bwMode="auto">
          <a:xfrm>
            <a:off x="1871663" y="3779838"/>
            <a:ext cx="735012"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Università</a:t>
            </a:r>
          </a:p>
        </p:txBody>
      </p:sp>
      <p:sp>
        <p:nvSpPr>
          <p:cNvPr id="35875" name="Freeform 35"/>
          <p:cNvSpPr>
            <a:spLocks/>
          </p:cNvSpPr>
          <p:nvPr/>
        </p:nvSpPr>
        <p:spPr bwMode="auto">
          <a:xfrm>
            <a:off x="2620963" y="3652838"/>
            <a:ext cx="3603625" cy="2565400"/>
          </a:xfrm>
          <a:custGeom>
            <a:avLst/>
            <a:gdLst>
              <a:gd name="T0" fmla="*/ 0 w 2270"/>
              <a:gd name="T1" fmla="*/ 0 h 1616"/>
              <a:gd name="T2" fmla="*/ 0 w 2270"/>
              <a:gd name="T3" fmla="*/ 2147483646 h 1616"/>
              <a:gd name="T4" fmla="*/ 2147483646 w 2270"/>
              <a:gd name="T5" fmla="*/ 2147483646 h 1616"/>
              <a:gd name="T6" fmla="*/ 0 60000 65536"/>
              <a:gd name="T7" fmla="*/ 0 60000 65536"/>
              <a:gd name="T8" fmla="*/ 0 60000 65536"/>
            </a:gdLst>
            <a:ahLst/>
            <a:cxnLst>
              <a:cxn ang="T6">
                <a:pos x="T0" y="T1"/>
              </a:cxn>
              <a:cxn ang="T7">
                <a:pos x="T2" y="T3"/>
              </a:cxn>
              <a:cxn ang="T8">
                <a:pos x="T4" y="T5"/>
              </a:cxn>
            </a:cxnLst>
            <a:rect l="0" t="0" r="r" b="b"/>
            <a:pathLst>
              <a:path w="2270" h="1616">
                <a:moveTo>
                  <a:pt x="0" y="0"/>
                </a:moveTo>
                <a:lnTo>
                  <a:pt x="0" y="1615"/>
                </a:lnTo>
                <a:lnTo>
                  <a:pt x="2269" y="16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5876" name="Line 36"/>
          <p:cNvSpPr>
            <a:spLocks noChangeShapeType="1"/>
          </p:cNvSpPr>
          <p:nvPr/>
        </p:nvSpPr>
        <p:spPr bwMode="auto">
          <a:xfrm flipV="1">
            <a:off x="4295775" y="4930775"/>
            <a:ext cx="0" cy="12763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5877" name="Rectangle 37"/>
          <p:cNvSpPr>
            <a:spLocks noChangeArrowheads="1"/>
          </p:cNvSpPr>
          <p:nvPr/>
        </p:nvSpPr>
        <p:spPr bwMode="auto">
          <a:xfrm>
            <a:off x="4117975" y="6238875"/>
            <a:ext cx="1778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i="1">
                <a:latin typeface="Arial" panose="020B0604020202020204" pitchFamily="34" charset="0"/>
              </a:rPr>
              <a:t>Q*</a:t>
            </a:r>
          </a:p>
        </p:txBody>
      </p:sp>
      <p:sp>
        <p:nvSpPr>
          <p:cNvPr id="35878" name="Rectangle 38"/>
          <p:cNvSpPr>
            <a:spLocks noChangeArrowheads="1"/>
          </p:cNvSpPr>
          <p:nvPr/>
        </p:nvSpPr>
        <p:spPr bwMode="auto">
          <a:xfrm>
            <a:off x="5310188" y="5772150"/>
            <a:ext cx="69373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Domanda</a:t>
            </a:r>
          </a:p>
        </p:txBody>
      </p:sp>
      <p:sp>
        <p:nvSpPr>
          <p:cNvPr id="35879" name="Rectangle 39"/>
          <p:cNvSpPr>
            <a:spLocks noChangeArrowheads="1"/>
          </p:cNvSpPr>
          <p:nvPr/>
        </p:nvSpPr>
        <p:spPr bwMode="auto">
          <a:xfrm>
            <a:off x="5170488" y="5911850"/>
            <a:ext cx="22129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(disponibilità a pagare privata)</a:t>
            </a:r>
          </a:p>
        </p:txBody>
      </p:sp>
      <p:sp>
        <p:nvSpPr>
          <p:cNvPr id="35880" name="Rectangle 40"/>
          <p:cNvSpPr>
            <a:spLocks noChangeArrowheads="1"/>
          </p:cNvSpPr>
          <p:nvPr/>
        </p:nvSpPr>
        <p:spPr bwMode="auto">
          <a:xfrm>
            <a:off x="5880100" y="5454650"/>
            <a:ext cx="4651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Valore</a:t>
            </a:r>
          </a:p>
        </p:txBody>
      </p:sp>
      <p:sp>
        <p:nvSpPr>
          <p:cNvPr id="35881" name="Rectangle 41"/>
          <p:cNvSpPr>
            <a:spLocks noChangeArrowheads="1"/>
          </p:cNvSpPr>
          <p:nvPr/>
        </p:nvSpPr>
        <p:spPr bwMode="auto">
          <a:xfrm>
            <a:off x="5892800" y="5607050"/>
            <a:ext cx="5159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sociale</a:t>
            </a:r>
          </a:p>
        </p:txBody>
      </p:sp>
      <p:sp>
        <p:nvSpPr>
          <p:cNvPr id="35882" name="Line 42"/>
          <p:cNvSpPr>
            <a:spLocks noChangeShapeType="1"/>
          </p:cNvSpPr>
          <p:nvPr/>
        </p:nvSpPr>
        <p:spPr bwMode="auto">
          <a:xfrm>
            <a:off x="3051175" y="4046538"/>
            <a:ext cx="2392363" cy="1706562"/>
          </a:xfrm>
          <a:prstGeom prst="line">
            <a:avLst/>
          </a:prstGeom>
          <a:noFill/>
          <a:ln w="12700">
            <a:solidFill>
              <a:srgbClr val="4D9A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5883" name="Line 43"/>
          <p:cNvSpPr>
            <a:spLocks noChangeShapeType="1"/>
          </p:cNvSpPr>
          <p:nvPr/>
        </p:nvSpPr>
        <p:spPr bwMode="auto">
          <a:xfrm>
            <a:off x="3521075" y="3868738"/>
            <a:ext cx="2314575" cy="1655762"/>
          </a:xfrm>
          <a:prstGeom prst="line">
            <a:avLst/>
          </a:prstGeom>
          <a:noFill/>
          <a:ln w="127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5884" name="Freeform 44"/>
          <p:cNvSpPr>
            <a:spLocks/>
          </p:cNvSpPr>
          <p:nvPr/>
        </p:nvSpPr>
        <p:spPr bwMode="auto">
          <a:xfrm>
            <a:off x="4257675" y="4897438"/>
            <a:ext cx="76200" cy="76200"/>
          </a:xfrm>
          <a:custGeom>
            <a:avLst/>
            <a:gdLst>
              <a:gd name="T0" fmla="*/ 2147483646 w 48"/>
              <a:gd name="T1" fmla="*/ 2147483646 h 48"/>
              <a:gd name="T2" fmla="*/ 2147483646 w 48"/>
              <a:gd name="T3" fmla="*/ 2147483646 h 48"/>
              <a:gd name="T4" fmla="*/ 2147483646 w 48"/>
              <a:gd name="T5" fmla="*/ 2147483646 h 48"/>
              <a:gd name="T6" fmla="*/ 2147483646 w 48"/>
              <a:gd name="T7" fmla="*/ 2147483646 h 48"/>
              <a:gd name="T8" fmla="*/ 2147483646 w 48"/>
              <a:gd name="T9" fmla="*/ 2147483646 h 48"/>
              <a:gd name="T10" fmla="*/ 2147483646 w 48"/>
              <a:gd name="T11" fmla="*/ 2147483646 h 48"/>
              <a:gd name="T12" fmla="*/ 2147483646 w 48"/>
              <a:gd name="T13" fmla="*/ 0 h 48"/>
              <a:gd name="T14" fmla="*/ 2147483646 w 48"/>
              <a:gd name="T15" fmla="*/ 2147483646 h 48"/>
              <a:gd name="T16" fmla="*/ 2147483646 w 48"/>
              <a:gd name="T17" fmla="*/ 2147483646 h 48"/>
              <a:gd name="T18" fmla="*/ 0 w 48"/>
              <a:gd name="T19" fmla="*/ 2147483646 h 48"/>
              <a:gd name="T20" fmla="*/ 2147483646 w 48"/>
              <a:gd name="T21" fmla="*/ 2147483646 h 48"/>
              <a:gd name="T22" fmla="*/ 2147483646 w 48"/>
              <a:gd name="T23" fmla="*/ 2147483646 h 48"/>
              <a:gd name="T24" fmla="*/ 2147483646 w 48"/>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48">
                <a:moveTo>
                  <a:pt x="23" y="47"/>
                </a:moveTo>
                <a:lnTo>
                  <a:pt x="31" y="47"/>
                </a:lnTo>
                <a:lnTo>
                  <a:pt x="39" y="39"/>
                </a:lnTo>
                <a:lnTo>
                  <a:pt x="47" y="23"/>
                </a:lnTo>
                <a:lnTo>
                  <a:pt x="39" y="16"/>
                </a:lnTo>
                <a:lnTo>
                  <a:pt x="31" y="8"/>
                </a:lnTo>
                <a:lnTo>
                  <a:pt x="23" y="0"/>
                </a:lnTo>
                <a:lnTo>
                  <a:pt x="16" y="8"/>
                </a:lnTo>
                <a:lnTo>
                  <a:pt x="8" y="16"/>
                </a:lnTo>
                <a:lnTo>
                  <a:pt x="0" y="23"/>
                </a:lnTo>
                <a:lnTo>
                  <a:pt x="8" y="39"/>
                </a:lnTo>
                <a:lnTo>
                  <a:pt x="16" y="47"/>
                </a:lnTo>
                <a:lnTo>
                  <a:pt x="23" y="4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5885" name="Line 45"/>
          <p:cNvSpPr>
            <a:spLocks noChangeShapeType="1"/>
          </p:cNvSpPr>
          <p:nvPr/>
        </p:nvSpPr>
        <p:spPr bwMode="auto">
          <a:xfrm flipV="1">
            <a:off x="4651375" y="4678363"/>
            <a:ext cx="0" cy="15287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5886" name="Rectangle 46"/>
          <p:cNvSpPr>
            <a:spLocks noChangeArrowheads="1"/>
          </p:cNvSpPr>
          <p:nvPr/>
        </p:nvSpPr>
        <p:spPr bwMode="auto">
          <a:xfrm>
            <a:off x="4611688" y="6238875"/>
            <a:ext cx="119062"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i="1">
                <a:latin typeface="Arial" panose="020B0604020202020204" pitchFamily="34" charset="0"/>
              </a:rPr>
              <a:t>Q</a:t>
            </a:r>
          </a:p>
        </p:txBody>
      </p:sp>
      <p:sp>
        <p:nvSpPr>
          <p:cNvPr id="35887" name="Rectangle 47"/>
          <p:cNvSpPr>
            <a:spLocks noChangeArrowheads="1"/>
          </p:cNvSpPr>
          <p:nvPr/>
        </p:nvSpPr>
        <p:spPr bwMode="auto">
          <a:xfrm>
            <a:off x="4618038" y="6380163"/>
            <a:ext cx="66833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efficiente</a:t>
            </a:r>
          </a:p>
        </p:txBody>
      </p:sp>
      <p:sp>
        <p:nvSpPr>
          <p:cNvPr id="35888" name="Freeform 48"/>
          <p:cNvSpPr>
            <a:spLocks/>
          </p:cNvSpPr>
          <p:nvPr/>
        </p:nvSpPr>
        <p:spPr bwMode="auto">
          <a:xfrm>
            <a:off x="4611688" y="4643438"/>
            <a:ext cx="77787" cy="77787"/>
          </a:xfrm>
          <a:custGeom>
            <a:avLst/>
            <a:gdLst>
              <a:gd name="T0" fmla="*/ 2147483646 w 49"/>
              <a:gd name="T1" fmla="*/ 2147483646 h 49"/>
              <a:gd name="T2" fmla="*/ 2147483646 w 49"/>
              <a:gd name="T3" fmla="*/ 2147483646 h 49"/>
              <a:gd name="T4" fmla="*/ 2147483646 w 49"/>
              <a:gd name="T5" fmla="*/ 2147483646 h 49"/>
              <a:gd name="T6" fmla="*/ 2147483646 w 49"/>
              <a:gd name="T7" fmla="*/ 2147483646 h 49"/>
              <a:gd name="T8" fmla="*/ 2147483646 w 49"/>
              <a:gd name="T9" fmla="*/ 2147483646 h 49"/>
              <a:gd name="T10" fmla="*/ 2147483646 w 49"/>
              <a:gd name="T11" fmla="*/ 0 h 49"/>
              <a:gd name="T12" fmla="*/ 2147483646 w 49"/>
              <a:gd name="T13" fmla="*/ 0 h 49"/>
              <a:gd name="T14" fmla="*/ 2147483646 w 49"/>
              <a:gd name="T15" fmla="*/ 0 h 49"/>
              <a:gd name="T16" fmla="*/ 2147483646 w 49"/>
              <a:gd name="T17" fmla="*/ 2147483646 h 49"/>
              <a:gd name="T18" fmla="*/ 0 w 49"/>
              <a:gd name="T19" fmla="*/ 2147483646 h 49"/>
              <a:gd name="T20" fmla="*/ 2147483646 w 49"/>
              <a:gd name="T21" fmla="*/ 2147483646 h 49"/>
              <a:gd name="T22" fmla="*/ 2147483646 w 49"/>
              <a:gd name="T23" fmla="*/ 2147483646 h 49"/>
              <a:gd name="T24" fmla="*/ 2147483646 w 49"/>
              <a:gd name="T25" fmla="*/ 2147483646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49">
                <a:moveTo>
                  <a:pt x="24" y="48"/>
                </a:moveTo>
                <a:lnTo>
                  <a:pt x="32" y="40"/>
                </a:lnTo>
                <a:lnTo>
                  <a:pt x="40" y="32"/>
                </a:lnTo>
                <a:lnTo>
                  <a:pt x="48" y="24"/>
                </a:lnTo>
                <a:lnTo>
                  <a:pt x="40" y="8"/>
                </a:lnTo>
                <a:lnTo>
                  <a:pt x="32" y="0"/>
                </a:lnTo>
                <a:lnTo>
                  <a:pt x="24" y="0"/>
                </a:lnTo>
                <a:lnTo>
                  <a:pt x="16" y="0"/>
                </a:lnTo>
                <a:lnTo>
                  <a:pt x="8" y="8"/>
                </a:lnTo>
                <a:lnTo>
                  <a:pt x="0" y="24"/>
                </a:lnTo>
                <a:lnTo>
                  <a:pt x="8" y="32"/>
                </a:lnTo>
                <a:lnTo>
                  <a:pt x="16" y="40"/>
                </a:lnTo>
                <a:lnTo>
                  <a:pt x="24" y="4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5889" name="Rectangle 49"/>
          <p:cNvSpPr>
            <a:spLocks noChangeArrowheads="1"/>
          </p:cNvSpPr>
          <p:nvPr/>
        </p:nvSpPr>
        <p:spPr bwMode="auto">
          <a:xfrm>
            <a:off x="3559175" y="3362325"/>
            <a:ext cx="3492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Times New Roman" panose="02020603050405020304" pitchFamily="18" charset="0"/>
              </a:rPr>
              <a:t>(b) Esternalità positive nel consumo</a:t>
            </a:r>
          </a:p>
        </p:txBody>
      </p:sp>
      <p:sp>
        <p:nvSpPr>
          <p:cNvPr id="35890" name="Rectangle 50"/>
          <p:cNvSpPr>
            <a:spLocks noChangeArrowheads="1"/>
          </p:cNvSpPr>
          <p:nvPr/>
        </p:nvSpPr>
        <p:spPr bwMode="auto">
          <a:xfrm>
            <a:off x="5334000" y="3886200"/>
            <a:ext cx="4984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200">
                <a:latin typeface="Arial" panose="020B0604020202020204" pitchFamily="34" charset="0"/>
              </a:rPr>
              <a:t>Offerta</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78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7892" name="Rectangle 4"/>
          <p:cNvSpPr>
            <a:spLocks noGrp="1" noChangeArrowheads="1"/>
          </p:cNvSpPr>
          <p:nvPr>
            <p:ph type="title"/>
          </p:nvPr>
        </p:nvSpPr>
        <p:spPr>
          <a:xfrm>
            <a:off x="323850" y="0"/>
            <a:ext cx="8534400" cy="620713"/>
          </a:xfrm>
          <a:noFill/>
        </p:spPr>
        <p:txBody>
          <a:bodyPr/>
          <a:lstStyle/>
          <a:p>
            <a:r>
              <a:rPr lang="it-IT" altLang="en-US">
                <a:latin typeface="Times New Roman" panose="02020603050405020304" pitchFamily="18" charset="0"/>
              </a:rPr>
              <a:t>Come ottenere l’output efficiente? </a:t>
            </a:r>
          </a:p>
        </p:txBody>
      </p:sp>
      <p:sp>
        <p:nvSpPr>
          <p:cNvPr id="216069" name="Rectangle 5"/>
          <p:cNvSpPr>
            <a:spLocks noGrp="1" noChangeArrowheads="1"/>
          </p:cNvSpPr>
          <p:nvPr>
            <p:ph type="body" idx="1"/>
          </p:nvPr>
        </p:nvSpPr>
        <p:spPr>
          <a:xfrm>
            <a:off x="-36512" y="692697"/>
            <a:ext cx="9144000" cy="5555704"/>
          </a:xfrm>
          <a:noFill/>
        </p:spPr>
        <p:txBody>
          <a:bodyPr/>
          <a:lstStyle/>
          <a:p>
            <a:pPr>
              <a:lnSpc>
                <a:spcPct val="80000"/>
              </a:lnSpc>
              <a:buSzTx/>
              <a:buFont typeface="Wingdings" panose="05000000000000000000" pitchFamily="2" charset="2"/>
              <a:buChar char="§"/>
            </a:pPr>
            <a:r>
              <a:rPr lang="it-IT" altLang="en-US" sz="2400" dirty="0">
                <a:latin typeface="Garamond" panose="02020404030301010803" pitchFamily="18" charset="0"/>
              </a:rPr>
              <a:t>Per indurre gli agenti di mercato (nel nostro caso, i produttori) ad agire </a:t>
            </a:r>
            <a:r>
              <a:rPr lang="it-IT" altLang="en-US" sz="2400" i="1" dirty="0">
                <a:latin typeface="Garamond" panose="02020404030301010803" pitchFamily="18" charset="0"/>
              </a:rPr>
              <a:t>come se</a:t>
            </a:r>
            <a:r>
              <a:rPr lang="it-IT" altLang="en-US" sz="2400" dirty="0">
                <a:latin typeface="Garamond" panose="02020404030301010803" pitchFamily="18" charset="0"/>
              </a:rPr>
              <a:t> la curva di offerta sia davvero quella del costo sociale, occorre </a:t>
            </a:r>
            <a:r>
              <a:rPr lang="it-IT" altLang="en-US" sz="2400" u="sng" dirty="0">
                <a:latin typeface="Garamond" panose="02020404030301010803" pitchFamily="18" charset="0"/>
              </a:rPr>
              <a:t>modificare</a:t>
            </a:r>
            <a:r>
              <a:rPr lang="it-IT" altLang="en-US" sz="2400" dirty="0">
                <a:latin typeface="Garamond" panose="02020404030301010803" pitchFamily="18" charset="0"/>
              </a:rPr>
              <a:t> il loro sistema di incentivi, cosicché nel loro comportamento tengano conto dell’effetto esterno negativo delle loro scelte.</a:t>
            </a:r>
          </a:p>
          <a:p>
            <a:pPr>
              <a:lnSpc>
                <a:spcPct val="80000"/>
              </a:lnSpc>
              <a:buSzTx/>
              <a:buFont typeface="Wingdings" panose="05000000000000000000" pitchFamily="2" charset="2"/>
              <a:buChar char="§"/>
            </a:pPr>
            <a:r>
              <a:rPr lang="it-IT" altLang="en-US" sz="2400" dirty="0">
                <a:latin typeface="Garamond" panose="02020404030301010803" pitchFamily="18" charset="0"/>
              </a:rPr>
              <a:t>E’ il problema c.d. della </a:t>
            </a:r>
            <a:r>
              <a:rPr lang="it-IT" altLang="en-US" sz="2400" dirty="0">
                <a:solidFill>
                  <a:srgbClr val="FC0128"/>
                </a:solidFill>
                <a:latin typeface="Garamond" panose="02020404030301010803" pitchFamily="18" charset="0"/>
              </a:rPr>
              <a:t>internalizzazione dell’esternalità</a:t>
            </a:r>
          </a:p>
          <a:p>
            <a:pPr>
              <a:lnSpc>
                <a:spcPct val="80000"/>
              </a:lnSpc>
              <a:buSzTx/>
              <a:buFont typeface="Wingdings" panose="05000000000000000000" pitchFamily="2" charset="2"/>
              <a:buChar char="§"/>
            </a:pPr>
            <a:r>
              <a:rPr lang="it-IT" altLang="en-US" sz="2400" dirty="0">
                <a:latin typeface="Garamond" panose="02020404030301010803" pitchFamily="18" charset="0"/>
              </a:rPr>
              <a:t>Per esempio, l’autorità pubblica potrebbe indurre i produttori ad internalizzare l’esternalità imponendo una </a:t>
            </a:r>
            <a:r>
              <a:rPr lang="it-IT" altLang="en-US" sz="2400" dirty="0">
                <a:solidFill>
                  <a:srgbClr val="FC0128"/>
                </a:solidFill>
                <a:latin typeface="Garamond" panose="02020404030301010803" pitchFamily="18" charset="0"/>
              </a:rPr>
              <a:t>tassa</a:t>
            </a:r>
            <a:r>
              <a:rPr lang="it-IT" altLang="en-US" sz="2400" dirty="0">
                <a:latin typeface="Garamond" panose="02020404030301010803" pitchFamily="18" charset="0"/>
              </a:rPr>
              <a:t> su ogni unità prodotta pari esattamente al costo dell’inquinamento. In questo modo la curva di offerta privata verrebbe a </a:t>
            </a:r>
            <a:r>
              <a:rPr lang="it-IT" altLang="en-US" sz="2400" u="sng" dirty="0">
                <a:latin typeface="Garamond" panose="02020404030301010803" pitchFamily="18" charset="0"/>
              </a:rPr>
              <a:t>coincidere</a:t>
            </a:r>
            <a:r>
              <a:rPr lang="it-IT" altLang="en-US" sz="2400" dirty="0">
                <a:latin typeface="Garamond" panose="02020404030301010803" pitchFamily="18" charset="0"/>
              </a:rPr>
              <a:t> con quella del costo sociale. Quest’ultima non sarebbe più virtuale, ma effettiva.</a:t>
            </a:r>
          </a:p>
          <a:p>
            <a:pPr lvl="1">
              <a:lnSpc>
                <a:spcPct val="80000"/>
              </a:lnSpc>
              <a:buSzTx/>
              <a:buFont typeface="Wingdings" panose="05000000000000000000" pitchFamily="2" charset="2"/>
              <a:buChar char="§"/>
            </a:pPr>
            <a:r>
              <a:rPr lang="it-IT" altLang="en-US" sz="2400" dirty="0">
                <a:latin typeface="Garamond" panose="02020404030301010803" pitchFamily="18" charset="0"/>
              </a:rPr>
              <a:t>Nel caso di esternalità </a:t>
            </a:r>
            <a:r>
              <a:rPr lang="it-IT" altLang="en-US" sz="2400" u="sng" dirty="0">
                <a:latin typeface="Garamond" panose="02020404030301010803" pitchFamily="18" charset="0"/>
              </a:rPr>
              <a:t>positiva</a:t>
            </a:r>
            <a:r>
              <a:rPr lang="it-IT" altLang="en-US" sz="2400" dirty="0">
                <a:latin typeface="Garamond" panose="02020404030301010803" pitchFamily="18" charset="0"/>
              </a:rPr>
              <a:t>, servirebbe un </a:t>
            </a:r>
            <a:r>
              <a:rPr lang="it-IT" altLang="en-US" sz="2400" dirty="0">
                <a:solidFill>
                  <a:srgbClr val="FC0128"/>
                </a:solidFill>
                <a:latin typeface="Garamond" panose="02020404030301010803" pitchFamily="18" charset="0"/>
              </a:rPr>
              <a:t>sussidio</a:t>
            </a:r>
            <a:r>
              <a:rPr lang="it-IT" altLang="en-US" sz="2400" dirty="0">
                <a:latin typeface="Garamond" panose="02020404030301010803" pitchFamily="18" charset="0"/>
              </a:rPr>
              <a:t>.</a:t>
            </a:r>
          </a:p>
          <a:p>
            <a:pPr>
              <a:lnSpc>
                <a:spcPct val="80000"/>
              </a:lnSpc>
              <a:buSzTx/>
              <a:buFont typeface="Wingdings" panose="05000000000000000000" pitchFamily="2" charset="2"/>
              <a:buChar char="§"/>
            </a:pPr>
            <a:r>
              <a:rPr lang="it-IT" altLang="en-US" sz="2400" dirty="0">
                <a:latin typeface="Garamond" panose="02020404030301010803" pitchFamily="18" charset="0"/>
              </a:rPr>
              <a:t>La tassa induce come sempre una DWL, ma questa è </a:t>
            </a:r>
            <a:r>
              <a:rPr lang="it-IT" altLang="en-US" sz="2400" u="sng" dirty="0">
                <a:latin typeface="Garamond" panose="02020404030301010803" pitchFamily="18" charset="0"/>
              </a:rPr>
              <a:t>più che compensata</a:t>
            </a:r>
            <a:r>
              <a:rPr lang="it-IT" altLang="en-US" sz="2400" dirty="0">
                <a:latin typeface="Garamond" panose="02020404030301010803" pitchFamily="18" charset="0"/>
              </a:rPr>
              <a:t> dal guadagno di benessere che deriva dalla riduzione dei danni subiti dal terzo. Il benessere sociale dunque </a:t>
            </a:r>
            <a:r>
              <a:rPr lang="it-IT" altLang="en-US" sz="2400" u="sng" dirty="0">
                <a:latin typeface="Garamond" panose="02020404030301010803" pitchFamily="18" charset="0"/>
              </a:rPr>
              <a:t>aumenta</a:t>
            </a:r>
            <a:r>
              <a:rPr lang="it-IT" altLang="en-US" sz="2400" dirty="0">
                <a:latin typeface="Garamond" panose="02020404030301010803" pitchFamily="18" charset="0"/>
              </a:rPr>
              <a:t> grazie alla tassa: esso è </a:t>
            </a:r>
            <a:r>
              <a:rPr lang="it-IT" altLang="en-US" sz="2400" u="sng" dirty="0">
                <a:latin typeface="Garamond" panose="02020404030301010803" pitchFamily="18" charset="0"/>
              </a:rPr>
              <a:t>massimo</a:t>
            </a:r>
            <a:r>
              <a:rPr lang="it-IT" altLang="en-US" sz="2400" dirty="0">
                <a:latin typeface="Garamond" panose="02020404030301010803" pitchFamily="18" charset="0"/>
              </a:rPr>
              <a:t> in corrispondenza dell’ottimo sociale.</a:t>
            </a:r>
          </a:p>
          <a:p>
            <a:pPr>
              <a:lnSpc>
                <a:spcPct val="80000"/>
              </a:lnSpc>
              <a:buSzTx/>
              <a:buFont typeface="Wingdings" panose="05000000000000000000" pitchFamily="2" charset="2"/>
              <a:buChar char="§"/>
            </a:pPr>
            <a:r>
              <a:rPr lang="it-IT" altLang="en-US" sz="2400" dirty="0">
                <a:latin typeface="Garamond" panose="02020404030301010803" pitchFamily="18" charset="0"/>
              </a:rPr>
              <a:t>Una soluzione alternativa è l’imposizione di un </a:t>
            </a:r>
            <a:r>
              <a:rPr lang="it-IT" altLang="en-US" sz="2400" dirty="0">
                <a:solidFill>
                  <a:srgbClr val="FC0128"/>
                </a:solidFill>
                <a:latin typeface="Garamond" panose="02020404030301010803" pitchFamily="18" charset="0"/>
              </a:rPr>
              <a:t>divieto</a:t>
            </a:r>
            <a:r>
              <a:rPr lang="it-IT" altLang="en-US" sz="2400" dirty="0">
                <a:latin typeface="Garamond" panose="02020404030301010803" pitchFamily="18" charset="0"/>
              </a:rPr>
              <a:t> a produrre più della quantità socialmente efficiente </a:t>
            </a:r>
            <a:r>
              <a:rPr lang="it-IT" altLang="en-US" sz="2400" dirty="0" err="1">
                <a:latin typeface="Garamond" panose="02020404030301010803" pitchFamily="18" charset="0"/>
              </a:rPr>
              <a:t>Q</a:t>
            </a:r>
            <a:r>
              <a:rPr lang="it-IT" altLang="en-US" sz="2400" baseline="-25000" dirty="0" err="1">
                <a:latin typeface="Garamond" panose="02020404030301010803" pitchFamily="18" charset="0"/>
              </a:rPr>
              <a:t>eff</a:t>
            </a:r>
            <a:r>
              <a:rPr lang="it-IT" altLang="en-US" sz="2400" dirty="0">
                <a:latin typeface="Garamond" panose="02020404030301010803" pitchFamily="18" charset="0"/>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6069">
                                            <p:txEl>
                                              <p:pRg st="1" end="1"/>
                                            </p:txEl>
                                          </p:spTgt>
                                        </p:tgtEl>
                                        <p:attrNameLst>
                                          <p:attrName>style.visibility</p:attrName>
                                        </p:attrNameLst>
                                      </p:cBhvr>
                                      <p:to>
                                        <p:strVal val="visible"/>
                                      </p:to>
                                    </p:set>
                                    <p:animEffect transition="in" filter="wipe(left)">
                                      <p:cBhvr>
                                        <p:cTn id="7" dur="500"/>
                                        <p:tgtEl>
                                          <p:spTgt spid="21606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6069">
                                            <p:txEl>
                                              <p:pRg st="2" end="2"/>
                                            </p:txEl>
                                          </p:spTgt>
                                        </p:tgtEl>
                                        <p:attrNameLst>
                                          <p:attrName>style.visibility</p:attrName>
                                        </p:attrNameLst>
                                      </p:cBhvr>
                                      <p:to>
                                        <p:strVal val="visible"/>
                                      </p:to>
                                    </p:set>
                                    <p:animEffect transition="in" filter="wipe(left)">
                                      <p:cBhvr>
                                        <p:cTn id="12" dur="500"/>
                                        <p:tgtEl>
                                          <p:spTgt spid="216069">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6069">
                                            <p:txEl>
                                              <p:pRg st="3" end="3"/>
                                            </p:txEl>
                                          </p:spTgt>
                                        </p:tgtEl>
                                        <p:attrNameLst>
                                          <p:attrName>style.visibility</p:attrName>
                                        </p:attrNameLst>
                                      </p:cBhvr>
                                      <p:to>
                                        <p:strVal val="visible"/>
                                      </p:to>
                                    </p:set>
                                    <p:animEffect transition="in" filter="wipe(left)">
                                      <p:cBhvr>
                                        <p:cTn id="15" dur="500"/>
                                        <p:tgtEl>
                                          <p:spTgt spid="216069">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6069">
                                            <p:txEl>
                                              <p:pRg st="4" end="4"/>
                                            </p:txEl>
                                          </p:spTgt>
                                        </p:tgtEl>
                                        <p:attrNameLst>
                                          <p:attrName>style.visibility</p:attrName>
                                        </p:attrNameLst>
                                      </p:cBhvr>
                                      <p:to>
                                        <p:strVal val="visible"/>
                                      </p:to>
                                    </p:set>
                                    <p:animEffect transition="in" filter="wipe(left)">
                                      <p:cBhvr>
                                        <p:cTn id="20" dur="500"/>
                                        <p:tgtEl>
                                          <p:spTgt spid="21606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6069">
                                            <p:txEl>
                                              <p:pRg st="5" end="5"/>
                                            </p:txEl>
                                          </p:spTgt>
                                        </p:tgtEl>
                                        <p:attrNameLst>
                                          <p:attrName>style.visibility</p:attrName>
                                        </p:attrNameLst>
                                      </p:cBhvr>
                                      <p:to>
                                        <p:strVal val="visible"/>
                                      </p:to>
                                    </p:set>
                                    <p:animEffect transition="in" filter="wipe(left)">
                                      <p:cBhvr>
                                        <p:cTn id="25" dur="500"/>
                                        <p:tgtEl>
                                          <p:spTgt spid="2160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2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22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22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222" name="Rectangle 6"/>
          <p:cNvSpPr>
            <a:spLocks noGrp="1" noChangeArrowheads="1"/>
          </p:cNvSpPr>
          <p:nvPr>
            <p:ph type="title"/>
          </p:nvPr>
        </p:nvSpPr>
        <p:spPr>
          <a:xfrm>
            <a:off x="684213" y="260350"/>
            <a:ext cx="7772400" cy="536575"/>
          </a:xfrm>
          <a:noFill/>
        </p:spPr>
        <p:txBody>
          <a:bodyPr/>
          <a:lstStyle/>
          <a:p>
            <a:r>
              <a:rPr lang="it-IT" altLang="en-US" dirty="0">
                <a:latin typeface="Times New Roman" panose="02020603050405020304" pitchFamily="18" charset="0"/>
              </a:rPr>
              <a:t>L’efficienza del mercato</a:t>
            </a:r>
          </a:p>
        </p:txBody>
      </p:sp>
      <p:sp>
        <p:nvSpPr>
          <p:cNvPr id="195591" name="Rectangle 7"/>
          <p:cNvSpPr>
            <a:spLocks noGrp="1" noChangeArrowheads="1"/>
          </p:cNvSpPr>
          <p:nvPr>
            <p:ph type="body" idx="1"/>
          </p:nvPr>
        </p:nvSpPr>
        <p:spPr>
          <a:xfrm>
            <a:off x="304800" y="981075"/>
            <a:ext cx="8659813" cy="5472113"/>
          </a:xfrm>
          <a:noFill/>
        </p:spPr>
        <p:txBody>
          <a:bodyPr/>
          <a:lstStyle/>
          <a:p>
            <a:pPr>
              <a:lnSpc>
                <a:spcPct val="90000"/>
              </a:lnSpc>
              <a:buFont typeface="Wingdings" panose="05000000000000000000" pitchFamily="2" charset="2"/>
              <a:buChar char="§"/>
            </a:pPr>
            <a:r>
              <a:rPr lang="it-IT" altLang="en-US" sz="2800" dirty="0">
                <a:latin typeface="Times New Roman" panose="02020603050405020304" pitchFamily="18" charset="0"/>
              </a:rPr>
              <a:t>Il benessere economico è misurato dalla somma del surplus del consumatore e del produttore.</a:t>
            </a:r>
          </a:p>
          <a:p>
            <a:pPr>
              <a:lnSpc>
                <a:spcPct val="90000"/>
              </a:lnSpc>
              <a:buFont typeface="Wingdings" panose="05000000000000000000" pitchFamily="2" charset="2"/>
              <a:buChar char="§"/>
            </a:pPr>
            <a:r>
              <a:rPr lang="it-IT" altLang="en-US" sz="2800" dirty="0">
                <a:latin typeface="Times New Roman" panose="02020603050405020304" pitchFamily="18" charset="0"/>
              </a:rPr>
              <a:t>La “mano invisibile” del mercato assicura la massimizzazione del benessere, ma questo, in senso stretto, nel solo caso ideale della PC. </a:t>
            </a:r>
          </a:p>
          <a:p>
            <a:pPr>
              <a:lnSpc>
                <a:spcPct val="90000"/>
              </a:lnSpc>
              <a:buFont typeface="Wingdings" panose="05000000000000000000" pitchFamily="2" charset="2"/>
              <a:buChar char="§"/>
            </a:pPr>
            <a:r>
              <a:rPr lang="it-IT" altLang="en-US" sz="2800" dirty="0">
                <a:latin typeface="Times New Roman" panose="02020603050405020304" pitchFamily="18" charset="0"/>
              </a:rPr>
              <a:t>Il meccanismo di mercato può infatti “fallire” (cioè “non riuscire a”, dall’inglese </a:t>
            </a:r>
            <a:r>
              <a:rPr lang="it-IT" altLang="en-US" sz="2800" i="1" dirty="0">
                <a:latin typeface="Times New Roman" panose="02020603050405020304" pitchFamily="18" charset="0"/>
              </a:rPr>
              <a:t>to </a:t>
            </a:r>
            <a:r>
              <a:rPr lang="it-IT" altLang="en-US" sz="2800" i="1" dirty="0" err="1">
                <a:latin typeface="Times New Roman" panose="02020603050405020304" pitchFamily="18" charset="0"/>
              </a:rPr>
              <a:t>fail</a:t>
            </a:r>
            <a:r>
              <a:rPr lang="it-IT" altLang="en-US" sz="2800" dirty="0">
                <a:latin typeface="Times New Roman" panose="02020603050405020304" pitchFamily="18" charset="0"/>
              </a:rPr>
              <a:t>) nel suo compito di generare il massimo benessere. Si parla in questi casi di “fallimenti del mercato” (</a:t>
            </a:r>
            <a:r>
              <a:rPr lang="it-IT" altLang="en-US" sz="2800" i="1" dirty="0">
                <a:latin typeface="Times New Roman" panose="02020603050405020304" pitchFamily="18" charset="0"/>
              </a:rPr>
              <a:t>market </a:t>
            </a:r>
            <a:r>
              <a:rPr lang="it-IT" altLang="en-US" sz="2800" i="1" dirty="0" err="1">
                <a:latin typeface="Times New Roman" panose="02020603050405020304" pitchFamily="18" charset="0"/>
              </a:rPr>
              <a:t>failures</a:t>
            </a:r>
            <a:r>
              <a:rPr lang="it-IT" altLang="en-US" sz="2800" dirty="0">
                <a:latin typeface="Times New Roman" panose="02020603050405020304" pitchFamily="18" charset="0"/>
              </a:rPr>
              <a:t>).</a:t>
            </a:r>
          </a:p>
          <a:p>
            <a:pPr>
              <a:lnSpc>
                <a:spcPct val="90000"/>
              </a:lnSpc>
              <a:buFont typeface="Wingdings" panose="05000000000000000000" pitchFamily="2" charset="2"/>
              <a:buChar char="§"/>
            </a:pPr>
            <a:r>
              <a:rPr lang="it-IT" altLang="en-US" sz="2800" dirty="0">
                <a:latin typeface="Times New Roman" panose="02020603050405020304" pitchFamily="18" charset="0"/>
              </a:rPr>
              <a:t>In tali situazioni il </a:t>
            </a:r>
            <a:r>
              <a:rPr lang="it-IT" altLang="en-US" sz="2800" i="1" dirty="0">
                <a:latin typeface="Times New Roman" panose="02020603050405020304" pitchFamily="18" charset="0"/>
              </a:rPr>
              <a:t>policy-maker</a:t>
            </a:r>
            <a:r>
              <a:rPr lang="it-IT" altLang="en-US" sz="2800" dirty="0">
                <a:latin typeface="Times New Roman" panose="02020603050405020304" pitchFamily="18" charset="0"/>
              </a:rPr>
              <a:t> può intervenire per incrementare il benessere ... ma non sempre tale intervento è necessario ed a volte è addirittura controproducente.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591">
                                            <p:txEl>
                                              <p:pRg st="2" end="2"/>
                                            </p:txEl>
                                          </p:spTgt>
                                        </p:tgtEl>
                                        <p:attrNameLst>
                                          <p:attrName>style.visibility</p:attrName>
                                        </p:attrNameLst>
                                      </p:cBhvr>
                                      <p:to>
                                        <p:strVal val="visible"/>
                                      </p:to>
                                    </p:set>
                                    <p:animEffect transition="in" filter="wipe(left)">
                                      <p:cBhvr>
                                        <p:cTn id="7" dur="500"/>
                                        <p:tgtEl>
                                          <p:spTgt spid="19559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5591">
                                            <p:txEl>
                                              <p:pRg st="3" end="3"/>
                                            </p:txEl>
                                          </p:spTgt>
                                        </p:tgtEl>
                                        <p:attrNameLst>
                                          <p:attrName>style.visibility</p:attrName>
                                        </p:attrNameLst>
                                      </p:cBhvr>
                                      <p:to>
                                        <p:strVal val="visible"/>
                                      </p:to>
                                    </p:set>
                                    <p:animEffect transition="in" filter="wipe(left)">
                                      <p:cBhvr>
                                        <p:cTn id="12" dur="500"/>
                                        <p:tgtEl>
                                          <p:spTgt spid="1955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99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grpSp>
        <p:nvGrpSpPr>
          <p:cNvPr id="39940" name="Group 4"/>
          <p:cNvGrpSpPr>
            <a:grpSpLocks/>
          </p:cNvGrpSpPr>
          <p:nvPr/>
        </p:nvGrpSpPr>
        <p:grpSpPr bwMode="auto">
          <a:xfrm>
            <a:off x="1258888" y="836613"/>
            <a:ext cx="7446962" cy="5256212"/>
            <a:chOff x="793" y="505"/>
            <a:chExt cx="4691" cy="3311"/>
          </a:xfrm>
        </p:grpSpPr>
        <p:sp>
          <p:nvSpPr>
            <p:cNvPr id="39962" name="Freeform 5"/>
            <p:cNvSpPr>
              <a:spLocks/>
            </p:cNvSpPr>
            <p:nvPr/>
          </p:nvSpPr>
          <p:spPr bwMode="auto">
            <a:xfrm>
              <a:off x="2217" y="1515"/>
              <a:ext cx="797" cy="1042"/>
            </a:xfrm>
            <a:custGeom>
              <a:avLst/>
              <a:gdLst>
                <a:gd name="T0" fmla="*/ 0 w 797"/>
                <a:gd name="T1" fmla="*/ 0 h 1042"/>
                <a:gd name="T2" fmla="*/ 0 w 797"/>
                <a:gd name="T3" fmla="*/ 551 h 1042"/>
                <a:gd name="T4" fmla="*/ 0 w 797"/>
                <a:gd name="T5" fmla="*/ 1041 h 1042"/>
                <a:gd name="T6" fmla="*/ 796 w 797"/>
                <a:gd name="T7" fmla="*/ 551 h 1042"/>
                <a:gd name="T8" fmla="*/ 0 w 797"/>
                <a:gd name="T9" fmla="*/ 0 h 1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7" h="1042">
                  <a:moveTo>
                    <a:pt x="0" y="0"/>
                  </a:moveTo>
                  <a:lnTo>
                    <a:pt x="0" y="551"/>
                  </a:lnTo>
                  <a:lnTo>
                    <a:pt x="0" y="1041"/>
                  </a:lnTo>
                  <a:lnTo>
                    <a:pt x="796" y="551"/>
                  </a:lnTo>
                  <a:lnTo>
                    <a:pt x="0" y="0"/>
                  </a:lnTo>
                </a:path>
              </a:pathLst>
            </a:custGeom>
            <a:solidFill>
              <a:srgbClr val="E6B4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63" name="Rectangle 6"/>
            <p:cNvSpPr>
              <a:spLocks noChangeArrowheads="1"/>
            </p:cNvSpPr>
            <p:nvPr/>
          </p:nvSpPr>
          <p:spPr bwMode="auto">
            <a:xfrm>
              <a:off x="1528" y="1209"/>
              <a:ext cx="1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A</a:t>
              </a:r>
            </a:p>
          </p:txBody>
        </p:sp>
        <p:sp>
          <p:nvSpPr>
            <p:cNvPr id="39964" name="Rectangle 7"/>
            <p:cNvSpPr>
              <a:spLocks noChangeArrowheads="1"/>
            </p:cNvSpPr>
            <p:nvPr/>
          </p:nvSpPr>
          <p:spPr bwMode="auto">
            <a:xfrm>
              <a:off x="1528" y="2633"/>
              <a:ext cx="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F</a:t>
              </a:r>
            </a:p>
          </p:txBody>
        </p:sp>
        <p:sp>
          <p:nvSpPr>
            <p:cNvPr id="39965" name="Rectangle 8"/>
            <p:cNvSpPr>
              <a:spLocks noChangeArrowheads="1"/>
            </p:cNvSpPr>
            <p:nvPr/>
          </p:nvSpPr>
          <p:spPr bwMode="auto">
            <a:xfrm>
              <a:off x="1650" y="1699"/>
              <a:ext cx="1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B</a:t>
              </a:r>
            </a:p>
          </p:txBody>
        </p:sp>
        <p:sp>
          <p:nvSpPr>
            <p:cNvPr id="39966" name="Rectangle 9"/>
            <p:cNvSpPr>
              <a:spLocks noChangeArrowheads="1"/>
            </p:cNvSpPr>
            <p:nvPr/>
          </p:nvSpPr>
          <p:spPr bwMode="auto">
            <a:xfrm>
              <a:off x="1650" y="2220"/>
              <a:ext cx="1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D</a:t>
              </a:r>
            </a:p>
          </p:txBody>
        </p:sp>
        <p:sp>
          <p:nvSpPr>
            <p:cNvPr id="39967" name="Rectangle 10"/>
            <p:cNvSpPr>
              <a:spLocks noChangeArrowheads="1"/>
            </p:cNvSpPr>
            <p:nvPr/>
          </p:nvSpPr>
          <p:spPr bwMode="auto">
            <a:xfrm>
              <a:off x="2461" y="1837"/>
              <a:ext cx="1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C</a:t>
              </a:r>
            </a:p>
          </p:txBody>
        </p:sp>
        <p:sp>
          <p:nvSpPr>
            <p:cNvPr id="39968" name="Rectangle 11"/>
            <p:cNvSpPr>
              <a:spLocks noChangeArrowheads="1"/>
            </p:cNvSpPr>
            <p:nvPr/>
          </p:nvSpPr>
          <p:spPr bwMode="auto">
            <a:xfrm>
              <a:off x="2461" y="2128"/>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E</a:t>
              </a:r>
            </a:p>
          </p:txBody>
        </p:sp>
        <p:sp>
          <p:nvSpPr>
            <p:cNvPr id="39969" name="Rectangle 12"/>
            <p:cNvSpPr>
              <a:spLocks noChangeArrowheads="1"/>
            </p:cNvSpPr>
            <p:nvPr/>
          </p:nvSpPr>
          <p:spPr bwMode="auto">
            <a:xfrm>
              <a:off x="1045" y="1975"/>
              <a:ext cx="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 </a:t>
              </a:r>
            </a:p>
          </p:txBody>
        </p:sp>
        <p:sp>
          <p:nvSpPr>
            <p:cNvPr id="39970" name="Rectangle 13"/>
            <p:cNvSpPr>
              <a:spLocks noChangeArrowheads="1"/>
            </p:cNvSpPr>
            <p:nvPr/>
          </p:nvSpPr>
          <p:spPr bwMode="auto">
            <a:xfrm>
              <a:off x="4972" y="3643"/>
              <a:ext cx="51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          Q</a:t>
              </a:r>
            </a:p>
          </p:txBody>
        </p:sp>
        <p:sp>
          <p:nvSpPr>
            <p:cNvPr id="39971" name="Rectangle 14"/>
            <p:cNvSpPr>
              <a:spLocks noChangeArrowheads="1"/>
            </p:cNvSpPr>
            <p:nvPr/>
          </p:nvSpPr>
          <p:spPr bwMode="auto">
            <a:xfrm>
              <a:off x="2155" y="3643"/>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i="1">
                  <a:latin typeface="Arial" panose="020B0604020202020204" pitchFamily="34" charset="0"/>
                </a:rPr>
                <a:t>Q</a:t>
              </a:r>
              <a:r>
                <a:rPr lang="it-IT" altLang="en-US" sz="1800" baseline="-25000">
                  <a:latin typeface="Arial" panose="020B0604020202020204" pitchFamily="34" charset="0"/>
                </a:rPr>
                <a:t>EFF</a:t>
              </a:r>
            </a:p>
          </p:txBody>
        </p:sp>
        <p:sp>
          <p:nvSpPr>
            <p:cNvPr id="39972" name="Rectangle 15"/>
            <p:cNvSpPr>
              <a:spLocks noChangeArrowheads="1"/>
            </p:cNvSpPr>
            <p:nvPr/>
          </p:nvSpPr>
          <p:spPr bwMode="auto">
            <a:xfrm>
              <a:off x="1007" y="3643"/>
              <a:ext cx="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0</a:t>
              </a:r>
            </a:p>
          </p:txBody>
        </p:sp>
        <p:sp>
          <p:nvSpPr>
            <p:cNvPr id="39973" name="Rectangle 16"/>
            <p:cNvSpPr>
              <a:spLocks noChangeArrowheads="1"/>
            </p:cNvSpPr>
            <p:nvPr/>
          </p:nvSpPr>
          <p:spPr bwMode="auto">
            <a:xfrm>
              <a:off x="793" y="505"/>
              <a:ext cx="2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     P</a:t>
              </a:r>
            </a:p>
          </p:txBody>
        </p:sp>
        <p:sp>
          <p:nvSpPr>
            <p:cNvPr id="39974" name="Freeform 17"/>
            <p:cNvSpPr>
              <a:spLocks/>
            </p:cNvSpPr>
            <p:nvPr/>
          </p:nvSpPr>
          <p:spPr bwMode="auto">
            <a:xfrm>
              <a:off x="1129" y="536"/>
              <a:ext cx="4319" cy="3078"/>
            </a:xfrm>
            <a:custGeom>
              <a:avLst/>
              <a:gdLst>
                <a:gd name="T0" fmla="*/ 0 w 4319"/>
                <a:gd name="T1" fmla="*/ 0 h 3078"/>
                <a:gd name="T2" fmla="*/ 0 w 4319"/>
                <a:gd name="T3" fmla="*/ 3077 h 3078"/>
                <a:gd name="T4" fmla="*/ 4318 w 4319"/>
                <a:gd name="T5" fmla="*/ 3077 h 3078"/>
                <a:gd name="T6" fmla="*/ 0 60000 65536"/>
                <a:gd name="T7" fmla="*/ 0 60000 65536"/>
                <a:gd name="T8" fmla="*/ 0 60000 65536"/>
              </a:gdLst>
              <a:ahLst/>
              <a:cxnLst>
                <a:cxn ang="T6">
                  <a:pos x="T0" y="T1"/>
                </a:cxn>
                <a:cxn ang="T7">
                  <a:pos x="T2" y="T3"/>
                </a:cxn>
                <a:cxn ang="T8">
                  <a:pos x="T4" y="T5"/>
                </a:cxn>
              </a:cxnLst>
              <a:rect l="0" t="0" r="r" b="b"/>
              <a:pathLst>
                <a:path w="4319" h="3078">
                  <a:moveTo>
                    <a:pt x="0" y="0"/>
                  </a:moveTo>
                  <a:lnTo>
                    <a:pt x="0" y="3077"/>
                  </a:lnTo>
                  <a:lnTo>
                    <a:pt x="4318" y="30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75" name="Freeform 18"/>
            <p:cNvSpPr>
              <a:spLocks/>
            </p:cNvSpPr>
            <p:nvPr/>
          </p:nvSpPr>
          <p:spPr bwMode="auto">
            <a:xfrm>
              <a:off x="1129" y="2082"/>
              <a:ext cx="1869" cy="1516"/>
            </a:xfrm>
            <a:custGeom>
              <a:avLst/>
              <a:gdLst>
                <a:gd name="T0" fmla="*/ 1868 w 1869"/>
                <a:gd name="T1" fmla="*/ 1515 h 1516"/>
                <a:gd name="T2" fmla="*/ 1868 w 1869"/>
                <a:gd name="T3" fmla="*/ 0 h 1516"/>
                <a:gd name="T4" fmla="*/ 0 w 1869"/>
                <a:gd name="T5" fmla="*/ 0 h 1516"/>
                <a:gd name="T6" fmla="*/ 0 60000 65536"/>
                <a:gd name="T7" fmla="*/ 0 60000 65536"/>
                <a:gd name="T8" fmla="*/ 0 60000 65536"/>
              </a:gdLst>
              <a:ahLst/>
              <a:cxnLst>
                <a:cxn ang="T6">
                  <a:pos x="T0" y="T1"/>
                </a:cxn>
                <a:cxn ang="T7">
                  <a:pos x="T2" y="T3"/>
                </a:cxn>
                <a:cxn ang="T8">
                  <a:pos x="T4" y="T5"/>
                </a:cxn>
              </a:cxnLst>
              <a:rect l="0" t="0" r="r" b="b"/>
              <a:pathLst>
                <a:path w="1869" h="1516">
                  <a:moveTo>
                    <a:pt x="1868" y="1515"/>
                  </a:moveTo>
                  <a:lnTo>
                    <a:pt x="186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76" name="Rectangle 19"/>
            <p:cNvSpPr>
              <a:spLocks noChangeArrowheads="1"/>
            </p:cNvSpPr>
            <p:nvPr/>
          </p:nvSpPr>
          <p:spPr bwMode="auto">
            <a:xfrm>
              <a:off x="1045" y="2449"/>
              <a:ext cx="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 </a:t>
              </a:r>
            </a:p>
          </p:txBody>
        </p:sp>
        <p:sp>
          <p:nvSpPr>
            <p:cNvPr id="39977" name="Rectangle 20"/>
            <p:cNvSpPr>
              <a:spLocks noChangeArrowheads="1"/>
            </p:cNvSpPr>
            <p:nvPr/>
          </p:nvSpPr>
          <p:spPr bwMode="auto">
            <a:xfrm>
              <a:off x="2936" y="364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i="1">
                  <a:latin typeface="Arial" panose="020B0604020202020204" pitchFamily="34" charset="0"/>
                </a:rPr>
                <a:t>Q</a:t>
              </a:r>
              <a:r>
                <a:rPr lang="it-IT" altLang="en-US" sz="1800">
                  <a:latin typeface="Arial" panose="020B0604020202020204" pitchFamily="34" charset="0"/>
                </a:rPr>
                <a:t>*</a:t>
              </a:r>
              <a:endParaRPr lang="it-IT" altLang="en-US" sz="1800" baseline="-25000">
                <a:latin typeface="Arial" panose="020B0604020202020204" pitchFamily="34" charset="0"/>
              </a:endParaRPr>
            </a:p>
          </p:txBody>
        </p:sp>
        <p:sp>
          <p:nvSpPr>
            <p:cNvPr id="39978" name="Rectangle 21"/>
            <p:cNvSpPr>
              <a:spLocks noChangeArrowheads="1"/>
            </p:cNvSpPr>
            <p:nvPr/>
          </p:nvSpPr>
          <p:spPr bwMode="auto">
            <a:xfrm>
              <a:off x="4437" y="2954"/>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Domanda</a:t>
              </a:r>
            </a:p>
          </p:txBody>
        </p:sp>
        <p:sp>
          <p:nvSpPr>
            <p:cNvPr id="39979" name="Rectangle 22"/>
            <p:cNvSpPr>
              <a:spLocks noChangeArrowheads="1"/>
            </p:cNvSpPr>
            <p:nvPr/>
          </p:nvSpPr>
          <p:spPr bwMode="auto">
            <a:xfrm>
              <a:off x="4452" y="1148"/>
              <a:ext cx="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Offerta</a:t>
              </a:r>
            </a:p>
          </p:txBody>
        </p:sp>
        <p:sp>
          <p:nvSpPr>
            <p:cNvPr id="39980" name="Freeform 23"/>
            <p:cNvSpPr>
              <a:spLocks/>
            </p:cNvSpPr>
            <p:nvPr/>
          </p:nvSpPr>
          <p:spPr bwMode="auto">
            <a:xfrm>
              <a:off x="1129" y="1500"/>
              <a:ext cx="1089" cy="2098"/>
            </a:xfrm>
            <a:custGeom>
              <a:avLst/>
              <a:gdLst>
                <a:gd name="T0" fmla="*/ 1088 w 1089"/>
                <a:gd name="T1" fmla="*/ 2097 h 2098"/>
                <a:gd name="T2" fmla="*/ 1088 w 1089"/>
                <a:gd name="T3" fmla="*/ 0 h 2098"/>
                <a:gd name="T4" fmla="*/ 0 w 1089"/>
                <a:gd name="T5" fmla="*/ 0 h 2098"/>
                <a:gd name="T6" fmla="*/ 0 60000 65536"/>
                <a:gd name="T7" fmla="*/ 0 60000 65536"/>
                <a:gd name="T8" fmla="*/ 0 60000 65536"/>
              </a:gdLst>
              <a:ahLst/>
              <a:cxnLst>
                <a:cxn ang="T6">
                  <a:pos x="T0" y="T1"/>
                </a:cxn>
                <a:cxn ang="T7">
                  <a:pos x="T2" y="T3"/>
                </a:cxn>
                <a:cxn ang="T8">
                  <a:pos x="T4" y="T5"/>
                </a:cxn>
              </a:cxnLst>
              <a:rect l="0" t="0" r="r" b="b"/>
              <a:pathLst>
                <a:path w="1089" h="2098">
                  <a:moveTo>
                    <a:pt x="1088" y="2097"/>
                  </a:moveTo>
                  <a:lnTo>
                    <a:pt x="108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81" name="Line 24"/>
            <p:cNvSpPr>
              <a:spLocks noChangeShapeType="1"/>
            </p:cNvSpPr>
            <p:nvPr/>
          </p:nvSpPr>
          <p:spPr bwMode="auto">
            <a:xfrm>
              <a:off x="1156" y="761"/>
              <a:ext cx="3227" cy="227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982" name="Line 25"/>
            <p:cNvSpPr>
              <a:spLocks noChangeShapeType="1"/>
            </p:cNvSpPr>
            <p:nvPr/>
          </p:nvSpPr>
          <p:spPr bwMode="auto">
            <a:xfrm flipH="1">
              <a:off x="1155" y="1251"/>
              <a:ext cx="3259" cy="192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983" name="Line 26"/>
            <p:cNvSpPr>
              <a:spLocks noChangeShapeType="1"/>
            </p:cNvSpPr>
            <p:nvPr/>
          </p:nvSpPr>
          <p:spPr bwMode="auto">
            <a:xfrm flipH="1">
              <a:off x="1128" y="2558"/>
              <a:ext cx="109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984" name="Freeform 27"/>
            <p:cNvSpPr>
              <a:spLocks/>
            </p:cNvSpPr>
            <p:nvPr/>
          </p:nvSpPr>
          <p:spPr bwMode="auto">
            <a:xfrm>
              <a:off x="2967" y="2036"/>
              <a:ext cx="77" cy="77"/>
            </a:xfrm>
            <a:custGeom>
              <a:avLst/>
              <a:gdLst>
                <a:gd name="T0" fmla="*/ 30 w 77"/>
                <a:gd name="T1" fmla="*/ 76 h 77"/>
                <a:gd name="T2" fmla="*/ 61 w 77"/>
                <a:gd name="T3" fmla="*/ 76 h 77"/>
                <a:gd name="T4" fmla="*/ 76 w 77"/>
                <a:gd name="T5" fmla="*/ 61 h 77"/>
                <a:gd name="T6" fmla="*/ 76 w 77"/>
                <a:gd name="T7" fmla="*/ 46 h 77"/>
                <a:gd name="T8" fmla="*/ 76 w 77"/>
                <a:gd name="T9" fmla="*/ 15 h 77"/>
                <a:gd name="T10" fmla="*/ 61 w 77"/>
                <a:gd name="T11" fmla="*/ 0 h 77"/>
                <a:gd name="T12" fmla="*/ 30 w 77"/>
                <a:gd name="T13" fmla="*/ 0 h 77"/>
                <a:gd name="T14" fmla="*/ 15 w 77"/>
                <a:gd name="T15" fmla="*/ 0 h 77"/>
                <a:gd name="T16" fmla="*/ 0 w 77"/>
                <a:gd name="T17" fmla="*/ 15 h 77"/>
                <a:gd name="T18" fmla="*/ 0 w 77"/>
                <a:gd name="T19" fmla="*/ 46 h 77"/>
                <a:gd name="T20" fmla="*/ 0 w 77"/>
                <a:gd name="T21" fmla="*/ 61 h 77"/>
                <a:gd name="T22" fmla="*/ 15 w 77"/>
                <a:gd name="T23" fmla="*/ 76 h 77"/>
                <a:gd name="T24" fmla="*/ 30 w 77"/>
                <a:gd name="T25" fmla="*/ 7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7">
                  <a:moveTo>
                    <a:pt x="30" y="76"/>
                  </a:moveTo>
                  <a:lnTo>
                    <a:pt x="61" y="76"/>
                  </a:lnTo>
                  <a:lnTo>
                    <a:pt x="76" y="61"/>
                  </a:lnTo>
                  <a:lnTo>
                    <a:pt x="76" y="46"/>
                  </a:lnTo>
                  <a:lnTo>
                    <a:pt x="76" y="15"/>
                  </a:lnTo>
                  <a:lnTo>
                    <a:pt x="61" y="0"/>
                  </a:lnTo>
                  <a:lnTo>
                    <a:pt x="30" y="0"/>
                  </a:lnTo>
                  <a:lnTo>
                    <a:pt x="15" y="0"/>
                  </a:lnTo>
                  <a:lnTo>
                    <a:pt x="0" y="15"/>
                  </a:lnTo>
                  <a:lnTo>
                    <a:pt x="0" y="46"/>
                  </a:lnTo>
                  <a:lnTo>
                    <a:pt x="0" y="61"/>
                  </a:lnTo>
                  <a:lnTo>
                    <a:pt x="15" y="76"/>
                  </a:lnTo>
                  <a:lnTo>
                    <a:pt x="30" y="7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85" name="Freeform 28"/>
            <p:cNvSpPr>
              <a:spLocks/>
            </p:cNvSpPr>
            <p:nvPr/>
          </p:nvSpPr>
          <p:spPr bwMode="auto">
            <a:xfrm>
              <a:off x="2186" y="1454"/>
              <a:ext cx="77" cy="93"/>
            </a:xfrm>
            <a:custGeom>
              <a:avLst/>
              <a:gdLst>
                <a:gd name="T0" fmla="*/ 30 w 77"/>
                <a:gd name="T1" fmla="*/ 92 h 93"/>
                <a:gd name="T2" fmla="*/ 61 w 77"/>
                <a:gd name="T3" fmla="*/ 92 h 93"/>
                <a:gd name="T4" fmla="*/ 76 w 77"/>
                <a:gd name="T5" fmla="*/ 77 h 93"/>
                <a:gd name="T6" fmla="*/ 76 w 77"/>
                <a:gd name="T7" fmla="*/ 46 h 93"/>
                <a:gd name="T8" fmla="*/ 76 w 77"/>
                <a:gd name="T9" fmla="*/ 31 h 93"/>
                <a:gd name="T10" fmla="*/ 61 w 77"/>
                <a:gd name="T11" fmla="*/ 15 h 93"/>
                <a:gd name="T12" fmla="*/ 30 w 77"/>
                <a:gd name="T13" fmla="*/ 0 h 93"/>
                <a:gd name="T14" fmla="*/ 15 w 77"/>
                <a:gd name="T15" fmla="*/ 15 h 93"/>
                <a:gd name="T16" fmla="*/ 0 w 77"/>
                <a:gd name="T17" fmla="*/ 31 h 93"/>
                <a:gd name="T18" fmla="*/ 0 w 77"/>
                <a:gd name="T19" fmla="*/ 46 h 93"/>
                <a:gd name="T20" fmla="*/ 0 w 77"/>
                <a:gd name="T21" fmla="*/ 77 h 93"/>
                <a:gd name="T22" fmla="*/ 15 w 77"/>
                <a:gd name="T23" fmla="*/ 92 h 93"/>
                <a:gd name="T24" fmla="*/ 30 w 77"/>
                <a:gd name="T25" fmla="*/ 9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93">
                  <a:moveTo>
                    <a:pt x="30" y="92"/>
                  </a:moveTo>
                  <a:lnTo>
                    <a:pt x="61" y="92"/>
                  </a:lnTo>
                  <a:lnTo>
                    <a:pt x="76" y="77"/>
                  </a:lnTo>
                  <a:lnTo>
                    <a:pt x="76" y="46"/>
                  </a:lnTo>
                  <a:lnTo>
                    <a:pt x="76" y="31"/>
                  </a:lnTo>
                  <a:lnTo>
                    <a:pt x="61" y="15"/>
                  </a:lnTo>
                  <a:lnTo>
                    <a:pt x="30" y="0"/>
                  </a:lnTo>
                  <a:lnTo>
                    <a:pt x="15" y="15"/>
                  </a:lnTo>
                  <a:lnTo>
                    <a:pt x="0" y="31"/>
                  </a:lnTo>
                  <a:lnTo>
                    <a:pt x="0" y="46"/>
                  </a:lnTo>
                  <a:lnTo>
                    <a:pt x="0" y="77"/>
                  </a:lnTo>
                  <a:lnTo>
                    <a:pt x="15" y="92"/>
                  </a:lnTo>
                  <a:lnTo>
                    <a:pt x="30" y="9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86" name="Freeform 29"/>
            <p:cNvSpPr>
              <a:spLocks/>
            </p:cNvSpPr>
            <p:nvPr/>
          </p:nvSpPr>
          <p:spPr bwMode="auto">
            <a:xfrm>
              <a:off x="2186" y="2510"/>
              <a:ext cx="77" cy="93"/>
            </a:xfrm>
            <a:custGeom>
              <a:avLst/>
              <a:gdLst>
                <a:gd name="T0" fmla="*/ 30 w 77"/>
                <a:gd name="T1" fmla="*/ 92 h 93"/>
                <a:gd name="T2" fmla="*/ 61 w 77"/>
                <a:gd name="T3" fmla="*/ 77 h 93"/>
                <a:gd name="T4" fmla="*/ 76 w 77"/>
                <a:gd name="T5" fmla="*/ 61 h 93"/>
                <a:gd name="T6" fmla="*/ 76 w 77"/>
                <a:gd name="T7" fmla="*/ 46 h 93"/>
                <a:gd name="T8" fmla="*/ 76 w 77"/>
                <a:gd name="T9" fmla="*/ 15 h 93"/>
                <a:gd name="T10" fmla="*/ 61 w 77"/>
                <a:gd name="T11" fmla="*/ 0 h 93"/>
                <a:gd name="T12" fmla="*/ 30 w 77"/>
                <a:gd name="T13" fmla="*/ 0 h 93"/>
                <a:gd name="T14" fmla="*/ 15 w 77"/>
                <a:gd name="T15" fmla="*/ 0 h 93"/>
                <a:gd name="T16" fmla="*/ 0 w 77"/>
                <a:gd name="T17" fmla="*/ 15 h 93"/>
                <a:gd name="T18" fmla="*/ 0 w 77"/>
                <a:gd name="T19" fmla="*/ 46 h 93"/>
                <a:gd name="T20" fmla="*/ 0 w 77"/>
                <a:gd name="T21" fmla="*/ 61 h 93"/>
                <a:gd name="T22" fmla="*/ 15 w 77"/>
                <a:gd name="T23" fmla="*/ 77 h 93"/>
                <a:gd name="T24" fmla="*/ 30 w 77"/>
                <a:gd name="T25" fmla="*/ 9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93">
                  <a:moveTo>
                    <a:pt x="30" y="92"/>
                  </a:moveTo>
                  <a:lnTo>
                    <a:pt x="61" y="77"/>
                  </a:lnTo>
                  <a:lnTo>
                    <a:pt x="76" y="61"/>
                  </a:lnTo>
                  <a:lnTo>
                    <a:pt x="76" y="46"/>
                  </a:lnTo>
                  <a:lnTo>
                    <a:pt x="76" y="15"/>
                  </a:lnTo>
                  <a:lnTo>
                    <a:pt x="61" y="0"/>
                  </a:lnTo>
                  <a:lnTo>
                    <a:pt x="30" y="0"/>
                  </a:lnTo>
                  <a:lnTo>
                    <a:pt x="15" y="0"/>
                  </a:lnTo>
                  <a:lnTo>
                    <a:pt x="0" y="15"/>
                  </a:lnTo>
                  <a:lnTo>
                    <a:pt x="0" y="46"/>
                  </a:lnTo>
                  <a:lnTo>
                    <a:pt x="0" y="61"/>
                  </a:lnTo>
                  <a:lnTo>
                    <a:pt x="15" y="77"/>
                  </a:lnTo>
                  <a:lnTo>
                    <a:pt x="30" y="9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87" name="Rectangle 30"/>
            <p:cNvSpPr>
              <a:spLocks noChangeArrowheads="1"/>
            </p:cNvSpPr>
            <p:nvPr/>
          </p:nvSpPr>
          <p:spPr bwMode="auto">
            <a:xfrm>
              <a:off x="959" y="1328"/>
              <a:ext cx="1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r">
                <a:spcBef>
                  <a:spcPct val="0"/>
                </a:spcBef>
                <a:buClrTx/>
                <a:buSzTx/>
                <a:buFontTx/>
                <a:buNone/>
              </a:pPr>
              <a:r>
                <a:rPr lang="it-IT" altLang="en-US" sz="1800" i="1">
                  <a:latin typeface="Arial" panose="020B0604020202020204" pitchFamily="34" charset="0"/>
                </a:rPr>
                <a:t>P</a:t>
              </a:r>
              <a:r>
                <a:rPr lang="it-IT" altLang="en-US" sz="1200" i="1">
                  <a:latin typeface="Arial" panose="020B0604020202020204" pitchFamily="34" charset="0"/>
                </a:rPr>
                <a:t>1</a:t>
              </a:r>
            </a:p>
          </p:txBody>
        </p:sp>
        <p:sp>
          <p:nvSpPr>
            <p:cNvPr id="39988" name="Rectangle 31"/>
            <p:cNvSpPr>
              <a:spLocks noChangeArrowheads="1"/>
            </p:cNvSpPr>
            <p:nvPr/>
          </p:nvSpPr>
          <p:spPr bwMode="auto">
            <a:xfrm>
              <a:off x="956" y="1906"/>
              <a:ext cx="1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r">
                <a:spcBef>
                  <a:spcPct val="0"/>
                </a:spcBef>
                <a:buClrTx/>
                <a:buSzTx/>
                <a:buFontTx/>
                <a:buNone/>
              </a:pPr>
              <a:r>
                <a:rPr lang="it-IT" altLang="en-US" sz="1800" i="1">
                  <a:latin typeface="Arial" panose="020B0604020202020204" pitchFamily="34" charset="0"/>
                </a:rPr>
                <a:t>P*</a:t>
              </a:r>
              <a:endParaRPr lang="it-IT" altLang="en-US" sz="1800" baseline="-25000">
                <a:latin typeface="Arial" panose="020B0604020202020204" pitchFamily="34" charset="0"/>
              </a:endParaRPr>
            </a:p>
          </p:txBody>
        </p:sp>
        <p:sp>
          <p:nvSpPr>
            <p:cNvPr id="39989" name="Rectangle 32"/>
            <p:cNvSpPr>
              <a:spLocks noChangeArrowheads="1"/>
            </p:cNvSpPr>
            <p:nvPr/>
          </p:nvSpPr>
          <p:spPr bwMode="auto">
            <a:xfrm>
              <a:off x="959" y="2413"/>
              <a:ext cx="149"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r">
                <a:lnSpc>
                  <a:spcPct val="85000"/>
                </a:lnSpc>
                <a:spcBef>
                  <a:spcPct val="0"/>
                </a:spcBef>
                <a:buClrTx/>
                <a:buSzTx/>
                <a:buFontTx/>
                <a:buNone/>
              </a:pPr>
              <a:r>
                <a:rPr lang="it-IT" altLang="en-US" sz="1800" i="1">
                  <a:latin typeface="Arial" panose="020B0604020202020204" pitchFamily="34" charset="0"/>
                </a:rPr>
                <a:t>P</a:t>
              </a:r>
              <a:r>
                <a:rPr lang="it-IT" altLang="en-US" sz="1200" i="1">
                  <a:latin typeface="Arial" panose="020B0604020202020204" pitchFamily="34" charset="0"/>
                </a:rPr>
                <a:t>2</a:t>
              </a:r>
            </a:p>
          </p:txBody>
        </p:sp>
      </p:grpSp>
      <p:sp>
        <p:nvSpPr>
          <p:cNvPr id="39941" name="Text Box 33"/>
          <p:cNvSpPr txBox="1">
            <a:spLocks noChangeArrowheads="1"/>
          </p:cNvSpPr>
          <p:nvPr/>
        </p:nvSpPr>
        <p:spPr bwMode="auto">
          <a:xfrm>
            <a:off x="6629400" y="2514600"/>
            <a:ext cx="2362200" cy="1739900"/>
          </a:xfrm>
          <a:prstGeom prst="rect">
            <a:avLst/>
          </a:prstGeom>
          <a:solidFill>
            <a:srgbClr val="FF66CC">
              <a:alpha val="30196"/>
            </a:srgbClr>
          </a:solidFill>
          <a:ln>
            <a:noFill/>
          </a:ln>
          <a:effectLst/>
          <a:extLst>
            <a:ext uri="{91240B29-F687-4F45-9708-019B960494DF}">
              <a14:hiddenLine xmlns:a14="http://schemas.microsoft.com/office/drawing/2010/main" w="9525">
                <a:solidFill>
                  <a:srgbClr val="FF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it-IT" altLang="en-US" sz="1800" b="0">
                <a:latin typeface="Times New Roman" panose="02020603050405020304" pitchFamily="18" charset="0"/>
              </a:rPr>
              <a:t>CS post-tassa = A</a:t>
            </a:r>
          </a:p>
          <a:p>
            <a:pPr eaLnBrk="1" hangingPunct="1">
              <a:spcBef>
                <a:spcPct val="0"/>
              </a:spcBef>
              <a:buClrTx/>
              <a:buSzTx/>
              <a:buFontTx/>
              <a:buNone/>
            </a:pPr>
            <a:r>
              <a:rPr lang="it-IT" altLang="en-US" sz="1800" b="0">
                <a:latin typeface="Times New Roman" panose="02020603050405020304" pitchFamily="18" charset="0"/>
              </a:rPr>
              <a:t>PS post-tassa = F</a:t>
            </a:r>
          </a:p>
          <a:p>
            <a:pPr eaLnBrk="1" hangingPunct="1">
              <a:spcBef>
                <a:spcPct val="0"/>
              </a:spcBef>
              <a:buClrTx/>
              <a:buSzTx/>
              <a:buFontTx/>
              <a:buNone/>
            </a:pPr>
            <a:r>
              <a:rPr lang="it-IT" altLang="en-US" sz="1800" b="0">
                <a:latin typeface="Times New Roman" panose="02020603050405020304" pitchFamily="18" charset="0"/>
              </a:rPr>
              <a:t>Gettito fiscale = B + D</a:t>
            </a:r>
          </a:p>
          <a:p>
            <a:pPr eaLnBrk="1" hangingPunct="1">
              <a:spcBef>
                <a:spcPct val="0"/>
              </a:spcBef>
              <a:buClrTx/>
              <a:buSzTx/>
              <a:buFontTx/>
              <a:buNone/>
            </a:pPr>
            <a:r>
              <a:rPr lang="it-IT" altLang="en-US" sz="1800" b="0">
                <a:latin typeface="Times New Roman" panose="02020603050405020304" pitchFamily="18" charset="0"/>
              </a:rPr>
              <a:t>DWL = C + E</a:t>
            </a:r>
          </a:p>
          <a:p>
            <a:pPr eaLnBrk="1" hangingPunct="1">
              <a:spcBef>
                <a:spcPct val="0"/>
              </a:spcBef>
              <a:buClrTx/>
              <a:buSzTx/>
              <a:buFontTx/>
              <a:buNone/>
            </a:pPr>
            <a:r>
              <a:rPr lang="it-IT" altLang="en-US" sz="1800" b="0">
                <a:latin typeface="Times New Roman" panose="02020603050405020304" pitchFamily="18" charset="0"/>
              </a:rPr>
              <a:t>Perdita “terzo” = B + D</a:t>
            </a:r>
          </a:p>
          <a:p>
            <a:pPr eaLnBrk="1" hangingPunct="1">
              <a:spcBef>
                <a:spcPct val="0"/>
              </a:spcBef>
              <a:buClrTx/>
              <a:buSzTx/>
              <a:buFontTx/>
              <a:buNone/>
            </a:pPr>
            <a:r>
              <a:rPr lang="it-IT" altLang="en-US" sz="1800">
                <a:latin typeface="Times New Roman" panose="02020603050405020304" pitchFamily="18" charset="0"/>
              </a:rPr>
              <a:t>Surplus totale = A + F</a:t>
            </a:r>
          </a:p>
        </p:txBody>
      </p:sp>
      <p:sp>
        <p:nvSpPr>
          <p:cNvPr id="39942" name="Line 34"/>
          <p:cNvSpPr>
            <a:spLocks noChangeShapeType="1"/>
          </p:cNvSpPr>
          <p:nvPr/>
        </p:nvSpPr>
        <p:spPr bwMode="auto">
          <a:xfrm>
            <a:off x="1828800" y="1219200"/>
            <a:ext cx="5105400" cy="35814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43" name="Text Box 35"/>
          <p:cNvSpPr txBox="1">
            <a:spLocks noChangeArrowheads="1"/>
          </p:cNvSpPr>
          <p:nvPr/>
        </p:nvSpPr>
        <p:spPr bwMode="auto">
          <a:xfrm>
            <a:off x="5029200" y="0"/>
            <a:ext cx="3946525" cy="1190625"/>
          </a:xfrm>
          <a:prstGeom prst="rect">
            <a:avLst/>
          </a:prstGeom>
          <a:solidFill>
            <a:srgbClr val="99FF99">
              <a:alpha val="39999"/>
            </a:srgbClr>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it-IT" altLang="en-US" sz="1800" b="0">
                <a:latin typeface="Times New Roman" panose="02020603050405020304" pitchFamily="18" charset="0"/>
              </a:rPr>
              <a:t>CS pre-tassa = A + B + C</a:t>
            </a:r>
          </a:p>
          <a:p>
            <a:pPr eaLnBrk="1" hangingPunct="1">
              <a:spcBef>
                <a:spcPct val="0"/>
              </a:spcBef>
              <a:buClrTx/>
              <a:buSzTx/>
              <a:buFontTx/>
              <a:buNone/>
            </a:pPr>
            <a:r>
              <a:rPr lang="it-IT" altLang="en-US" sz="1800" b="0">
                <a:latin typeface="Times New Roman" panose="02020603050405020304" pitchFamily="18" charset="0"/>
              </a:rPr>
              <a:t>PS pre-tassa = D + E + F</a:t>
            </a:r>
          </a:p>
          <a:p>
            <a:pPr eaLnBrk="1" hangingPunct="1">
              <a:spcBef>
                <a:spcPct val="0"/>
              </a:spcBef>
              <a:buClrTx/>
              <a:buSzTx/>
              <a:buFontTx/>
              <a:buNone/>
            </a:pPr>
            <a:r>
              <a:rPr lang="it-IT" altLang="en-US" sz="1800" b="0">
                <a:latin typeface="Times New Roman" panose="02020603050405020304" pitchFamily="18" charset="0"/>
              </a:rPr>
              <a:t>Perdita “terzo” = B + C + G + D + E + H</a:t>
            </a:r>
          </a:p>
          <a:p>
            <a:pPr eaLnBrk="1" hangingPunct="1">
              <a:spcBef>
                <a:spcPct val="0"/>
              </a:spcBef>
              <a:buClrTx/>
              <a:buSzTx/>
              <a:buFontTx/>
              <a:buNone/>
            </a:pPr>
            <a:r>
              <a:rPr lang="it-IT" altLang="en-US" sz="1800">
                <a:latin typeface="Times New Roman" panose="02020603050405020304" pitchFamily="18" charset="0"/>
              </a:rPr>
              <a:t>Surplus totale = (A + F) – (H + G)</a:t>
            </a:r>
          </a:p>
        </p:txBody>
      </p:sp>
      <p:sp>
        <p:nvSpPr>
          <p:cNvPr id="39944" name="Line 36"/>
          <p:cNvSpPr>
            <a:spLocks noChangeShapeType="1"/>
          </p:cNvSpPr>
          <p:nvPr/>
        </p:nvSpPr>
        <p:spPr bwMode="auto">
          <a:xfrm flipH="1">
            <a:off x="1905000" y="1295400"/>
            <a:ext cx="3352800" cy="2133600"/>
          </a:xfrm>
          <a:prstGeom prst="line">
            <a:avLst/>
          </a:prstGeom>
          <a:noFill/>
          <a:ln w="2857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45" name="Line 38"/>
          <p:cNvSpPr>
            <a:spLocks noChangeShapeType="1"/>
          </p:cNvSpPr>
          <p:nvPr/>
        </p:nvSpPr>
        <p:spPr bwMode="auto">
          <a:xfrm>
            <a:off x="3505200" y="4038600"/>
            <a:ext cx="1295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46" name="Freeform 40"/>
          <p:cNvSpPr>
            <a:spLocks/>
          </p:cNvSpPr>
          <p:nvPr/>
        </p:nvSpPr>
        <p:spPr bwMode="auto">
          <a:xfrm>
            <a:off x="4706938" y="3984625"/>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1" y="68"/>
                </a:moveTo>
                <a:lnTo>
                  <a:pt x="54" y="68"/>
                </a:lnTo>
                <a:lnTo>
                  <a:pt x="67" y="54"/>
                </a:lnTo>
                <a:lnTo>
                  <a:pt x="81" y="41"/>
                </a:lnTo>
                <a:lnTo>
                  <a:pt x="67" y="14"/>
                </a:lnTo>
                <a:lnTo>
                  <a:pt x="54" y="0"/>
                </a:lnTo>
                <a:lnTo>
                  <a:pt x="41" y="0"/>
                </a:lnTo>
                <a:lnTo>
                  <a:pt x="27" y="0"/>
                </a:lnTo>
                <a:lnTo>
                  <a:pt x="14" y="14"/>
                </a:lnTo>
                <a:lnTo>
                  <a:pt x="0" y="41"/>
                </a:lnTo>
                <a:lnTo>
                  <a:pt x="14" y="54"/>
                </a:lnTo>
                <a:lnTo>
                  <a:pt x="27" y="68"/>
                </a:lnTo>
                <a:lnTo>
                  <a:pt x="41" y="68"/>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47" name="Freeform 41"/>
          <p:cNvSpPr>
            <a:spLocks/>
          </p:cNvSpPr>
          <p:nvPr/>
        </p:nvSpPr>
        <p:spPr bwMode="auto">
          <a:xfrm>
            <a:off x="4716463" y="2349500"/>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1" y="68"/>
                </a:moveTo>
                <a:lnTo>
                  <a:pt x="54" y="68"/>
                </a:lnTo>
                <a:lnTo>
                  <a:pt x="67" y="54"/>
                </a:lnTo>
                <a:lnTo>
                  <a:pt x="81" y="41"/>
                </a:lnTo>
                <a:lnTo>
                  <a:pt x="67" y="14"/>
                </a:lnTo>
                <a:lnTo>
                  <a:pt x="54" y="0"/>
                </a:lnTo>
                <a:lnTo>
                  <a:pt x="41" y="0"/>
                </a:lnTo>
                <a:lnTo>
                  <a:pt x="27" y="0"/>
                </a:lnTo>
                <a:lnTo>
                  <a:pt x="14" y="14"/>
                </a:lnTo>
                <a:lnTo>
                  <a:pt x="0" y="41"/>
                </a:lnTo>
                <a:lnTo>
                  <a:pt x="14" y="54"/>
                </a:lnTo>
                <a:lnTo>
                  <a:pt x="27" y="68"/>
                </a:lnTo>
                <a:lnTo>
                  <a:pt x="41"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48" name="AutoShape 42"/>
          <p:cNvSpPr>
            <a:spLocks noChangeArrowheads="1"/>
          </p:cNvSpPr>
          <p:nvPr/>
        </p:nvSpPr>
        <p:spPr bwMode="auto">
          <a:xfrm flipH="1" flipV="1">
            <a:off x="3563938" y="2420938"/>
            <a:ext cx="1219200" cy="914400"/>
          </a:xfrm>
          <a:prstGeom prst="rtTriangle">
            <a:avLst/>
          </a:prstGeom>
          <a:solidFill>
            <a:srgbClr val="CCFFFF">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ctr">
              <a:spcBef>
                <a:spcPct val="0"/>
              </a:spcBef>
              <a:buClrTx/>
              <a:buSzTx/>
              <a:buFontTx/>
              <a:buNone/>
            </a:pPr>
            <a:endParaRPr lang="en-US" altLang="en-US" sz="2400" b="0">
              <a:solidFill>
                <a:schemeClr val="tx1"/>
              </a:solidFill>
              <a:latin typeface="Times New Roman" panose="02020603050405020304" pitchFamily="18" charset="0"/>
            </a:endParaRPr>
          </a:p>
        </p:txBody>
      </p:sp>
      <p:sp>
        <p:nvSpPr>
          <p:cNvPr id="39949" name="AutoShape 44"/>
          <p:cNvSpPr>
            <a:spLocks noChangeArrowheads="1"/>
          </p:cNvSpPr>
          <p:nvPr/>
        </p:nvSpPr>
        <p:spPr bwMode="auto">
          <a:xfrm flipH="1">
            <a:off x="3563938" y="3357563"/>
            <a:ext cx="1211262" cy="685800"/>
          </a:xfrm>
          <a:prstGeom prst="rtTriangle">
            <a:avLst/>
          </a:prstGeom>
          <a:solidFill>
            <a:srgbClr val="CCFFFF">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9950" name="Text Box 45"/>
          <p:cNvSpPr txBox="1">
            <a:spLocks noChangeArrowheads="1"/>
          </p:cNvSpPr>
          <p:nvPr/>
        </p:nvSpPr>
        <p:spPr bwMode="auto">
          <a:xfrm>
            <a:off x="2667000" y="1219200"/>
            <a:ext cx="158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ottimo sociale</a:t>
            </a:r>
          </a:p>
        </p:txBody>
      </p:sp>
      <p:sp>
        <p:nvSpPr>
          <p:cNvPr id="39951" name="Line 46"/>
          <p:cNvSpPr>
            <a:spLocks noChangeShapeType="1"/>
          </p:cNvSpPr>
          <p:nvPr/>
        </p:nvSpPr>
        <p:spPr bwMode="auto">
          <a:xfrm>
            <a:off x="3429000" y="1524000"/>
            <a:ext cx="76200" cy="6858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52" name="Line 47"/>
          <p:cNvSpPr>
            <a:spLocks noChangeShapeType="1"/>
          </p:cNvSpPr>
          <p:nvPr/>
        </p:nvSpPr>
        <p:spPr bwMode="auto">
          <a:xfrm>
            <a:off x="4859338" y="3500438"/>
            <a:ext cx="847725" cy="1025525"/>
          </a:xfrm>
          <a:prstGeom prst="line">
            <a:avLst/>
          </a:prstGeom>
          <a:noFill/>
          <a:ln w="127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53" name="Text Box 48"/>
          <p:cNvSpPr txBox="1">
            <a:spLocks noChangeArrowheads="1"/>
          </p:cNvSpPr>
          <p:nvPr/>
        </p:nvSpPr>
        <p:spPr bwMode="auto">
          <a:xfrm>
            <a:off x="5148263" y="45085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equilibrio</a:t>
            </a:r>
          </a:p>
        </p:txBody>
      </p:sp>
      <p:sp>
        <p:nvSpPr>
          <p:cNvPr id="39954" name="Text Box 49"/>
          <p:cNvSpPr txBox="1">
            <a:spLocks noChangeArrowheads="1"/>
          </p:cNvSpPr>
          <p:nvPr/>
        </p:nvSpPr>
        <p:spPr bwMode="auto">
          <a:xfrm>
            <a:off x="5105400" y="1293813"/>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Costo sociale</a:t>
            </a:r>
          </a:p>
        </p:txBody>
      </p:sp>
      <p:sp>
        <p:nvSpPr>
          <p:cNvPr id="39955" name="AutoShape 50"/>
          <p:cNvSpPr>
            <a:spLocks/>
          </p:cNvSpPr>
          <p:nvPr/>
        </p:nvSpPr>
        <p:spPr bwMode="auto">
          <a:xfrm>
            <a:off x="1219200" y="2438400"/>
            <a:ext cx="304800" cy="1447800"/>
          </a:xfrm>
          <a:prstGeom prst="leftBrace">
            <a:avLst>
              <a:gd name="adj1" fmla="val 39583"/>
              <a:gd name="adj2" fmla="val 50000"/>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39956" name="Text Box 51"/>
          <p:cNvSpPr txBox="1">
            <a:spLocks noChangeArrowheads="1"/>
          </p:cNvSpPr>
          <p:nvPr/>
        </p:nvSpPr>
        <p:spPr bwMode="auto">
          <a:xfrm>
            <a:off x="-23836" y="2492375"/>
            <a:ext cx="14494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ctr">
              <a:spcBef>
                <a:spcPct val="0"/>
              </a:spcBef>
              <a:buClrTx/>
              <a:buSzTx/>
              <a:buFontTx/>
              <a:buNone/>
            </a:pPr>
            <a:r>
              <a:rPr lang="it-IT" altLang="en-US" sz="1600" b="0" dirty="0">
                <a:latin typeface="Arial" panose="020B0604020202020204" pitchFamily="34" charset="0"/>
              </a:rPr>
              <a:t>Tassa</a:t>
            </a:r>
          </a:p>
          <a:p>
            <a:pPr algn="ctr">
              <a:spcBef>
                <a:spcPct val="0"/>
              </a:spcBef>
              <a:buClrTx/>
              <a:buSzTx/>
              <a:buFontTx/>
              <a:buNone/>
            </a:pPr>
            <a:r>
              <a:rPr lang="it-IT" altLang="en-US" sz="1600" b="0" dirty="0" err="1">
                <a:latin typeface="Arial" panose="020B0604020202020204" pitchFamily="34" charset="0"/>
              </a:rPr>
              <a:t>pigouviana</a:t>
            </a:r>
            <a:endParaRPr lang="it-IT" altLang="en-US" sz="1600" b="0" dirty="0">
              <a:latin typeface="Arial" panose="020B0604020202020204" pitchFamily="34" charset="0"/>
            </a:endParaRPr>
          </a:p>
          <a:p>
            <a:pPr algn="ctr">
              <a:spcBef>
                <a:spcPct val="0"/>
              </a:spcBef>
              <a:buClrTx/>
              <a:buSzTx/>
              <a:buFontTx/>
              <a:buNone/>
            </a:pPr>
            <a:r>
              <a:rPr lang="it-IT" altLang="en-US" sz="1600" b="0" dirty="0">
                <a:latin typeface="Arial" panose="020B0604020202020204" pitchFamily="34" charset="0"/>
              </a:rPr>
              <a:t>=</a:t>
            </a:r>
          </a:p>
          <a:p>
            <a:pPr algn="ctr">
              <a:spcBef>
                <a:spcPct val="0"/>
              </a:spcBef>
              <a:buClrTx/>
              <a:buSzTx/>
              <a:buFontTx/>
              <a:buNone/>
            </a:pPr>
            <a:r>
              <a:rPr lang="it-IT" altLang="en-US" sz="1600" b="0" dirty="0">
                <a:latin typeface="Arial" panose="020B0604020202020204" pitchFamily="34" charset="0"/>
              </a:rPr>
              <a:t>Costo unitario</a:t>
            </a:r>
          </a:p>
          <a:p>
            <a:pPr algn="ctr">
              <a:spcBef>
                <a:spcPct val="0"/>
              </a:spcBef>
              <a:buClrTx/>
              <a:buSzTx/>
              <a:buFontTx/>
              <a:buNone/>
            </a:pPr>
            <a:r>
              <a:rPr lang="it-IT" altLang="en-US" sz="1600" b="0" dirty="0">
                <a:latin typeface="Arial" panose="020B0604020202020204" pitchFamily="34" charset="0"/>
              </a:rPr>
              <a:t>inquinamento</a:t>
            </a:r>
          </a:p>
        </p:txBody>
      </p:sp>
      <p:sp>
        <p:nvSpPr>
          <p:cNvPr id="39957" name="Text Box 52"/>
          <p:cNvSpPr txBox="1">
            <a:spLocks noChangeArrowheads="1"/>
          </p:cNvSpPr>
          <p:nvPr/>
        </p:nvSpPr>
        <p:spPr bwMode="auto">
          <a:xfrm>
            <a:off x="4284663" y="2492375"/>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G</a:t>
            </a:r>
          </a:p>
        </p:txBody>
      </p:sp>
      <p:sp>
        <p:nvSpPr>
          <p:cNvPr id="39958" name="Text Box 53"/>
          <p:cNvSpPr txBox="1">
            <a:spLocks noChangeArrowheads="1"/>
          </p:cNvSpPr>
          <p:nvPr/>
        </p:nvSpPr>
        <p:spPr bwMode="auto">
          <a:xfrm>
            <a:off x="4284663" y="36449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H</a:t>
            </a:r>
          </a:p>
        </p:txBody>
      </p:sp>
      <p:sp>
        <p:nvSpPr>
          <p:cNvPr id="39959" name="Text Box 54"/>
          <p:cNvSpPr txBox="1">
            <a:spLocks noChangeArrowheads="1"/>
          </p:cNvSpPr>
          <p:nvPr/>
        </p:nvSpPr>
        <p:spPr bwMode="auto">
          <a:xfrm>
            <a:off x="685800" y="6248400"/>
            <a:ext cx="8020050" cy="366713"/>
          </a:xfrm>
          <a:prstGeom prst="rect">
            <a:avLst/>
          </a:prstGeom>
          <a:solidFill>
            <a:schemeClr val="accent1">
              <a:alpha val="50195"/>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Il surplus totale è </a:t>
            </a:r>
            <a:r>
              <a:rPr lang="it-IT" altLang="en-US" sz="1800" b="0" u="sng">
                <a:latin typeface="Arial" panose="020B0604020202020204" pitchFamily="34" charset="0"/>
              </a:rPr>
              <a:t>maggiore</a:t>
            </a:r>
            <a:r>
              <a:rPr lang="it-IT" altLang="en-US" sz="1800" b="0">
                <a:latin typeface="Arial" panose="020B0604020202020204" pitchFamily="34" charset="0"/>
              </a:rPr>
              <a:t> in presenza di imposta, anzi è il surplus massimo!</a:t>
            </a:r>
          </a:p>
        </p:txBody>
      </p:sp>
      <p:sp>
        <p:nvSpPr>
          <p:cNvPr id="39960" name="Line 56"/>
          <p:cNvSpPr>
            <a:spLocks noChangeShapeType="1"/>
          </p:cNvSpPr>
          <p:nvPr/>
        </p:nvSpPr>
        <p:spPr bwMode="auto">
          <a:xfrm flipV="1">
            <a:off x="4787900" y="2349500"/>
            <a:ext cx="0" cy="9350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it-IT"/>
          </a:p>
        </p:txBody>
      </p:sp>
      <p:sp>
        <p:nvSpPr>
          <p:cNvPr id="39961" name="Line 57"/>
          <p:cNvSpPr>
            <a:spLocks noChangeShapeType="1"/>
          </p:cNvSpPr>
          <p:nvPr/>
        </p:nvSpPr>
        <p:spPr bwMode="auto">
          <a:xfrm>
            <a:off x="3635375" y="2420938"/>
            <a:ext cx="11525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it-IT"/>
          </a:p>
        </p:txBody>
      </p:sp>
      <p:sp>
        <p:nvSpPr>
          <p:cNvPr id="2" name="Freccia a destra 1"/>
          <p:cNvSpPr/>
          <p:nvPr/>
        </p:nvSpPr>
        <p:spPr bwMode="auto">
          <a:xfrm rot="10800000">
            <a:off x="3635375" y="5292754"/>
            <a:ext cx="998538" cy="180000"/>
          </a:xfrm>
          <a:prstGeom prst="rightArrow">
            <a:avLst/>
          </a:prstGeom>
          <a:solidFill>
            <a:srgbClr val="000000"/>
          </a:solidFill>
          <a:ln>
            <a:solidFill>
              <a:srgbClr val="000000"/>
            </a:solidFill>
          </a:ln>
          <a:effectLst/>
          <a:extLst/>
        </p:spPr>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06200" b="1" i="0" u="none" strike="noStrike" cap="none" normalizeH="0" baseline="0">
              <a:ln>
                <a:noFill/>
              </a:ln>
              <a:solidFill>
                <a:srgbClr val="023C59"/>
              </a:solidFill>
              <a:effectLst/>
              <a:latin typeface="Arial" panose="020B0604020202020204" pitchFamily="34" charset="0"/>
              <a:cs typeface="Arial" panose="020B0604020202020204" pitchFamily="34" charset="0"/>
            </a:endParaRPr>
          </a:p>
        </p:txBody>
      </p:sp>
      <p:sp>
        <p:nvSpPr>
          <p:cNvPr id="3" name="Parentesi graffa aperta 2"/>
          <p:cNvSpPr/>
          <p:nvPr/>
        </p:nvSpPr>
        <p:spPr bwMode="auto">
          <a:xfrm rot="5400000">
            <a:off x="3984055" y="4592875"/>
            <a:ext cx="360000" cy="900000"/>
          </a:xfrm>
          <a:prstGeom prst="leftBrace">
            <a:avLst/>
          </a:prstGeom>
          <a:noFill/>
          <a:ln w="127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06200" b="1" i="0" u="none" strike="noStrike" cap="none" normalizeH="0" baseline="0">
              <a:ln>
                <a:noFill/>
              </a:ln>
              <a:solidFill>
                <a:srgbClr val="023C59"/>
              </a:solidFill>
              <a:effectLst/>
              <a:latin typeface="Arial" panose="020B0604020202020204" pitchFamily="34" charset="0"/>
              <a:cs typeface="Arial" panose="020B0604020202020204" pitchFamily="34" charset="0"/>
            </a:endParaRPr>
          </a:p>
        </p:txBody>
      </p:sp>
      <p:sp>
        <p:nvSpPr>
          <p:cNvPr id="4" name="CasellaDiTesto 3"/>
          <p:cNvSpPr txBox="1"/>
          <p:nvPr/>
        </p:nvSpPr>
        <p:spPr>
          <a:xfrm>
            <a:off x="3435519" y="4583927"/>
            <a:ext cx="1642793" cy="276999"/>
          </a:xfrm>
          <a:prstGeom prst="rect">
            <a:avLst/>
          </a:prstGeom>
          <a:noFill/>
        </p:spPr>
        <p:txBody>
          <a:bodyPr wrap="square" rtlCol="0">
            <a:spAutoFit/>
          </a:bodyPr>
          <a:lstStyle/>
          <a:p>
            <a:r>
              <a:rPr lang="it-IT" sz="1200" b="0" dirty="0">
                <a:solidFill>
                  <a:srgbClr val="000000"/>
                </a:solidFill>
              </a:rPr>
              <a:t>Effetto della tassa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59" grpId="0" animBg="1"/>
      <p:bldP spid="2" grpId="0" animBg="1"/>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type="chart" sz="half" idx="1"/>
          </p:nvPr>
        </p:nvGraphicFramePr>
        <p:xfrm>
          <a:off x="-1701800" y="1879600"/>
          <a:ext cx="4318000" cy="4013200"/>
        </p:xfrm>
        <a:graphic>
          <a:graphicData uri="http://schemas.openxmlformats.org/drawingml/2006/chart">
            <c:chart xmlns:c="http://schemas.openxmlformats.org/drawingml/2006/chart" xmlns:r="http://schemas.openxmlformats.org/officeDocument/2006/relationships" r:id="rId2"/>
          </a:graphicData>
        </a:graphic>
      </p:graphicFrame>
      <p:sp>
        <p:nvSpPr>
          <p:cNvPr id="41987" name="Rectangle 4"/>
          <p:cNvSpPr>
            <a:spLocks noGrp="1" noChangeArrowheads="1"/>
          </p:cNvSpPr>
          <p:nvPr>
            <p:ph type="body" sz="half" idx="2"/>
          </p:nvPr>
        </p:nvSpPr>
        <p:spPr>
          <a:xfrm>
            <a:off x="4724400" y="152400"/>
            <a:ext cx="4419600" cy="5257800"/>
          </a:xfrm>
        </p:spPr>
        <p:txBody>
          <a:bodyPr/>
          <a:lstStyle/>
          <a:p>
            <a:pPr>
              <a:buFont typeface="Monotype Sorts" pitchFamily="2" charset="2"/>
              <a:buNone/>
            </a:pPr>
            <a:r>
              <a:rPr lang="it-IT" altLang="en-US" sz="1800"/>
              <a:t>CS senza tassa = A+B+C</a:t>
            </a:r>
          </a:p>
          <a:p>
            <a:pPr>
              <a:buFont typeface="Monotype Sorts" pitchFamily="2" charset="2"/>
              <a:buNone/>
            </a:pPr>
            <a:r>
              <a:rPr lang="it-IT" altLang="en-US" sz="1800"/>
              <a:t>PS senza tassa = D+E+F</a:t>
            </a:r>
          </a:p>
          <a:p>
            <a:pPr>
              <a:buFont typeface="Monotype Sorts" pitchFamily="2" charset="2"/>
              <a:buNone/>
            </a:pPr>
            <a:r>
              <a:rPr lang="it-IT" altLang="en-US" sz="1800"/>
              <a:t>Danno senza tassa = B+C+D+E+G+H</a:t>
            </a:r>
          </a:p>
          <a:p>
            <a:pPr>
              <a:buFont typeface="Monotype Sorts" pitchFamily="2" charset="2"/>
              <a:buNone/>
            </a:pPr>
            <a:r>
              <a:rPr lang="it-IT" altLang="en-US" sz="1800" b="1">
                <a:solidFill>
                  <a:schemeClr val="tx1"/>
                </a:solidFill>
              </a:rPr>
              <a:t>TS senza tassa = CS + PS - Danno</a:t>
            </a:r>
          </a:p>
          <a:p>
            <a:pPr>
              <a:buFont typeface="Monotype Sorts" pitchFamily="2" charset="2"/>
              <a:buNone/>
            </a:pPr>
            <a:r>
              <a:rPr lang="it-IT" altLang="en-US" sz="1800" b="1">
                <a:solidFill>
                  <a:schemeClr val="tx1"/>
                </a:solidFill>
              </a:rPr>
              <a:t>				          = A+F – (G+H)</a:t>
            </a:r>
          </a:p>
          <a:p>
            <a:pPr>
              <a:buFont typeface="Monotype Sorts" pitchFamily="2" charset="2"/>
              <a:buNone/>
            </a:pPr>
            <a:r>
              <a:rPr lang="it-IT" altLang="en-US" sz="1800"/>
              <a:t>CS con tassa = A</a:t>
            </a:r>
          </a:p>
          <a:p>
            <a:pPr>
              <a:buFont typeface="Monotype Sorts" pitchFamily="2" charset="2"/>
              <a:buNone/>
            </a:pPr>
            <a:r>
              <a:rPr lang="it-IT" altLang="en-US" sz="1800"/>
              <a:t>PS con tassa = F</a:t>
            </a:r>
          </a:p>
          <a:p>
            <a:pPr>
              <a:buFont typeface="Monotype Sorts" pitchFamily="2" charset="2"/>
              <a:buNone/>
            </a:pPr>
            <a:r>
              <a:rPr lang="it-IT" altLang="en-US" sz="1800"/>
              <a:t>Danno con tassa = B+D</a:t>
            </a:r>
          </a:p>
          <a:p>
            <a:pPr>
              <a:buFont typeface="Monotype Sorts" pitchFamily="2" charset="2"/>
              <a:buNone/>
            </a:pPr>
            <a:r>
              <a:rPr lang="it-IT" altLang="en-US" sz="1800"/>
              <a:t>Gettito fiscale = B+D</a:t>
            </a:r>
          </a:p>
          <a:p>
            <a:pPr>
              <a:buFont typeface="Monotype Sorts" pitchFamily="2" charset="2"/>
              <a:buNone/>
            </a:pPr>
            <a:r>
              <a:rPr lang="it-IT" altLang="en-US" sz="1800" b="1">
                <a:solidFill>
                  <a:schemeClr val="tx1"/>
                </a:solidFill>
              </a:rPr>
              <a:t>TS con tassa = CS + PS + Gettito – Danno = A + F</a:t>
            </a:r>
          </a:p>
          <a:p>
            <a:pPr>
              <a:buFont typeface="Monotype Sorts" pitchFamily="2" charset="2"/>
              <a:buNone/>
            </a:pPr>
            <a:endParaRPr lang="it-IT" altLang="en-US" sz="1800"/>
          </a:p>
          <a:p>
            <a:pPr>
              <a:buFont typeface="Monotype Sorts" pitchFamily="2" charset="2"/>
              <a:buNone/>
            </a:pPr>
            <a:r>
              <a:rPr lang="it-IT" altLang="en-US" sz="1800"/>
              <a:t>TS </a:t>
            </a:r>
            <a:r>
              <a:rPr lang="it-IT" altLang="en-US" sz="1800" u="sng"/>
              <a:t>aumenta</a:t>
            </a:r>
            <a:r>
              <a:rPr lang="it-IT" altLang="en-US" sz="1800"/>
              <a:t> perché la tassa genera una </a:t>
            </a:r>
            <a:r>
              <a:rPr lang="it-IT" altLang="en-US" sz="1800" b="1">
                <a:solidFill>
                  <a:schemeClr val="tx1"/>
                </a:solidFill>
              </a:rPr>
              <a:t>DWL = C+E</a:t>
            </a:r>
            <a:r>
              <a:rPr lang="it-IT" altLang="en-US" sz="1800"/>
              <a:t>, ma il danno si riduce, grazie alla tassa, di </a:t>
            </a:r>
            <a:r>
              <a:rPr lang="it-IT" altLang="en-US" sz="1800" b="1">
                <a:solidFill>
                  <a:schemeClr val="tx1"/>
                </a:solidFill>
              </a:rPr>
              <a:t>C+E+G+H</a:t>
            </a:r>
            <a:r>
              <a:rPr lang="it-IT" altLang="en-US" sz="1800"/>
              <a:t> &gt; DWL</a:t>
            </a:r>
          </a:p>
        </p:txBody>
      </p:sp>
      <p:grpSp>
        <p:nvGrpSpPr>
          <p:cNvPr id="41988" name="Group 5"/>
          <p:cNvGrpSpPr>
            <a:grpSpLocks/>
          </p:cNvGrpSpPr>
          <p:nvPr/>
        </p:nvGrpSpPr>
        <p:grpSpPr bwMode="auto">
          <a:xfrm>
            <a:off x="228600" y="1676400"/>
            <a:ext cx="5689600" cy="4387850"/>
            <a:chOff x="793" y="505"/>
            <a:chExt cx="4877" cy="3347"/>
          </a:xfrm>
        </p:grpSpPr>
        <p:sp>
          <p:nvSpPr>
            <p:cNvPr id="42001" name="Freeform 6"/>
            <p:cNvSpPr>
              <a:spLocks/>
            </p:cNvSpPr>
            <p:nvPr/>
          </p:nvSpPr>
          <p:spPr bwMode="auto">
            <a:xfrm>
              <a:off x="2217" y="1515"/>
              <a:ext cx="797" cy="1042"/>
            </a:xfrm>
            <a:custGeom>
              <a:avLst/>
              <a:gdLst>
                <a:gd name="T0" fmla="*/ 0 w 797"/>
                <a:gd name="T1" fmla="*/ 0 h 1042"/>
                <a:gd name="T2" fmla="*/ 0 w 797"/>
                <a:gd name="T3" fmla="*/ 551 h 1042"/>
                <a:gd name="T4" fmla="*/ 0 w 797"/>
                <a:gd name="T5" fmla="*/ 1041 h 1042"/>
                <a:gd name="T6" fmla="*/ 796 w 797"/>
                <a:gd name="T7" fmla="*/ 551 h 1042"/>
                <a:gd name="T8" fmla="*/ 0 w 797"/>
                <a:gd name="T9" fmla="*/ 0 h 1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7" h="1042">
                  <a:moveTo>
                    <a:pt x="0" y="0"/>
                  </a:moveTo>
                  <a:lnTo>
                    <a:pt x="0" y="551"/>
                  </a:lnTo>
                  <a:lnTo>
                    <a:pt x="0" y="1041"/>
                  </a:lnTo>
                  <a:lnTo>
                    <a:pt x="796" y="551"/>
                  </a:lnTo>
                  <a:lnTo>
                    <a:pt x="0" y="0"/>
                  </a:lnTo>
                </a:path>
              </a:pathLst>
            </a:custGeom>
            <a:solidFill>
              <a:srgbClr val="E6B4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2002" name="Rectangle 7"/>
            <p:cNvSpPr>
              <a:spLocks noChangeArrowheads="1"/>
            </p:cNvSpPr>
            <p:nvPr/>
          </p:nvSpPr>
          <p:spPr bwMode="auto">
            <a:xfrm>
              <a:off x="1528" y="1209"/>
              <a:ext cx="14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A</a:t>
              </a:r>
            </a:p>
          </p:txBody>
        </p:sp>
        <p:sp>
          <p:nvSpPr>
            <p:cNvPr id="42003" name="Rectangle 8"/>
            <p:cNvSpPr>
              <a:spLocks noChangeArrowheads="1"/>
            </p:cNvSpPr>
            <p:nvPr/>
          </p:nvSpPr>
          <p:spPr bwMode="auto">
            <a:xfrm>
              <a:off x="1528" y="2633"/>
              <a:ext cx="120"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F</a:t>
              </a:r>
            </a:p>
          </p:txBody>
        </p:sp>
        <p:sp>
          <p:nvSpPr>
            <p:cNvPr id="42004" name="Rectangle 9"/>
            <p:cNvSpPr>
              <a:spLocks noChangeArrowheads="1"/>
            </p:cNvSpPr>
            <p:nvPr/>
          </p:nvSpPr>
          <p:spPr bwMode="auto">
            <a:xfrm>
              <a:off x="1650" y="1699"/>
              <a:ext cx="142"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B</a:t>
              </a:r>
            </a:p>
          </p:txBody>
        </p:sp>
        <p:sp>
          <p:nvSpPr>
            <p:cNvPr id="42005" name="Rectangle 10"/>
            <p:cNvSpPr>
              <a:spLocks noChangeArrowheads="1"/>
            </p:cNvSpPr>
            <p:nvPr/>
          </p:nvSpPr>
          <p:spPr bwMode="auto">
            <a:xfrm>
              <a:off x="1650" y="2220"/>
              <a:ext cx="142"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D</a:t>
              </a:r>
            </a:p>
          </p:txBody>
        </p:sp>
        <p:sp>
          <p:nvSpPr>
            <p:cNvPr id="42006" name="Rectangle 11"/>
            <p:cNvSpPr>
              <a:spLocks noChangeArrowheads="1"/>
            </p:cNvSpPr>
            <p:nvPr/>
          </p:nvSpPr>
          <p:spPr bwMode="auto">
            <a:xfrm>
              <a:off x="2460" y="1837"/>
              <a:ext cx="14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C</a:t>
              </a:r>
            </a:p>
          </p:txBody>
        </p:sp>
        <p:sp>
          <p:nvSpPr>
            <p:cNvPr id="42007" name="Rectangle 12"/>
            <p:cNvSpPr>
              <a:spLocks noChangeArrowheads="1"/>
            </p:cNvSpPr>
            <p:nvPr/>
          </p:nvSpPr>
          <p:spPr bwMode="auto">
            <a:xfrm>
              <a:off x="2460" y="2128"/>
              <a:ext cx="13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E</a:t>
              </a:r>
            </a:p>
          </p:txBody>
        </p:sp>
        <p:sp>
          <p:nvSpPr>
            <p:cNvPr id="42008" name="Rectangle 13"/>
            <p:cNvSpPr>
              <a:spLocks noChangeArrowheads="1"/>
            </p:cNvSpPr>
            <p:nvPr/>
          </p:nvSpPr>
          <p:spPr bwMode="auto">
            <a:xfrm>
              <a:off x="1046" y="1975"/>
              <a:ext cx="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 </a:t>
              </a:r>
            </a:p>
          </p:txBody>
        </p:sp>
        <p:sp>
          <p:nvSpPr>
            <p:cNvPr id="42009" name="Rectangle 14"/>
            <p:cNvSpPr>
              <a:spLocks noChangeArrowheads="1"/>
            </p:cNvSpPr>
            <p:nvPr/>
          </p:nvSpPr>
          <p:spPr bwMode="auto">
            <a:xfrm>
              <a:off x="4973" y="3643"/>
              <a:ext cx="697"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          Q</a:t>
              </a:r>
            </a:p>
          </p:txBody>
        </p:sp>
        <p:sp>
          <p:nvSpPr>
            <p:cNvPr id="42010" name="Rectangle 15"/>
            <p:cNvSpPr>
              <a:spLocks noChangeArrowheads="1"/>
            </p:cNvSpPr>
            <p:nvPr/>
          </p:nvSpPr>
          <p:spPr bwMode="auto">
            <a:xfrm>
              <a:off x="2156" y="3643"/>
              <a:ext cx="400"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i="1">
                  <a:latin typeface="Arial" panose="020B0604020202020204" pitchFamily="34" charset="0"/>
                </a:rPr>
                <a:t>Q</a:t>
              </a:r>
              <a:r>
                <a:rPr lang="it-IT" altLang="en-US" sz="1800" baseline="-25000">
                  <a:latin typeface="Arial" panose="020B0604020202020204" pitchFamily="34" charset="0"/>
                </a:rPr>
                <a:t>EFF</a:t>
              </a:r>
            </a:p>
          </p:txBody>
        </p:sp>
        <p:sp>
          <p:nvSpPr>
            <p:cNvPr id="42011" name="Rectangle 16"/>
            <p:cNvSpPr>
              <a:spLocks noChangeArrowheads="1"/>
            </p:cNvSpPr>
            <p:nvPr/>
          </p:nvSpPr>
          <p:spPr bwMode="auto">
            <a:xfrm>
              <a:off x="1007" y="3643"/>
              <a:ext cx="108"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0</a:t>
              </a:r>
            </a:p>
          </p:txBody>
        </p:sp>
        <p:sp>
          <p:nvSpPr>
            <p:cNvPr id="42012" name="Rectangle 17"/>
            <p:cNvSpPr>
              <a:spLocks noChangeArrowheads="1"/>
            </p:cNvSpPr>
            <p:nvPr/>
          </p:nvSpPr>
          <p:spPr bwMode="auto">
            <a:xfrm>
              <a:off x="793" y="505"/>
              <a:ext cx="403"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     P</a:t>
              </a:r>
            </a:p>
          </p:txBody>
        </p:sp>
        <p:sp>
          <p:nvSpPr>
            <p:cNvPr id="42013" name="Freeform 18"/>
            <p:cNvSpPr>
              <a:spLocks/>
            </p:cNvSpPr>
            <p:nvPr/>
          </p:nvSpPr>
          <p:spPr bwMode="auto">
            <a:xfrm>
              <a:off x="1129" y="536"/>
              <a:ext cx="4319" cy="3078"/>
            </a:xfrm>
            <a:custGeom>
              <a:avLst/>
              <a:gdLst>
                <a:gd name="T0" fmla="*/ 0 w 4319"/>
                <a:gd name="T1" fmla="*/ 0 h 3078"/>
                <a:gd name="T2" fmla="*/ 0 w 4319"/>
                <a:gd name="T3" fmla="*/ 3077 h 3078"/>
                <a:gd name="T4" fmla="*/ 4318 w 4319"/>
                <a:gd name="T5" fmla="*/ 3077 h 3078"/>
                <a:gd name="T6" fmla="*/ 0 60000 65536"/>
                <a:gd name="T7" fmla="*/ 0 60000 65536"/>
                <a:gd name="T8" fmla="*/ 0 60000 65536"/>
              </a:gdLst>
              <a:ahLst/>
              <a:cxnLst>
                <a:cxn ang="T6">
                  <a:pos x="T0" y="T1"/>
                </a:cxn>
                <a:cxn ang="T7">
                  <a:pos x="T2" y="T3"/>
                </a:cxn>
                <a:cxn ang="T8">
                  <a:pos x="T4" y="T5"/>
                </a:cxn>
              </a:cxnLst>
              <a:rect l="0" t="0" r="r" b="b"/>
              <a:pathLst>
                <a:path w="4319" h="3078">
                  <a:moveTo>
                    <a:pt x="0" y="0"/>
                  </a:moveTo>
                  <a:lnTo>
                    <a:pt x="0" y="3077"/>
                  </a:lnTo>
                  <a:lnTo>
                    <a:pt x="4318" y="30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2014" name="Freeform 19"/>
            <p:cNvSpPr>
              <a:spLocks/>
            </p:cNvSpPr>
            <p:nvPr/>
          </p:nvSpPr>
          <p:spPr bwMode="auto">
            <a:xfrm>
              <a:off x="1129" y="2082"/>
              <a:ext cx="1869" cy="1516"/>
            </a:xfrm>
            <a:custGeom>
              <a:avLst/>
              <a:gdLst>
                <a:gd name="T0" fmla="*/ 1868 w 1869"/>
                <a:gd name="T1" fmla="*/ 1515 h 1516"/>
                <a:gd name="T2" fmla="*/ 1868 w 1869"/>
                <a:gd name="T3" fmla="*/ 0 h 1516"/>
                <a:gd name="T4" fmla="*/ 0 w 1869"/>
                <a:gd name="T5" fmla="*/ 0 h 1516"/>
                <a:gd name="T6" fmla="*/ 0 60000 65536"/>
                <a:gd name="T7" fmla="*/ 0 60000 65536"/>
                <a:gd name="T8" fmla="*/ 0 60000 65536"/>
              </a:gdLst>
              <a:ahLst/>
              <a:cxnLst>
                <a:cxn ang="T6">
                  <a:pos x="T0" y="T1"/>
                </a:cxn>
                <a:cxn ang="T7">
                  <a:pos x="T2" y="T3"/>
                </a:cxn>
                <a:cxn ang="T8">
                  <a:pos x="T4" y="T5"/>
                </a:cxn>
              </a:cxnLst>
              <a:rect l="0" t="0" r="r" b="b"/>
              <a:pathLst>
                <a:path w="1869" h="1516">
                  <a:moveTo>
                    <a:pt x="1868" y="1515"/>
                  </a:moveTo>
                  <a:lnTo>
                    <a:pt x="186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2015" name="Rectangle 20"/>
            <p:cNvSpPr>
              <a:spLocks noChangeArrowheads="1"/>
            </p:cNvSpPr>
            <p:nvPr/>
          </p:nvSpPr>
          <p:spPr bwMode="auto">
            <a:xfrm>
              <a:off x="1046" y="2449"/>
              <a:ext cx="55"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 </a:t>
              </a:r>
            </a:p>
          </p:txBody>
        </p:sp>
        <p:sp>
          <p:nvSpPr>
            <p:cNvPr id="42016" name="Rectangle 21"/>
            <p:cNvSpPr>
              <a:spLocks noChangeArrowheads="1"/>
            </p:cNvSpPr>
            <p:nvPr/>
          </p:nvSpPr>
          <p:spPr bwMode="auto">
            <a:xfrm>
              <a:off x="2936" y="3643"/>
              <a:ext cx="229"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i="1">
                  <a:latin typeface="Arial" panose="020B0604020202020204" pitchFamily="34" charset="0"/>
                </a:rPr>
                <a:t>Q</a:t>
              </a:r>
              <a:r>
                <a:rPr lang="it-IT" altLang="en-US" sz="1800">
                  <a:latin typeface="Arial" panose="020B0604020202020204" pitchFamily="34" charset="0"/>
                </a:rPr>
                <a:t>*</a:t>
              </a:r>
              <a:endParaRPr lang="it-IT" altLang="en-US" sz="1800" baseline="-25000">
                <a:latin typeface="Arial" panose="020B0604020202020204" pitchFamily="34" charset="0"/>
              </a:endParaRPr>
            </a:p>
          </p:txBody>
        </p:sp>
        <p:sp>
          <p:nvSpPr>
            <p:cNvPr id="42017" name="Rectangle 22"/>
            <p:cNvSpPr>
              <a:spLocks noChangeArrowheads="1"/>
            </p:cNvSpPr>
            <p:nvPr/>
          </p:nvSpPr>
          <p:spPr bwMode="auto">
            <a:xfrm>
              <a:off x="4437" y="2953"/>
              <a:ext cx="1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D</a:t>
              </a:r>
            </a:p>
          </p:txBody>
        </p:sp>
        <p:sp>
          <p:nvSpPr>
            <p:cNvPr id="42018" name="Rectangle 23"/>
            <p:cNvSpPr>
              <a:spLocks noChangeArrowheads="1"/>
            </p:cNvSpPr>
            <p:nvPr/>
          </p:nvSpPr>
          <p:spPr bwMode="auto">
            <a:xfrm>
              <a:off x="4453" y="1148"/>
              <a:ext cx="153"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b="0">
                  <a:latin typeface="Arial" panose="020B0604020202020204" pitchFamily="34" charset="0"/>
                </a:rPr>
                <a:t>O</a:t>
              </a:r>
            </a:p>
          </p:txBody>
        </p:sp>
        <p:sp>
          <p:nvSpPr>
            <p:cNvPr id="42019" name="Freeform 24"/>
            <p:cNvSpPr>
              <a:spLocks/>
            </p:cNvSpPr>
            <p:nvPr/>
          </p:nvSpPr>
          <p:spPr bwMode="auto">
            <a:xfrm>
              <a:off x="1129" y="1500"/>
              <a:ext cx="1089" cy="2098"/>
            </a:xfrm>
            <a:custGeom>
              <a:avLst/>
              <a:gdLst>
                <a:gd name="T0" fmla="*/ 1088 w 1089"/>
                <a:gd name="T1" fmla="*/ 2097 h 2098"/>
                <a:gd name="T2" fmla="*/ 1088 w 1089"/>
                <a:gd name="T3" fmla="*/ 0 h 2098"/>
                <a:gd name="T4" fmla="*/ 0 w 1089"/>
                <a:gd name="T5" fmla="*/ 0 h 2098"/>
                <a:gd name="T6" fmla="*/ 0 60000 65536"/>
                <a:gd name="T7" fmla="*/ 0 60000 65536"/>
                <a:gd name="T8" fmla="*/ 0 60000 65536"/>
              </a:gdLst>
              <a:ahLst/>
              <a:cxnLst>
                <a:cxn ang="T6">
                  <a:pos x="T0" y="T1"/>
                </a:cxn>
                <a:cxn ang="T7">
                  <a:pos x="T2" y="T3"/>
                </a:cxn>
                <a:cxn ang="T8">
                  <a:pos x="T4" y="T5"/>
                </a:cxn>
              </a:cxnLst>
              <a:rect l="0" t="0" r="r" b="b"/>
              <a:pathLst>
                <a:path w="1089" h="2098">
                  <a:moveTo>
                    <a:pt x="1088" y="2097"/>
                  </a:moveTo>
                  <a:lnTo>
                    <a:pt x="108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2020" name="Line 25"/>
            <p:cNvSpPr>
              <a:spLocks noChangeShapeType="1"/>
            </p:cNvSpPr>
            <p:nvPr/>
          </p:nvSpPr>
          <p:spPr bwMode="auto">
            <a:xfrm>
              <a:off x="1156" y="761"/>
              <a:ext cx="3227" cy="227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2021" name="Line 26"/>
            <p:cNvSpPr>
              <a:spLocks noChangeShapeType="1"/>
            </p:cNvSpPr>
            <p:nvPr/>
          </p:nvSpPr>
          <p:spPr bwMode="auto">
            <a:xfrm flipH="1">
              <a:off x="1155" y="1251"/>
              <a:ext cx="3259" cy="192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2022" name="Line 27"/>
            <p:cNvSpPr>
              <a:spLocks noChangeShapeType="1"/>
            </p:cNvSpPr>
            <p:nvPr/>
          </p:nvSpPr>
          <p:spPr bwMode="auto">
            <a:xfrm flipH="1">
              <a:off x="1128" y="2558"/>
              <a:ext cx="109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2023" name="Freeform 28"/>
            <p:cNvSpPr>
              <a:spLocks/>
            </p:cNvSpPr>
            <p:nvPr/>
          </p:nvSpPr>
          <p:spPr bwMode="auto">
            <a:xfrm>
              <a:off x="2967" y="2036"/>
              <a:ext cx="77" cy="77"/>
            </a:xfrm>
            <a:custGeom>
              <a:avLst/>
              <a:gdLst>
                <a:gd name="T0" fmla="*/ 30 w 77"/>
                <a:gd name="T1" fmla="*/ 76 h 77"/>
                <a:gd name="T2" fmla="*/ 61 w 77"/>
                <a:gd name="T3" fmla="*/ 76 h 77"/>
                <a:gd name="T4" fmla="*/ 76 w 77"/>
                <a:gd name="T5" fmla="*/ 61 h 77"/>
                <a:gd name="T6" fmla="*/ 76 w 77"/>
                <a:gd name="T7" fmla="*/ 46 h 77"/>
                <a:gd name="T8" fmla="*/ 76 w 77"/>
                <a:gd name="T9" fmla="*/ 15 h 77"/>
                <a:gd name="T10" fmla="*/ 61 w 77"/>
                <a:gd name="T11" fmla="*/ 0 h 77"/>
                <a:gd name="T12" fmla="*/ 30 w 77"/>
                <a:gd name="T13" fmla="*/ 0 h 77"/>
                <a:gd name="T14" fmla="*/ 15 w 77"/>
                <a:gd name="T15" fmla="*/ 0 h 77"/>
                <a:gd name="T16" fmla="*/ 0 w 77"/>
                <a:gd name="T17" fmla="*/ 15 h 77"/>
                <a:gd name="T18" fmla="*/ 0 w 77"/>
                <a:gd name="T19" fmla="*/ 46 h 77"/>
                <a:gd name="T20" fmla="*/ 0 w 77"/>
                <a:gd name="T21" fmla="*/ 61 h 77"/>
                <a:gd name="T22" fmla="*/ 15 w 77"/>
                <a:gd name="T23" fmla="*/ 76 h 77"/>
                <a:gd name="T24" fmla="*/ 30 w 77"/>
                <a:gd name="T25" fmla="*/ 7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7">
                  <a:moveTo>
                    <a:pt x="30" y="76"/>
                  </a:moveTo>
                  <a:lnTo>
                    <a:pt x="61" y="76"/>
                  </a:lnTo>
                  <a:lnTo>
                    <a:pt x="76" y="61"/>
                  </a:lnTo>
                  <a:lnTo>
                    <a:pt x="76" y="46"/>
                  </a:lnTo>
                  <a:lnTo>
                    <a:pt x="76" y="15"/>
                  </a:lnTo>
                  <a:lnTo>
                    <a:pt x="61" y="0"/>
                  </a:lnTo>
                  <a:lnTo>
                    <a:pt x="30" y="0"/>
                  </a:lnTo>
                  <a:lnTo>
                    <a:pt x="15" y="0"/>
                  </a:lnTo>
                  <a:lnTo>
                    <a:pt x="0" y="15"/>
                  </a:lnTo>
                  <a:lnTo>
                    <a:pt x="0" y="46"/>
                  </a:lnTo>
                  <a:lnTo>
                    <a:pt x="0" y="61"/>
                  </a:lnTo>
                  <a:lnTo>
                    <a:pt x="15" y="76"/>
                  </a:lnTo>
                  <a:lnTo>
                    <a:pt x="30" y="7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2024" name="Freeform 29"/>
            <p:cNvSpPr>
              <a:spLocks/>
            </p:cNvSpPr>
            <p:nvPr/>
          </p:nvSpPr>
          <p:spPr bwMode="auto">
            <a:xfrm>
              <a:off x="2186" y="1454"/>
              <a:ext cx="77" cy="93"/>
            </a:xfrm>
            <a:custGeom>
              <a:avLst/>
              <a:gdLst>
                <a:gd name="T0" fmla="*/ 30 w 77"/>
                <a:gd name="T1" fmla="*/ 92 h 93"/>
                <a:gd name="T2" fmla="*/ 61 w 77"/>
                <a:gd name="T3" fmla="*/ 92 h 93"/>
                <a:gd name="T4" fmla="*/ 76 w 77"/>
                <a:gd name="T5" fmla="*/ 77 h 93"/>
                <a:gd name="T6" fmla="*/ 76 w 77"/>
                <a:gd name="T7" fmla="*/ 46 h 93"/>
                <a:gd name="T8" fmla="*/ 76 w 77"/>
                <a:gd name="T9" fmla="*/ 31 h 93"/>
                <a:gd name="T10" fmla="*/ 61 w 77"/>
                <a:gd name="T11" fmla="*/ 15 h 93"/>
                <a:gd name="T12" fmla="*/ 30 w 77"/>
                <a:gd name="T13" fmla="*/ 0 h 93"/>
                <a:gd name="T14" fmla="*/ 15 w 77"/>
                <a:gd name="T15" fmla="*/ 15 h 93"/>
                <a:gd name="T16" fmla="*/ 0 w 77"/>
                <a:gd name="T17" fmla="*/ 31 h 93"/>
                <a:gd name="T18" fmla="*/ 0 w 77"/>
                <a:gd name="T19" fmla="*/ 46 h 93"/>
                <a:gd name="T20" fmla="*/ 0 w 77"/>
                <a:gd name="T21" fmla="*/ 77 h 93"/>
                <a:gd name="T22" fmla="*/ 15 w 77"/>
                <a:gd name="T23" fmla="*/ 92 h 93"/>
                <a:gd name="T24" fmla="*/ 30 w 77"/>
                <a:gd name="T25" fmla="*/ 9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93">
                  <a:moveTo>
                    <a:pt x="30" y="92"/>
                  </a:moveTo>
                  <a:lnTo>
                    <a:pt x="61" y="92"/>
                  </a:lnTo>
                  <a:lnTo>
                    <a:pt x="76" y="77"/>
                  </a:lnTo>
                  <a:lnTo>
                    <a:pt x="76" y="46"/>
                  </a:lnTo>
                  <a:lnTo>
                    <a:pt x="76" y="31"/>
                  </a:lnTo>
                  <a:lnTo>
                    <a:pt x="61" y="15"/>
                  </a:lnTo>
                  <a:lnTo>
                    <a:pt x="30" y="0"/>
                  </a:lnTo>
                  <a:lnTo>
                    <a:pt x="15" y="15"/>
                  </a:lnTo>
                  <a:lnTo>
                    <a:pt x="0" y="31"/>
                  </a:lnTo>
                  <a:lnTo>
                    <a:pt x="0" y="46"/>
                  </a:lnTo>
                  <a:lnTo>
                    <a:pt x="0" y="77"/>
                  </a:lnTo>
                  <a:lnTo>
                    <a:pt x="15" y="92"/>
                  </a:lnTo>
                  <a:lnTo>
                    <a:pt x="30" y="9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2025" name="Freeform 30"/>
            <p:cNvSpPr>
              <a:spLocks/>
            </p:cNvSpPr>
            <p:nvPr/>
          </p:nvSpPr>
          <p:spPr bwMode="auto">
            <a:xfrm>
              <a:off x="2186" y="2510"/>
              <a:ext cx="77" cy="93"/>
            </a:xfrm>
            <a:custGeom>
              <a:avLst/>
              <a:gdLst>
                <a:gd name="T0" fmla="*/ 30 w 77"/>
                <a:gd name="T1" fmla="*/ 92 h 93"/>
                <a:gd name="T2" fmla="*/ 61 w 77"/>
                <a:gd name="T3" fmla="*/ 77 h 93"/>
                <a:gd name="T4" fmla="*/ 76 w 77"/>
                <a:gd name="T5" fmla="*/ 61 h 93"/>
                <a:gd name="T6" fmla="*/ 76 w 77"/>
                <a:gd name="T7" fmla="*/ 46 h 93"/>
                <a:gd name="T8" fmla="*/ 76 w 77"/>
                <a:gd name="T9" fmla="*/ 15 h 93"/>
                <a:gd name="T10" fmla="*/ 61 w 77"/>
                <a:gd name="T11" fmla="*/ 0 h 93"/>
                <a:gd name="T12" fmla="*/ 30 w 77"/>
                <a:gd name="T13" fmla="*/ 0 h 93"/>
                <a:gd name="T14" fmla="*/ 15 w 77"/>
                <a:gd name="T15" fmla="*/ 0 h 93"/>
                <a:gd name="T16" fmla="*/ 0 w 77"/>
                <a:gd name="T17" fmla="*/ 15 h 93"/>
                <a:gd name="T18" fmla="*/ 0 w 77"/>
                <a:gd name="T19" fmla="*/ 46 h 93"/>
                <a:gd name="T20" fmla="*/ 0 w 77"/>
                <a:gd name="T21" fmla="*/ 61 h 93"/>
                <a:gd name="T22" fmla="*/ 15 w 77"/>
                <a:gd name="T23" fmla="*/ 77 h 93"/>
                <a:gd name="T24" fmla="*/ 30 w 77"/>
                <a:gd name="T25" fmla="*/ 9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93">
                  <a:moveTo>
                    <a:pt x="30" y="92"/>
                  </a:moveTo>
                  <a:lnTo>
                    <a:pt x="61" y="77"/>
                  </a:lnTo>
                  <a:lnTo>
                    <a:pt x="76" y="61"/>
                  </a:lnTo>
                  <a:lnTo>
                    <a:pt x="76" y="46"/>
                  </a:lnTo>
                  <a:lnTo>
                    <a:pt x="76" y="15"/>
                  </a:lnTo>
                  <a:lnTo>
                    <a:pt x="61" y="0"/>
                  </a:lnTo>
                  <a:lnTo>
                    <a:pt x="30" y="0"/>
                  </a:lnTo>
                  <a:lnTo>
                    <a:pt x="15" y="0"/>
                  </a:lnTo>
                  <a:lnTo>
                    <a:pt x="0" y="15"/>
                  </a:lnTo>
                  <a:lnTo>
                    <a:pt x="0" y="46"/>
                  </a:lnTo>
                  <a:lnTo>
                    <a:pt x="0" y="61"/>
                  </a:lnTo>
                  <a:lnTo>
                    <a:pt x="15" y="77"/>
                  </a:lnTo>
                  <a:lnTo>
                    <a:pt x="30" y="9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2026" name="Rectangle 31"/>
            <p:cNvSpPr>
              <a:spLocks noChangeArrowheads="1"/>
            </p:cNvSpPr>
            <p:nvPr/>
          </p:nvSpPr>
          <p:spPr bwMode="auto">
            <a:xfrm>
              <a:off x="905" y="1328"/>
              <a:ext cx="20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r">
                <a:spcBef>
                  <a:spcPct val="0"/>
                </a:spcBef>
                <a:buClrTx/>
                <a:buSzTx/>
                <a:buFontTx/>
                <a:buNone/>
              </a:pPr>
              <a:r>
                <a:rPr lang="it-IT" altLang="en-US" sz="1800" i="1">
                  <a:latin typeface="Arial" panose="020B0604020202020204" pitchFamily="34" charset="0"/>
                </a:rPr>
                <a:t>P</a:t>
              </a:r>
              <a:r>
                <a:rPr lang="it-IT" altLang="en-US" sz="1200" i="1">
                  <a:latin typeface="Arial" panose="020B0604020202020204" pitchFamily="34" charset="0"/>
                </a:rPr>
                <a:t>1</a:t>
              </a:r>
            </a:p>
          </p:txBody>
        </p:sp>
        <p:sp>
          <p:nvSpPr>
            <p:cNvPr id="42027" name="Rectangle 32"/>
            <p:cNvSpPr>
              <a:spLocks noChangeArrowheads="1"/>
            </p:cNvSpPr>
            <p:nvPr/>
          </p:nvSpPr>
          <p:spPr bwMode="auto">
            <a:xfrm>
              <a:off x="900" y="1906"/>
              <a:ext cx="20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r">
                <a:spcBef>
                  <a:spcPct val="0"/>
                </a:spcBef>
                <a:buClrTx/>
                <a:buSzTx/>
                <a:buFontTx/>
                <a:buNone/>
              </a:pPr>
              <a:r>
                <a:rPr lang="it-IT" altLang="en-US" sz="1800" i="1">
                  <a:latin typeface="Arial" panose="020B0604020202020204" pitchFamily="34" charset="0"/>
                </a:rPr>
                <a:t>P*</a:t>
              </a:r>
              <a:endParaRPr lang="it-IT" altLang="en-US" sz="1800" baseline="-25000">
                <a:latin typeface="Arial" panose="020B0604020202020204" pitchFamily="34" charset="0"/>
              </a:endParaRPr>
            </a:p>
          </p:txBody>
        </p:sp>
        <p:sp>
          <p:nvSpPr>
            <p:cNvPr id="42028" name="Rectangle 33"/>
            <p:cNvSpPr>
              <a:spLocks noChangeArrowheads="1"/>
            </p:cNvSpPr>
            <p:nvPr/>
          </p:nvSpPr>
          <p:spPr bwMode="auto">
            <a:xfrm>
              <a:off x="905" y="2412"/>
              <a:ext cx="202"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r">
                <a:lnSpc>
                  <a:spcPct val="85000"/>
                </a:lnSpc>
                <a:spcBef>
                  <a:spcPct val="0"/>
                </a:spcBef>
                <a:buClrTx/>
                <a:buSzTx/>
                <a:buFontTx/>
                <a:buNone/>
              </a:pPr>
              <a:r>
                <a:rPr lang="it-IT" altLang="en-US" sz="1800" i="1">
                  <a:latin typeface="Arial" panose="020B0604020202020204" pitchFamily="34" charset="0"/>
                </a:rPr>
                <a:t>P</a:t>
              </a:r>
              <a:r>
                <a:rPr lang="it-IT" altLang="en-US" sz="1200" i="1">
                  <a:latin typeface="Arial" panose="020B0604020202020204" pitchFamily="34" charset="0"/>
                </a:rPr>
                <a:t>2</a:t>
              </a:r>
            </a:p>
          </p:txBody>
        </p:sp>
      </p:grpSp>
      <p:sp>
        <p:nvSpPr>
          <p:cNvPr id="41989" name="AutoShape 34"/>
          <p:cNvSpPr>
            <a:spLocks noChangeArrowheads="1"/>
          </p:cNvSpPr>
          <p:nvPr/>
        </p:nvSpPr>
        <p:spPr bwMode="auto">
          <a:xfrm flipH="1" flipV="1">
            <a:off x="1828800" y="2971800"/>
            <a:ext cx="990600" cy="762000"/>
          </a:xfrm>
          <a:prstGeom prst="rtTriangle">
            <a:avLst/>
          </a:prstGeom>
          <a:solidFill>
            <a:srgbClr val="CCFFFF">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ctr">
              <a:spcBef>
                <a:spcPct val="0"/>
              </a:spcBef>
              <a:buClrTx/>
              <a:buSzTx/>
              <a:buFontTx/>
              <a:buNone/>
            </a:pPr>
            <a:endParaRPr lang="en-US" altLang="en-US" sz="2400" b="0">
              <a:solidFill>
                <a:schemeClr val="tx1"/>
              </a:solidFill>
              <a:latin typeface="Times New Roman" panose="02020603050405020304" pitchFamily="18" charset="0"/>
            </a:endParaRPr>
          </a:p>
        </p:txBody>
      </p:sp>
      <p:sp>
        <p:nvSpPr>
          <p:cNvPr id="41990" name="AutoShape 35"/>
          <p:cNvSpPr>
            <a:spLocks noChangeArrowheads="1"/>
          </p:cNvSpPr>
          <p:nvPr/>
        </p:nvSpPr>
        <p:spPr bwMode="auto">
          <a:xfrm flipH="1">
            <a:off x="1905000" y="3733800"/>
            <a:ext cx="914400" cy="609600"/>
          </a:xfrm>
          <a:prstGeom prst="rtTriangle">
            <a:avLst/>
          </a:prstGeom>
          <a:solidFill>
            <a:srgbClr val="CCFFFF">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1991" name="Text Box 36"/>
          <p:cNvSpPr txBox="1">
            <a:spLocks noChangeArrowheads="1"/>
          </p:cNvSpPr>
          <p:nvPr/>
        </p:nvSpPr>
        <p:spPr bwMode="auto">
          <a:xfrm>
            <a:off x="2362200" y="29718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G</a:t>
            </a:r>
          </a:p>
        </p:txBody>
      </p:sp>
      <p:sp>
        <p:nvSpPr>
          <p:cNvPr id="41992" name="Text Box 37"/>
          <p:cNvSpPr txBox="1">
            <a:spLocks noChangeArrowheads="1"/>
          </p:cNvSpPr>
          <p:nvPr/>
        </p:nvSpPr>
        <p:spPr bwMode="auto">
          <a:xfrm>
            <a:off x="2362200" y="39624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800">
                <a:latin typeface="Arial" panose="020B0604020202020204" pitchFamily="34" charset="0"/>
              </a:rPr>
              <a:t>H</a:t>
            </a:r>
          </a:p>
        </p:txBody>
      </p:sp>
      <p:sp>
        <p:nvSpPr>
          <p:cNvPr id="41993" name="Line 38"/>
          <p:cNvSpPr>
            <a:spLocks noChangeShapeType="1"/>
          </p:cNvSpPr>
          <p:nvPr/>
        </p:nvSpPr>
        <p:spPr bwMode="auto">
          <a:xfrm>
            <a:off x="1905000" y="2971800"/>
            <a:ext cx="914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it-IT"/>
          </a:p>
        </p:txBody>
      </p:sp>
      <p:sp>
        <p:nvSpPr>
          <p:cNvPr id="41994" name="Line 39"/>
          <p:cNvSpPr>
            <a:spLocks noChangeShapeType="1"/>
          </p:cNvSpPr>
          <p:nvPr/>
        </p:nvSpPr>
        <p:spPr bwMode="auto">
          <a:xfrm>
            <a:off x="1905000" y="4343400"/>
            <a:ext cx="914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it-IT"/>
          </a:p>
        </p:txBody>
      </p:sp>
      <p:sp>
        <p:nvSpPr>
          <p:cNvPr id="41995" name="Line 40"/>
          <p:cNvSpPr>
            <a:spLocks noChangeShapeType="1"/>
          </p:cNvSpPr>
          <p:nvPr/>
        </p:nvSpPr>
        <p:spPr bwMode="auto">
          <a:xfrm>
            <a:off x="2819400" y="2971800"/>
            <a:ext cx="0" cy="1371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it-IT"/>
          </a:p>
        </p:txBody>
      </p:sp>
      <p:sp>
        <p:nvSpPr>
          <p:cNvPr id="41996" name="Text Box 41"/>
          <p:cNvSpPr txBox="1">
            <a:spLocks noChangeArrowheads="1"/>
          </p:cNvSpPr>
          <p:nvPr/>
        </p:nvSpPr>
        <p:spPr bwMode="auto">
          <a:xfrm rot="-5400000">
            <a:off x="-288925" y="3413125"/>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ctr">
              <a:spcBef>
                <a:spcPct val="0"/>
              </a:spcBef>
              <a:buClrTx/>
              <a:buSzTx/>
              <a:buFontTx/>
              <a:buNone/>
            </a:pPr>
            <a:r>
              <a:rPr lang="it-IT" altLang="en-US" sz="1600" b="0">
                <a:latin typeface="Arial" panose="020B0604020202020204" pitchFamily="34" charset="0"/>
              </a:rPr>
              <a:t>Tassa</a:t>
            </a:r>
          </a:p>
        </p:txBody>
      </p:sp>
      <p:sp>
        <p:nvSpPr>
          <p:cNvPr id="41997" name="Line 43"/>
          <p:cNvSpPr>
            <a:spLocks noChangeShapeType="1"/>
          </p:cNvSpPr>
          <p:nvPr/>
        </p:nvSpPr>
        <p:spPr bwMode="auto">
          <a:xfrm flipV="1">
            <a:off x="152400" y="2971800"/>
            <a:ext cx="0" cy="228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it-IT"/>
          </a:p>
        </p:txBody>
      </p:sp>
      <p:sp>
        <p:nvSpPr>
          <p:cNvPr id="41998" name="Line 44"/>
          <p:cNvSpPr>
            <a:spLocks noChangeShapeType="1"/>
          </p:cNvSpPr>
          <p:nvPr/>
        </p:nvSpPr>
        <p:spPr bwMode="auto">
          <a:xfrm>
            <a:off x="152400" y="2971800"/>
            <a:ext cx="228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it-IT"/>
          </a:p>
        </p:txBody>
      </p:sp>
      <p:sp>
        <p:nvSpPr>
          <p:cNvPr id="41999" name="Line 45"/>
          <p:cNvSpPr>
            <a:spLocks noChangeShapeType="1"/>
          </p:cNvSpPr>
          <p:nvPr/>
        </p:nvSpPr>
        <p:spPr bwMode="auto">
          <a:xfrm>
            <a:off x="152400" y="3962400"/>
            <a:ext cx="0" cy="4572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it-IT"/>
          </a:p>
        </p:txBody>
      </p:sp>
      <p:sp>
        <p:nvSpPr>
          <p:cNvPr id="42000" name="Line 46"/>
          <p:cNvSpPr>
            <a:spLocks noChangeShapeType="1"/>
          </p:cNvSpPr>
          <p:nvPr/>
        </p:nvSpPr>
        <p:spPr bwMode="auto">
          <a:xfrm>
            <a:off x="152400" y="4419600"/>
            <a:ext cx="3048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it-IT"/>
          </a:p>
        </p:txBody>
      </p:sp>
      <p:sp>
        <p:nvSpPr>
          <p:cNvPr id="3" name="CasellaDiTesto 2"/>
          <p:cNvSpPr txBox="1"/>
          <p:nvPr/>
        </p:nvSpPr>
        <p:spPr>
          <a:xfrm>
            <a:off x="290124" y="1003883"/>
            <a:ext cx="4339650" cy="646331"/>
          </a:xfrm>
          <a:prstGeom prst="rect">
            <a:avLst/>
          </a:prstGeom>
          <a:noFill/>
        </p:spPr>
        <p:txBody>
          <a:bodyPr wrap="none" rtlCol="0">
            <a:spAutoFit/>
          </a:bodyPr>
          <a:lstStyle/>
          <a:p>
            <a:pPr algn="ctr"/>
            <a:r>
              <a:rPr lang="it-IT" sz="1800" dirty="0">
                <a:highlight>
                  <a:srgbClr val="FFFF00"/>
                </a:highlight>
              </a:rPr>
              <a:t>La tassa riduce la quantità scambiata </a:t>
            </a:r>
          </a:p>
          <a:p>
            <a:pPr algn="ctr"/>
            <a:r>
              <a:rPr lang="it-IT" sz="1800" dirty="0">
                <a:highlight>
                  <a:srgbClr val="FFFF00"/>
                </a:highlight>
              </a:rPr>
              <a:t>da Q* a </a:t>
            </a:r>
            <a:r>
              <a:rPr lang="it-IT" sz="1800" dirty="0" err="1">
                <a:highlight>
                  <a:srgbClr val="FFFF00"/>
                </a:highlight>
              </a:rPr>
              <a:t>Qeff</a:t>
            </a:r>
            <a:r>
              <a:rPr lang="it-IT" sz="1800" dirty="0">
                <a:highlight>
                  <a:srgbClr val="FFFF00"/>
                </a:highlight>
              </a:rPr>
              <a:t> (regola di Barone)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30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301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301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3014" name="Line 6"/>
          <p:cNvSpPr>
            <a:spLocks noChangeShapeType="1"/>
          </p:cNvSpPr>
          <p:nvPr/>
        </p:nvSpPr>
        <p:spPr bwMode="auto">
          <a:xfrm flipH="1">
            <a:off x="2689225" y="2613025"/>
            <a:ext cx="4105275" cy="289877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3015" name="Rectangle 7"/>
          <p:cNvSpPr>
            <a:spLocks noChangeArrowheads="1"/>
          </p:cNvSpPr>
          <p:nvPr/>
        </p:nvSpPr>
        <p:spPr bwMode="auto">
          <a:xfrm>
            <a:off x="4724400" y="3733800"/>
            <a:ext cx="1190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E</a:t>
            </a:r>
          </a:p>
        </p:txBody>
      </p:sp>
      <p:sp>
        <p:nvSpPr>
          <p:cNvPr id="43016" name="Rectangle 8"/>
          <p:cNvSpPr>
            <a:spLocks noChangeArrowheads="1"/>
          </p:cNvSpPr>
          <p:nvPr/>
        </p:nvSpPr>
        <p:spPr bwMode="auto">
          <a:xfrm>
            <a:off x="7159625" y="6230938"/>
            <a:ext cx="717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Quantità</a:t>
            </a:r>
          </a:p>
        </p:txBody>
      </p:sp>
      <p:sp>
        <p:nvSpPr>
          <p:cNvPr id="43017" name="Rectangle 9"/>
          <p:cNvSpPr>
            <a:spLocks noChangeArrowheads="1"/>
          </p:cNvSpPr>
          <p:nvPr/>
        </p:nvSpPr>
        <p:spPr bwMode="auto">
          <a:xfrm>
            <a:off x="7231063" y="6465888"/>
            <a:ext cx="7874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detersivo</a:t>
            </a:r>
          </a:p>
        </p:txBody>
      </p:sp>
      <p:sp>
        <p:nvSpPr>
          <p:cNvPr id="43018" name="Rectangle 10"/>
          <p:cNvSpPr>
            <a:spLocks noChangeArrowheads="1"/>
          </p:cNvSpPr>
          <p:nvPr/>
        </p:nvSpPr>
        <p:spPr bwMode="auto">
          <a:xfrm>
            <a:off x="1755775" y="6230938"/>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0</a:t>
            </a:r>
          </a:p>
        </p:txBody>
      </p:sp>
      <p:grpSp>
        <p:nvGrpSpPr>
          <p:cNvPr id="43019" name="Group 11"/>
          <p:cNvGrpSpPr>
            <a:grpSpLocks/>
          </p:cNvGrpSpPr>
          <p:nvPr/>
        </p:nvGrpSpPr>
        <p:grpSpPr bwMode="auto">
          <a:xfrm>
            <a:off x="1009650" y="1846263"/>
            <a:ext cx="798513" cy="447675"/>
            <a:chOff x="636" y="1163"/>
            <a:chExt cx="503" cy="282"/>
          </a:xfrm>
        </p:grpSpPr>
        <p:sp>
          <p:nvSpPr>
            <p:cNvPr id="43041" name="Rectangle 12"/>
            <p:cNvSpPr>
              <a:spLocks noChangeArrowheads="1"/>
            </p:cNvSpPr>
            <p:nvPr/>
          </p:nvSpPr>
          <p:spPr bwMode="auto">
            <a:xfrm>
              <a:off x="778" y="1163"/>
              <a:ext cx="361"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Prezzo</a:t>
              </a:r>
            </a:p>
          </p:txBody>
        </p:sp>
        <p:sp>
          <p:nvSpPr>
            <p:cNvPr id="43042" name="Rectangle 13"/>
            <p:cNvSpPr>
              <a:spLocks noChangeArrowheads="1"/>
            </p:cNvSpPr>
            <p:nvPr/>
          </p:nvSpPr>
          <p:spPr bwMode="auto">
            <a:xfrm>
              <a:off x="636" y="1311"/>
              <a:ext cx="4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detersivo</a:t>
              </a:r>
            </a:p>
          </p:txBody>
        </p:sp>
      </p:grpSp>
      <p:sp>
        <p:nvSpPr>
          <p:cNvPr id="43020" name="Freeform 14"/>
          <p:cNvSpPr>
            <a:spLocks/>
          </p:cNvSpPr>
          <p:nvPr/>
        </p:nvSpPr>
        <p:spPr bwMode="auto">
          <a:xfrm>
            <a:off x="1947863" y="1889125"/>
            <a:ext cx="6076950" cy="4300538"/>
          </a:xfrm>
          <a:custGeom>
            <a:avLst/>
            <a:gdLst>
              <a:gd name="T0" fmla="*/ 0 w 3828"/>
              <a:gd name="T1" fmla="*/ 0 h 2709"/>
              <a:gd name="T2" fmla="*/ 0 w 3828"/>
              <a:gd name="T3" fmla="*/ 2147483646 h 2709"/>
              <a:gd name="T4" fmla="*/ 2147483646 w 3828"/>
              <a:gd name="T5" fmla="*/ 2147483646 h 2709"/>
              <a:gd name="T6" fmla="*/ 0 60000 65536"/>
              <a:gd name="T7" fmla="*/ 0 60000 65536"/>
              <a:gd name="T8" fmla="*/ 0 60000 65536"/>
            </a:gdLst>
            <a:ahLst/>
            <a:cxnLst>
              <a:cxn ang="T6">
                <a:pos x="T0" y="T1"/>
              </a:cxn>
              <a:cxn ang="T7">
                <a:pos x="T2" y="T3"/>
              </a:cxn>
              <a:cxn ang="T8">
                <a:pos x="T4" y="T5"/>
              </a:cxn>
            </a:cxnLst>
            <a:rect l="0" t="0" r="r" b="b"/>
            <a:pathLst>
              <a:path w="3828" h="2709">
                <a:moveTo>
                  <a:pt x="0" y="0"/>
                </a:moveTo>
                <a:lnTo>
                  <a:pt x="0" y="2708"/>
                </a:lnTo>
                <a:lnTo>
                  <a:pt x="3827" y="27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021" name="Line 15"/>
          <p:cNvSpPr>
            <a:spLocks noChangeShapeType="1"/>
          </p:cNvSpPr>
          <p:nvPr/>
        </p:nvSpPr>
        <p:spPr bwMode="auto">
          <a:xfrm flipV="1">
            <a:off x="4775200" y="4046538"/>
            <a:ext cx="0" cy="21145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3022" name="Rectangle 16"/>
          <p:cNvSpPr>
            <a:spLocks noChangeArrowheads="1"/>
          </p:cNvSpPr>
          <p:nvPr/>
        </p:nvSpPr>
        <p:spPr bwMode="auto">
          <a:xfrm>
            <a:off x="4706938" y="6230938"/>
            <a:ext cx="2079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i="1">
                <a:latin typeface="Arial" panose="020B0604020202020204" pitchFamily="34" charset="0"/>
              </a:rPr>
              <a:t>Q*</a:t>
            </a:r>
            <a:endParaRPr lang="it-IT" altLang="en-US" sz="1400" baseline="-25000">
              <a:latin typeface="Arial" panose="020B0604020202020204" pitchFamily="34" charset="0"/>
            </a:endParaRPr>
          </a:p>
        </p:txBody>
      </p:sp>
      <p:sp>
        <p:nvSpPr>
          <p:cNvPr id="43023" name="Rectangle 17"/>
          <p:cNvSpPr>
            <a:spLocks noChangeArrowheads="1"/>
          </p:cNvSpPr>
          <p:nvPr/>
        </p:nvSpPr>
        <p:spPr bwMode="auto">
          <a:xfrm>
            <a:off x="6889750" y="5375275"/>
            <a:ext cx="8080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Domanda</a:t>
            </a:r>
          </a:p>
        </p:txBody>
      </p:sp>
      <p:sp>
        <p:nvSpPr>
          <p:cNvPr id="43024" name="Rectangle 18"/>
          <p:cNvSpPr>
            <a:spLocks noChangeArrowheads="1"/>
          </p:cNvSpPr>
          <p:nvPr/>
        </p:nvSpPr>
        <p:spPr bwMode="auto">
          <a:xfrm>
            <a:off x="6805613" y="2573338"/>
            <a:ext cx="5810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Offerta</a:t>
            </a:r>
          </a:p>
        </p:txBody>
      </p:sp>
      <p:sp>
        <p:nvSpPr>
          <p:cNvPr id="43025" name="Rectangle 19"/>
          <p:cNvSpPr>
            <a:spLocks noChangeArrowheads="1"/>
          </p:cNvSpPr>
          <p:nvPr/>
        </p:nvSpPr>
        <p:spPr bwMode="auto">
          <a:xfrm>
            <a:off x="6546850" y="2808288"/>
            <a:ext cx="2260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(costo opportunità privato)</a:t>
            </a:r>
          </a:p>
        </p:txBody>
      </p:sp>
      <p:sp>
        <p:nvSpPr>
          <p:cNvPr id="43026" name="Rectangle 20"/>
          <p:cNvSpPr>
            <a:spLocks noChangeArrowheads="1"/>
          </p:cNvSpPr>
          <p:nvPr/>
        </p:nvSpPr>
        <p:spPr bwMode="auto">
          <a:xfrm>
            <a:off x="6291263" y="2016125"/>
            <a:ext cx="11509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Costo sociale</a:t>
            </a:r>
          </a:p>
        </p:txBody>
      </p:sp>
      <p:sp>
        <p:nvSpPr>
          <p:cNvPr id="43027" name="Line 21"/>
          <p:cNvSpPr>
            <a:spLocks noChangeShapeType="1"/>
          </p:cNvSpPr>
          <p:nvPr/>
        </p:nvSpPr>
        <p:spPr bwMode="auto">
          <a:xfrm>
            <a:off x="2457450" y="2378075"/>
            <a:ext cx="4335463" cy="3092450"/>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3028" name="Freeform 22"/>
          <p:cNvSpPr>
            <a:spLocks/>
          </p:cNvSpPr>
          <p:nvPr/>
        </p:nvSpPr>
        <p:spPr bwMode="auto">
          <a:xfrm>
            <a:off x="4706938" y="3984625"/>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1" y="68"/>
                </a:moveTo>
                <a:lnTo>
                  <a:pt x="54" y="68"/>
                </a:lnTo>
                <a:lnTo>
                  <a:pt x="67" y="54"/>
                </a:lnTo>
                <a:lnTo>
                  <a:pt x="81" y="41"/>
                </a:lnTo>
                <a:lnTo>
                  <a:pt x="67" y="14"/>
                </a:lnTo>
                <a:lnTo>
                  <a:pt x="54" y="0"/>
                </a:lnTo>
                <a:lnTo>
                  <a:pt x="41" y="0"/>
                </a:lnTo>
                <a:lnTo>
                  <a:pt x="27" y="0"/>
                </a:lnTo>
                <a:lnTo>
                  <a:pt x="14" y="14"/>
                </a:lnTo>
                <a:lnTo>
                  <a:pt x="0" y="41"/>
                </a:lnTo>
                <a:lnTo>
                  <a:pt x="14" y="54"/>
                </a:lnTo>
                <a:lnTo>
                  <a:pt x="27" y="68"/>
                </a:lnTo>
                <a:lnTo>
                  <a:pt x="41"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0183" name="Line 23"/>
          <p:cNvSpPr>
            <a:spLocks noChangeShapeType="1"/>
          </p:cNvSpPr>
          <p:nvPr/>
        </p:nvSpPr>
        <p:spPr bwMode="auto">
          <a:xfrm flipV="1">
            <a:off x="4140200" y="1628775"/>
            <a:ext cx="0" cy="4537075"/>
          </a:xfrm>
          <a:prstGeom prst="line">
            <a:avLst/>
          </a:prstGeom>
          <a:noFill/>
          <a:ln w="381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84" name="Rectangle 24"/>
          <p:cNvSpPr>
            <a:spLocks noChangeArrowheads="1"/>
          </p:cNvSpPr>
          <p:nvPr/>
        </p:nvSpPr>
        <p:spPr bwMode="auto">
          <a:xfrm>
            <a:off x="4038600" y="6248400"/>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i="1">
                <a:latin typeface="Arial" panose="020B0604020202020204" pitchFamily="34" charset="0"/>
              </a:rPr>
              <a:t>Q</a:t>
            </a:r>
            <a:r>
              <a:rPr lang="it-IT" altLang="en-US" sz="800" i="1">
                <a:latin typeface="Arial" panose="020B0604020202020204" pitchFamily="34" charset="0"/>
              </a:rPr>
              <a:t>EFF</a:t>
            </a:r>
            <a:endParaRPr lang="it-IT" altLang="en-US" sz="800" baseline="-25000">
              <a:latin typeface="Arial" panose="020B0604020202020204" pitchFamily="34" charset="0"/>
            </a:endParaRPr>
          </a:p>
        </p:txBody>
      </p:sp>
      <p:sp>
        <p:nvSpPr>
          <p:cNvPr id="220185" name="Rectangle 25"/>
          <p:cNvSpPr>
            <a:spLocks noChangeArrowheads="1"/>
          </p:cNvSpPr>
          <p:nvPr/>
        </p:nvSpPr>
        <p:spPr bwMode="auto">
          <a:xfrm>
            <a:off x="3276600" y="3357563"/>
            <a:ext cx="6000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Ottimo</a:t>
            </a:r>
          </a:p>
          <a:p>
            <a:pPr>
              <a:spcBef>
                <a:spcPct val="0"/>
              </a:spcBef>
              <a:buClrTx/>
              <a:buSzTx/>
              <a:buFontTx/>
              <a:buNone/>
            </a:pPr>
            <a:r>
              <a:rPr lang="it-IT" altLang="en-US" sz="1400">
                <a:latin typeface="Arial" panose="020B0604020202020204" pitchFamily="34" charset="0"/>
              </a:rPr>
              <a:t>sociale</a:t>
            </a:r>
          </a:p>
        </p:txBody>
      </p:sp>
      <p:sp>
        <p:nvSpPr>
          <p:cNvPr id="43032" name="Line 26"/>
          <p:cNvSpPr>
            <a:spLocks noChangeShapeType="1"/>
          </p:cNvSpPr>
          <p:nvPr/>
        </p:nvSpPr>
        <p:spPr bwMode="auto">
          <a:xfrm>
            <a:off x="5219700" y="2565400"/>
            <a:ext cx="590550" cy="2762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3033" name="Rectangle 27"/>
          <p:cNvSpPr>
            <a:spLocks noChangeArrowheads="1"/>
          </p:cNvSpPr>
          <p:nvPr/>
        </p:nvSpPr>
        <p:spPr bwMode="auto">
          <a:xfrm>
            <a:off x="4356100" y="2133600"/>
            <a:ext cx="116046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Costo dell’</a:t>
            </a:r>
          </a:p>
          <a:p>
            <a:pPr>
              <a:spcBef>
                <a:spcPct val="0"/>
              </a:spcBef>
              <a:buClrTx/>
              <a:buSzTx/>
              <a:buFontTx/>
              <a:buNone/>
            </a:pPr>
            <a:r>
              <a:rPr lang="it-IT" altLang="en-US" sz="1400">
                <a:latin typeface="Arial" panose="020B0604020202020204" pitchFamily="34" charset="0"/>
              </a:rPr>
              <a:t>inquinamento</a:t>
            </a:r>
          </a:p>
        </p:txBody>
      </p:sp>
      <p:sp>
        <p:nvSpPr>
          <p:cNvPr id="43034" name="Line 28"/>
          <p:cNvSpPr>
            <a:spLocks noChangeShapeType="1"/>
          </p:cNvSpPr>
          <p:nvPr/>
        </p:nvSpPr>
        <p:spPr bwMode="auto">
          <a:xfrm flipH="1">
            <a:off x="2268538" y="2133600"/>
            <a:ext cx="3865562" cy="2735263"/>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89" name="Freeform 29"/>
          <p:cNvSpPr>
            <a:spLocks/>
          </p:cNvSpPr>
          <p:nvPr/>
        </p:nvSpPr>
        <p:spPr bwMode="auto">
          <a:xfrm>
            <a:off x="4067175" y="3500438"/>
            <a:ext cx="130175" cy="109537"/>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1" y="68"/>
                </a:moveTo>
                <a:lnTo>
                  <a:pt x="54" y="68"/>
                </a:lnTo>
                <a:lnTo>
                  <a:pt x="67" y="54"/>
                </a:lnTo>
                <a:lnTo>
                  <a:pt x="81" y="41"/>
                </a:lnTo>
                <a:lnTo>
                  <a:pt x="67" y="14"/>
                </a:lnTo>
                <a:lnTo>
                  <a:pt x="54" y="0"/>
                </a:lnTo>
                <a:lnTo>
                  <a:pt x="41" y="0"/>
                </a:lnTo>
                <a:lnTo>
                  <a:pt x="27" y="0"/>
                </a:lnTo>
                <a:lnTo>
                  <a:pt x="14" y="14"/>
                </a:lnTo>
                <a:lnTo>
                  <a:pt x="0" y="41"/>
                </a:lnTo>
                <a:lnTo>
                  <a:pt x="14" y="54"/>
                </a:lnTo>
                <a:lnTo>
                  <a:pt x="27" y="68"/>
                </a:lnTo>
                <a:lnTo>
                  <a:pt x="41"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036" name="Line 30"/>
          <p:cNvSpPr>
            <a:spLocks noChangeShapeType="1"/>
          </p:cNvSpPr>
          <p:nvPr/>
        </p:nvSpPr>
        <p:spPr bwMode="auto">
          <a:xfrm flipV="1">
            <a:off x="5940425" y="2420938"/>
            <a:ext cx="0" cy="64770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037" name="Text Box 31"/>
          <p:cNvSpPr txBox="1">
            <a:spLocks noChangeArrowheads="1"/>
          </p:cNvSpPr>
          <p:nvPr/>
        </p:nvSpPr>
        <p:spPr bwMode="auto">
          <a:xfrm>
            <a:off x="2627313" y="404813"/>
            <a:ext cx="386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3600" b="0">
                <a:latin typeface="Times New Roman" panose="02020603050405020304" pitchFamily="18" charset="0"/>
              </a:rPr>
              <a:t>Divieto di inquinare</a:t>
            </a:r>
          </a:p>
        </p:txBody>
      </p:sp>
      <p:sp>
        <p:nvSpPr>
          <p:cNvPr id="43038" name="Text Box 32"/>
          <p:cNvSpPr txBox="1">
            <a:spLocks noChangeArrowheads="1"/>
          </p:cNvSpPr>
          <p:nvPr/>
        </p:nvSpPr>
        <p:spPr bwMode="auto">
          <a:xfrm>
            <a:off x="0" y="3213100"/>
            <a:ext cx="1893888" cy="1019175"/>
          </a:xfrm>
          <a:prstGeom prst="rect">
            <a:avLst/>
          </a:prstGeom>
          <a:solidFill>
            <a:srgbClr val="CCFFFF">
              <a:alpha val="58823"/>
            </a:srgbClr>
          </a:solidFill>
          <a:ln w="127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2000" b="0">
                <a:latin typeface="Times New Roman" panose="02020603050405020304" pitchFamily="18" charset="0"/>
              </a:rPr>
              <a:t>La legge vieta di</a:t>
            </a:r>
          </a:p>
          <a:p>
            <a:pPr>
              <a:spcBef>
                <a:spcPct val="0"/>
              </a:spcBef>
              <a:buClrTx/>
              <a:buSzTx/>
              <a:buFontTx/>
              <a:buNone/>
            </a:pPr>
            <a:r>
              <a:rPr lang="it-IT" altLang="en-US" sz="2000" b="0">
                <a:latin typeface="Times New Roman" panose="02020603050405020304" pitchFamily="18" charset="0"/>
              </a:rPr>
              <a:t>produrre più di</a:t>
            </a:r>
          </a:p>
          <a:p>
            <a:pPr>
              <a:spcBef>
                <a:spcPct val="0"/>
              </a:spcBef>
              <a:buClrTx/>
              <a:buSzTx/>
              <a:buFontTx/>
              <a:buNone/>
            </a:pPr>
            <a:r>
              <a:rPr lang="it-IT" altLang="en-US" sz="2000" b="0">
                <a:latin typeface="Times New Roman" panose="02020603050405020304" pitchFamily="18" charset="0"/>
              </a:rPr>
              <a:t>Q</a:t>
            </a:r>
            <a:r>
              <a:rPr lang="it-IT" altLang="en-US" sz="1600" b="0">
                <a:latin typeface="Times New Roman" panose="02020603050405020304" pitchFamily="18" charset="0"/>
              </a:rPr>
              <a:t>eff</a:t>
            </a:r>
            <a:r>
              <a:rPr lang="it-IT" altLang="en-US" sz="2000" b="0">
                <a:latin typeface="Times New Roman" panose="02020603050405020304" pitchFamily="18" charset="0"/>
              </a:rPr>
              <a:t> di detersivo</a:t>
            </a:r>
          </a:p>
        </p:txBody>
      </p:sp>
      <p:sp>
        <p:nvSpPr>
          <p:cNvPr id="43039" name="Line 33"/>
          <p:cNvSpPr>
            <a:spLocks noChangeShapeType="1"/>
          </p:cNvSpPr>
          <p:nvPr/>
        </p:nvSpPr>
        <p:spPr bwMode="auto">
          <a:xfrm>
            <a:off x="900113" y="4292600"/>
            <a:ext cx="0" cy="1441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040" name="Line 34"/>
          <p:cNvSpPr>
            <a:spLocks noChangeShapeType="1"/>
          </p:cNvSpPr>
          <p:nvPr/>
        </p:nvSpPr>
        <p:spPr bwMode="auto">
          <a:xfrm>
            <a:off x="900113" y="5734050"/>
            <a:ext cx="302418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0185"/>
                                        </p:tgtEl>
                                        <p:attrNameLst>
                                          <p:attrName>style.visibility</p:attrName>
                                        </p:attrNameLst>
                                      </p:cBhvr>
                                      <p:to>
                                        <p:strVal val="visible"/>
                                      </p:to>
                                    </p:set>
                                    <p:anim calcmode="lin" valueType="num">
                                      <p:cBhvr additive="base">
                                        <p:cTn id="7" dur="500" fill="hold"/>
                                        <p:tgtEl>
                                          <p:spTgt spid="220185"/>
                                        </p:tgtEl>
                                        <p:attrNameLst>
                                          <p:attrName>ppt_x</p:attrName>
                                        </p:attrNameLst>
                                      </p:cBhvr>
                                      <p:tavLst>
                                        <p:tav tm="0">
                                          <p:val>
                                            <p:strVal val="#ppt_x"/>
                                          </p:val>
                                        </p:tav>
                                        <p:tav tm="100000">
                                          <p:val>
                                            <p:strVal val="#ppt_x"/>
                                          </p:val>
                                        </p:tav>
                                      </p:tavLst>
                                    </p:anim>
                                    <p:anim calcmode="lin" valueType="num">
                                      <p:cBhvr additive="base">
                                        <p:cTn id="8" dur="500" fill="hold"/>
                                        <p:tgtEl>
                                          <p:spTgt spid="22018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0183"/>
                                        </p:tgtEl>
                                        <p:attrNameLst>
                                          <p:attrName>style.visibility</p:attrName>
                                        </p:attrNameLst>
                                      </p:cBhvr>
                                      <p:to>
                                        <p:strVal val="visible"/>
                                      </p:to>
                                    </p:set>
                                    <p:anim calcmode="lin" valueType="num">
                                      <p:cBhvr additive="base">
                                        <p:cTn id="11" dur="500" fill="hold"/>
                                        <p:tgtEl>
                                          <p:spTgt spid="220183"/>
                                        </p:tgtEl>
                                        <p:attrNameLst>
                                          <p:attrName>ppt_x</p:attrName>
                                        </p:attrNameLst>
                                      </p:cBhvr>
                                      <p:tavLst>
                                        <p:tav tm="0">
                                          <p:val>
                                            <p:strVal val="#ppt_x"/>
                                          </p:val>
                                        </p:tav>
                                        <p:tav tm="100000">
                                          <p:val>
                                            <p:strVal val="#ppt_x"/>
                                          </p:val>
                                        </p:tav>
                                      </p:tavLst>
                                    </p:anim>
                                    <p:anim calcmode="lin" valueType="num">
                                      <p:cBhvr additive="base">
                                        <p:cTn id="12" dur="500" fill="hold"/>
                                        <p:tgtEl>
                                          <p:spTgt spid="2201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0184"/>
                                        </p:tgtEl>
                                        <p:attrNameLst>
                                          <p:attrName>style.visibility</p:attrName>
                                        </p:attrNameLst>
                                      </p:cBhvr>
                                      <p:to>
                                        <p:strVal val="visible"/>
                                      </p:to>
                                    </p:set>
                                    <p:anim calcmode="lin" valueType="num">
                                      <p:cBhvr additive="base">
                                        <p:cTn id="15" dur="500" fill="hold"/>
                                        <p:tgtEl>
                                          <p:spTgt spid="220184"/>
                                        </p:tgtEl>
                                        <p:attrNameLst>
                                          <p:attrName>ppt_x</p:attrName>
                                        </p:attrNameLst>
                                      </p:cBhvr>
                                      <p:tavLst>
                                        <p:tav tm="0">
                                          <p:val>
                                            <p:strVal val="#ppt_x"/>
                                          </p:val>
                                        </p:tav>
                                        <p:tav tm="100000">
                                          <p:val>
                                            <p:strVal val="#ppt_x"/>
                                          </p:val>
                                        </p:tav>
                                      </p:tavLst>
                                    </p:anim>
                                    <p:anim calcmode="lin" valueType="num">
                                      <p:cBhvr additive="base">
                                        <p:cTn id="16" dur="500" fill="hold"/>
                                        <p:tgtEl>
                                          <p:spTgt spid="22018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0189"/>
                                        </p:tgtEl>
                                        <p:attrNameLst>
                                          <p:attrName>style.visibility</p:attrName>
                                        </p:attrNameLst>
                                      </p:cBhvr>
                                      <p:to>
                                        <p:strVal val="visible"/>
                                      </p:to>
                                    </p:set>
                                    <p:anim calcmode="lin" valueType="num">
                                      <p:cBhvr additive="base">
                                        <p:cTn id="19" dur="500" fill="hold"/>
                                        <p:tgtEl>
                                          <p:spTgt spid="220189"/>
                                        </p:tgtEl>
                                        <p:attrNameLst>
                                          <p:attrName>ppt_x</p:attrName>
                                        </p:attrNameLst>
                                      </p:cBhvr>
                                      <p:tavLst>
                                        <p:tav tm="0">
                                          <p:val>
                                            <p:strVal val="#ppt_x"/>
                                          </p:val>
                                        </p:tav>
                                        <p:tav tm="100000">
                                          <p:val>
                                            <p:strVal val="#ppt_x"/>
                                          </p:val>
                                        </p:tav>
                                      </p:tavLst>
                                    </p:anim>
                                    <p:anim calcmode="lin" valueType="num">
                                      <p:cBhvr additive="base">
                                        <p:cTn id="20" dur="500" fill="hold"/>
                                        <p:tgtEl>
                                          <p:spTgt spid="220189"/>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430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84" grpId="0"/>
      <p:bldP spid="220185" grpId="0"/>
      <p:bldP spid="43038" grpId="0" animBg="1"/>
      <p:bldP spid="43039" grpId="0" animBg="1"/>
      <p:bldP spid="430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50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506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506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5062" name="Line 6"/>
          <p:cNvSpPr>
            <a:spLocks noChangeShapeType="1"/>
          </p:cNvSpPr>
          <p:nvPr/>
        </p:nvSpPr>
        <p:spPr bwMode="auto">
          <a:xfrm flipH="1">
            <a:off x="1908175" y="2708275"/>
            <a:ext cx="4968875" cy="331311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63" name="Rectangle 7"/>
          <p:cNvSpPr>
            <a:spLocks noChangeArrowheads="1"/>
          </p:cNvSpPr>
          <p:nvPr/>
        </p:nvSpPr>
        <p:spPr bwMode="auto">
          <a:xfrm>
            <a:off x="7159625" y="6230938"/>
            <a:ext cx="717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Quantità</a:t>
            </a:r>
          </a:p>
        </p:txBody>
      </p:sp>
      <p:sp>
        <p:nvSpPr>
          <p:cNvPr id="45064" name="Rectangle 8"/>
          <p:cNvSpPr>
            <a:spLocks noChangeArrowheads="1"/>
          </p:cNvSpPr>
          <p:nvPr/>
        </p:nvSpPr>
        <p:spPr bwMode="auto">
          <a:xfrm>
            <a:off x="7231063" y="6465888"/>
            <a:ext cx="7874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detersivo</a:t>
            </a:r>
          </a:p>
        </p:txBody>
      </p:sp>
      <p:sp>
        <p:nvSpPr>
          <p:cNvPr id="45065" name="Rectangle 9"/>
          <p:cNvSpPr>
            <a:spLocks noChangeArrowheads="1"/>
          </p:cNvSpPr>
          <p:nvPr/>
        </p:nvSpPr>
        <p:spPr bwMode="auto">
          <a:xfrm>
            <a:off x="1755775" y="6230938"/>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0</a:t>
            </a:r>
          </a:p>
        </p:txBody>
      </p:sp>
      <p:grpSp>
        <p:nvGrpSpPr>
          <p:cNvPr id="45066" name="Group 10"/>
          <p:cNvGrpSpPr>
            <a:grpSpLocks/>
          </p:cNvGrpSpPr>
          <p:nvPr/>
        </p:nvGrpSpPr>
        <p:grpSpPr bwMode="auto">
          <a:xfrm>
            <a:off x="1009650" y="1846263"/>
            <a:ext cx="798513" cy="447675"/>
            <a:chOff x="636" y="1163"/>
            <a:chExt cx="503" cy="282"/>
          </a:xfrm>
        </p:grpSpPr>
        <p:sp>
          <p:nvSpPr>
            <p:cNvPr id="45096" name="Rectangle 11"/>
            <p:cNvSpPr>
              <a:spLocks noChangeArrowheads="1"/>
            </p:cNvSpPr>
            <p:nvPr/>
          </p:nvSpPr>
          <p:spPr bwMode="auto">
            <a:xfrm>
              <a:off x="778" y="1163"/>
              <a:ext cx="361"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Prezzo</a:t>
              </a:r>
            </a:p>
          </p:txBody>
        </p:sp>
        <p:sp>
          <p:nvSpPr>
            <p:cNvPr id="45097" name="Rectangle 12"/>
            <p:cNvSpPr>
              <a:spLocks noChangeArrowheads="1"/>
            </p:cNvSpPr>
            <p:nvPr/>
          </p:nvSpPr>
          <p:spPr bwMode="auto">
            <a:xfrm>
              <a:off x="636" y="1311"/>
              <a:ext cx="4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detersivo</a:t>
              </a:r>
            </a:p>
          </p:txBody>
        </p:sp>
      </p:grpSp>
      <p:sp>
        <p:nvSpPr>
          <p:cNvPr id="45067" name="Freeform 13"/>
          <p:cNvSpPr>
            <a:spLocks/>
          </p:cNvSpPr>
          <p:nvPr/>
        </p:nvSpPr>
        <p:spPr bwMode="auto">
          <a:xfrm>
            <a:off x="1947863" y="1889125"/>
            <a:ext cx="6076950" cy="4300538"/>
          </a:xfrm>
          <a:custGeom>
            <a:avLst/>
            <a:gdLst>
              <a:gd name="T0" fmla="*/ 0 w 3828"/>
              <a:gd name="T1" fmla="*/ 0 h 2709"/>
              <a:gd name="T2" fmla="*/ 0 w 3828"/>
              <a:gd name="T3" fmla="*/ 2147483646 h 2709"/>
              <a:gd name="T4" fmla="*/ 2147483646 w 3828"/>
              <a:gd name="T5" fmla="*/ 2147483646 h 2709"/>
              <a:gd name="T6" fmla="*/ 0 60000 65536"/>
              <a:gd name="T7" fmla="*/ 0 60000 65536"/>
              <a:gd name="T8" fmla="*/ 0 60000 65536"/>
            </a:gdLst>
            <a:ahLst/>
            <a:cxnLst>
              <a:cxn ang="T6">
                <a:pos x="T0" y="T1"/>
              </a:cxn>
              <a:cxn ang="T7">
                <a:pos x="T2" y="T3"/>
              </a:cxn>
              <a:cxn ang="T8">
                <a:pos x="T4" y="T5"/>
              </a:cxn>
            </a:cxnLst>
            <a:rect l="0" t="0" r="r" b="b"/>
            <a:pathLst>
              <a:path w="3828" h="2709">
                <a:moveTo>
                  <a:pt x="0" y="0"/>
                </a:moveTo>
                <a:lnTo>
                  <a:pt x="0" y="2708"/>
                </a:lnTo>
                <a:lnTo>
                  <a:pt x="3827" y="27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068" name="Line 14"/>
          <p:cNvSpPr>
            <a:spLocks noChangeShapeType="1"/>
          </p:cNvSpPr>
          <p:nvPr/>
        </p:nvSpPr>
        <p:spPr bwMode="auto">
          <a:xfrm flipV="1">
            <a:off x="4932363" y="3429000"/>
            <a:ext cx="0" cy="27320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69" name="Rectangle 15"/>
          <p:cNvSpPr>
            <a:spLocks noChangeArrowheads="1"/>
          </p:cNvSpPr>
          <p:nvPr/>
        </p:nvSpPr>
        <p:spPr bwMode="auto">
          <a:xfrm>
            <a:off x="4787900" y="6237288"/>
            <a:ext cx="2079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b="0">
                <a:latin typeface="Arial" panose="020B0604020202020204" pitchFamily="34" charset="0"/>
              </a:rPr>
              <a:t>Q*</a:t>
            </a:r>
            <a:endParaRPr lang="it-IT" altLang="en-US" sz="1400" b="0" baseline="-25000">
              <a:latin typeface="Arial" panose="020B0604020202020204" pitchFamily="34" charset="0"/>
            </a:endParaRPr>
          </a:p>
        </p:txBody>
      </p:sp>
      <p:sp>
        <p:nvSpPr>
          <p:cNvPr id="45070" name="Rectangle 16"/>
          <p:cNvSpPr>
            <a:spLocks noChangeArrowheads="1"/>
          </p:cNvSpPr>
          <p:nvPr/>
        </p:nvSpPr>
        <p:spPr bwMode="auto">
          <a:xfrm>
            <a:off x="6889750" y="5375275"/>
            <a:ext cx="8080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Domanda</a:t>
            </a:r>
          </a:p>
        </p:txBody>
      </p:sp>
      <p:sp>
        <p:nvSpPr>
          <p:cNvPr id="45071" name="Rectangle 17"/>
          <p:cNvSpPr>
            <a:spLocks noChangeArrowheads="1"/>
          </p:cNvSpPr>
          <p:nvPr/>
        </p:nvSpPr>
        <p:spPr bwMode="auto">
          <a:xfrm>
            <a:off x="6948488" y="2565400"/>
            <a:ext cx="5810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a:latin typeface="Arial" panose="020B0604020202020204" pitchFamily="34" charset="0"/>
              </a:rPr>
              <a:t>Offerta</a:t>
            </a:r>
          </a:p>
        </p:txBody>
      </p:sp>
      <p:sp>
        <p:nvSpPr>
          <p:cNvPr id="45072" name="Line 18"/>
          <p:cNvSpPr>
            <a:spLocks noChangeShapeType="1"/>
          </p:cNvSpPr>
          <p:nvPr/>
        </p:nvSpPr>
        <p:spPr bwMode="auto">
          <a:xfrm>
            <a:off x="2051050" y="2060575"/>
            <a:ext cx="4826000" cy="3240088"/>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73" name="Freeform 19"/>
          <p:cNvSpPr>
            <a:spLocks/>
          </p:cNvSpPr>
          <p:nvPr/>
        </p:nvSpPr>
        <p:spPr bwMode="auto">
          <a:xfrm>
            <a:off x="4859338" y="3933825"/>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1" y="68"/>
                </a:moveTo>
                <a:lnTo>
                  <a:pt x="54" y="68"/>
                </a:lnTo>
                <a:lnTo>
                  <a:pt x="67" y="54"/>
                </a:lnTo>
                <a:lnTo>
                  <a:pt x="81" y="41"/>
                </a:lnTo>
                <a:lnTo>
                  <a:pt x="67" y="14"/>
                </a:lnTo>
                <a:lnTo>
                  <a:pt x="54" y="0"/>
                </a:lnTo>
                <a:lnTo>
                  <a:pt x="41" y="0"/>
                </a:lnTo>
                <a:lnTo>
                  <a:pt x="27" y="0"/>
                </a:lnTo>
                <a:lnTo>
                  <a:pt x="14" y="14"/>
                </a:lnTo>
                <a:lnTo>
                  <a:pt x="0" y="41"/>
                </a:lnTo>
                <a:lnTo>
                  <a:pt x="14" y="54"/>
                </a:lnTo>
                <a:lnTo>
                  <a:pt x="27" y="68"/>
                </a:lnTo>
                <a:lnTo>
                  <a:pt x="41"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2228" name="Line 20"/>
          <p:cNvSpPr>
            <a:spLocks noChangeShapeType="1"/>
          </p:cNvSpPr>
          <p:nvPr/>
        </p:nvSpPr>
        <p:spPr bwMode="auto">
          <a:xfrm flipV="1">
            <a:off x="4140200" y="1628775"/>
            <a:ext cx="0" cy="4537075"/>
          </a:xfrm>
          <a:prstGeom prst="line">
            <a:avLst/>
          </a:prstGeom>
          <a:noFill/>
          <a:ln w="381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2229" name="Rectangle 21"/>
          <p:cNvSpPr>
            <a:spLocks noChangeArrowheads="1"/>
          </p:cNvSpPr>
          <p:nvPr/>
        </p:nvSpPr>
        <p:spPr bwMode="auto">
          <a:xfrm>
            <a:off x="4038600" y="6248400"/>
            <a:ext cx="381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596900">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defTabSz="59690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defTabSz="5969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defTabSz="596900">
              <a:spcBef>
                <a:spcPct val="20000"/>
              </a:spcBef>
              <a:buClr>
                <a:schemeClr val="accent2"/>
              </a:buClr>
              <a:buSzPct val="100000"/>
              <a:defRPr sz="2000" b="1">
                <a:solidFill>
                  <a:schemeClr val="tx1"/>
                </a:solidFill>
                <a:latin typeface="Book Antiqua" panose="02040602050305030304" pitchFamily="18" charset="0"/>
              </a:defRPr>
            </a:lvl4pPr>
            <a:lvl5pPr marL="2057400" indent="-228600" defTabSz="5969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defTabSz="5969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1400" b="0">
                <a:latin typeface="Arial" panose="020B0604020202020204" pitchFamily="34" charset="0"/>
              </a:rPr>
              <a:t>Q</a:t>
            </a:r>
            <a:r>
              <a:rPr lang="it-IT" altLang="en-US" sz="800" b="0">
                <a:latin typeface="Arial" panose="020B0604020202020204" pitchFamily="34" charset="0"/>
              </a:rPr>
              <a:t>EFF</a:t>
            </a:r>
            <a:endParaRPr lang="it-IT" altLang="en-US" sz="800" b="0" baseline="-25000">
              <a:latin typeface="Arial" panose="020B0604020202020204" pitchFamily="34" charset="0"/>
            </a:endParaRPr>
          </a:p>
        </p:txBody>
      </p:sp>
      <p:sp>
        <p:nvSpPr>
          <p:cNvPr id="222230" name="Freeform 22"/>
          <p:cNvSpPr>
            <a:spLocks/>
          </p:cNvSpPr>
          <p:nvPr/>
        </p:nvSpPr>
        <p:spPr bwMode="auto">
          <a:xfrm>
            <a:off x="4067175" y="3357563"/>
            <a:ext cx="130175" cy="109537"/>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1" y="68"/>
                </a:moveTo>
                <a:lnTo>
                  <a:pt x="54" y="68"/>
                </a:lnTo>
                <a:lnTo>
                  <a:pt x="67" y="54"/>
                </a:lnTo>
                <a:lnTo>
                  <a:pt x="81" y="41"/>
                </a:lnTo>
                <a:lnTo>
                  <a:pt x="67" y="14"/>
                </a:lnTo>
                <a:lnTo>
                  <a:pt x="54" y="0"/>
                </a:lnTo>
                <a:lnTo>
                  <a:pt x="41" y="0"/>
                </a:lnTo>
                <a:lnTo>
                  <a:pt x="27" y="0"/>
                </a:lnTo>
                <a:lnTo>
                  <a:pt x="14" y="14"/>
                </a:lnTo>
                <a:lnTo>
                  <a:pt x="0" y="41"/>
                </a:lnTo>
                <a:lnTo>
                  <a:pt x="14" y="54"/>
                </a:lnTo>
                <a:lnTo>
                  <a:pt x="27" y="68"/>
                </a:lnTo>
                <a:lnTo>
                  <a:pt x="41"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077" name="Line 23"/>
          <p:cNvSpPr>
            <a:spLocks noChangeShapeType="1"/>
          </p:cNvSpPr>
          <p:nvPr/>
        </p:nvSpPr>
        <p:spPr bwMode="auto">
          <a:xfrm flipH="1">
            <a:off x="1979613" y="3429000"/>
            <a:ext cx="2952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078" name="Line 24"/>
          <p:cNvSpPr>
            <a:spLocks noChangeShapeType="1"/>
          </p:cNvSpPr>
          <p:nvPr/>
        </p:nvSpPr>
        <p:spPr bwMode="auto">
          <a:xfrm flipH="1">
            <a:off x="1979613" y="4005263"/>
            <a:ext cx="2952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079" name="Line 25"/>
          <p:cNvSpPr>
            <a:spLocks noChangeShapeType="1"/>
          </p:cNvSpPr>
          <p:nvPr/>
        </p:nvSpPr>
        <p:spPr bwMode="auto">
          <a:xfrm flipH="1">
            <a:off x="1979613" y="4508500"/>
            <a:ext cx="2952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080" name="Text Box 26"/>
          <p:cNvSpPr txBox="1">
            <a:spLocks noChangeArrowheads="1"/>
          </p:cNvSpPr>
          <p:nvPr/>
        </p:nvSpPr>
        <p:spPr bwMode="auto">
          <a:xfrm>
            <a:off x="323850" y="333375"/>
            <a:ext cx="3463925" cy="942975"/>
          </a:xfrm>
          <a:prstGeom prst="rect">
            <a:avLst/>
          </a:prstGeom>
          <a:solidFill>
            <a:schemeClr val="accent1">
              <a:alpha val="6509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400" b="0">
                <a:solidFill>
                  <a:schemeClr val="tx1"/>
                </a:solidFill>
                <a:latin typeface="Arial" panose="020B0604020202020204" pitchFamily="34" charset="0"/>
              </a:rPr>
              <a:t>CS pre-divieto: A + B + C</a:t>
            </a:r>
          </a:p>
          <a:p>
            <a:pPr eaLnBrk="1" hangingPunct="1">
              <a:spcBef>
                <a:spcPct val="0"/>
              </a:spcBef>
              <a:buClrTx/>
              <a:buSzTx/>
              <a:buFontTx/>
              <a:buNone/>
            </a:pPr>
            <a:r>
              <a:rPr lang="en-US" altLang="en-US" sz="1400" b="0">
                <a:solidFill>
                  <a:schemeClr val="tx1"/>
                </a:solidFill>
                <a:latin typeface="Arial" panose="020B0604020202020204" pitchFamily="34" charset="0"/>
              </a:rPr>
              <a:t>PS pre-divieto: F + D + E</a:t>
            </a:r>
          </a:p>
          <a:p>
            <a:pPr eaLnBrk="1" hangingPunct="1">
              <a:spcBef>
                <a:spcPct val="0"/>
              </a:spcBef>
              <a:buClrTx/>
              <a:buSzTx/>
              <a:buFontTx/>
              <a:buNone/>
            </a:pPr>
            <a:r>
              <a:rPr lang="en-US" altLang="en-US" sz="1400" b="0">
                <a:solidFill>
                  <a:schemeClr val="tx1"/>
                </a:solidFill>
                <a:latin typeface="Arial" panose="020B0604020202020204" pitchFamily="34" charset="0"/>
              </a:rPr>
              <a:t>Danno pre-divieto: B + C + G + D + E + H</a:t>
            </a:r>
          </a:p>
          <a:p>
            <a:pPr eaLnBrk="1" hangingPunct="1">
              <a:spcBef>
                <a:spcPct val="0"/>
              </a:spcBef>
              <a:buClrTx/>
              <a:buSzTx/>
              <a:buFontTx/>
              <a:buNone/>
            </a:pPr>
            <a:r>
              <a:rPr lang="en-US" altLang="en-US" sz="1400" b="0">
                <a:solidFill>
                  <a:schemeClr val="tx1"/>
                </a:solidFill>
                <a:latin typeface="Arial" panose="020B0604020202020204" pitchFamily="34" charset="0"/>
              </a:rPr>
              <a:t>Surplus totale pre-divieto: </a:t>
            </a:r>
            <a:r>
              <a:rPr lang="en-US" altLang="en-US" sz="1400">
                <a:solidFill>
                  <a:srgbClr val="FF3300"/>
                </a:solidFill>
                <a:latin typeface="Arial" panose="020B0604020202020204" pitchFamily="34" charset="0"/>
              </a:rPr>
              <a:t>A + F – (G + H)</a:t>
            </a:r>
          </a:p>
        </p:txBody>
      </p:sp>
      <p:sp>
        <p:nvSpPr>
          <p:cNvPr id="45081" name="Text Box 27"/>
          <p:cNvSpPr txBox="1">
            <a:spLocks noChangeArrowheads="1"/>
          </p:cNvSpPr>
          <p:nvPr/>
        </p:nvSpPr>
        <p:spPr bwMode="auto">
          <a:xfrm>
            <a:off x="2535238" y="29448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800" b="0">
                <a:solidFill>
                  <a:schemeClr val="tx1"/>
                </a:solidFill>
                <a:latin typeface="Arial" panose="020B0604020202020204" pitchFamily="34" charset="0"/>
              </a:rPr>
              <a:t>A</a:t>
            </a:r>
          </a:p>
        </p:txBody>
      </p:sp>
      <p:sp>
        <p:nvSpPr>
          <p:cNvPr id="45082" name="Text Box 28"/>
          <p:cNvSpPr txBox="1">
            <a:spLocks noChangeArrowheads="1"/>
          </p:cNvSpPr>
          <p:nvPr/>
        </p:nvSpPr>
        <p:spPr bwMode="auto">
          <a:xfrm>
            <a:off x="2824163" y="35925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800" b="0">
                <a:solidFill>
                  <a:schemeClr val="tx1"/>
                </a:solidFill>
                <a:latin typeface="Arial" panose="020B0604020202020204" pitchFamily="34" charset="0"/>
              </a:rPr>
              <a:t>B</a:t>
            </a:r>
          </a:p>
        </p:txBody>
      </p:sp>
      <p:sp>
        <p:nvSpPr>
          <p:cNvPr id="45083" name="Text Box 29"/>
          <p:cNvSpPr txBox="1">
            <a:spLocks noChangeArrowheads="1"/>
          </p:cNvSpPr>
          <p:nvPr/>
        </p:nvSpPr>
        <p:spPr bwMode="auto">
          <a:xfrm>
            <a:off x="4211638" y="36449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800" b="0">
                <a:solidFill>
                  <a:schemeClr val="tx1"/>
                </a:solidFill>
                <a:latin typeface="Arial" panose="020B0604020202020204" pitchFamily="34" charset="0"/>
              </a:rPr>
              <a:t>C</a:t>
            </a:r>
          </a:p>
        </p:txBody>
      </p:sp>
      <p:sp>
        <p:nvSpPr>
          <p:cNvPr id="45084" name="Text Box 30"/>
          <p:cNvSpPr txBox="1">
            <a:spLocks noChangeArrowheads="1"/>
          </p:cNvSpPr>
          <p:nvPr/>
        </p:nvSpPr>
        <p:spPr bwMode="auto">
          <a:xfrm>
            <a:off x="2843213" y="40767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800" b="0">
                <a:solidFill>
                  <a:schemeClr val="tx1"/>
                </a:solidFill>
                <a:latin typeface="Arial" panose="020B0604020202020204" pitchFamily="34" charset="0"/>
              </a:rPr>
              <a:t>D</a:t>
            </a:r>
          </a:p>
        </p:txBody>
      </p:sp>
      <p:sp>
        <p:nvSpPr>
          <p:cNvPr id="45085" name="Text Box 31"/>
          <p:cNvSpPr txBox="1">
            <a:spLocks noChangeArrowheads="1"/>
          </p:cNvSpPr>
          <p:nvPr/>
        </p:nvSpPr>
        <p:spPr bwMode="auto">
          <a:xfrm>
            <a:off x="4211638" y="40052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800" b="0">
                <a:solidFill>
                  <a:schemeClr val="tx1"/>
                </a:solidFill>
                <a:latin typeface="Arial" panose="020B0604020202020204" pitchFamily="34" charset="0"/>
              </a:rPr>
              <a:t>E</a:t>
            </a:r>
          </a:p>
        </p:txBody>
      </p:sp>
      <p:sp>
        <p:nvSpPr>
          <p:cNvPr id="45086" name="Text Box 32"/>
          <p:cNvSpPr txBox="1">
            <a:spLocks noChangeArrowheads="1"/>
          </p:cNvSpPr>
          <p:nvPr/>
        </p:nvSpPr>
        <p:spPr bwMode="auto">
          <a:xfrm>
            <a:off x="2608263" y="46736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800" b="0">
                <a:solidFill>
                  <a:schemeClr val="tx1"/>
                </a:solidFill>
                <a:latin typeface="Arial" panose="020B0604020202020204" pitchFamily="34" charset="0"/>
              </a:rPr>
              <a:t>F</a:t>
            </a:r>
          </a:p>
        </p:txBody>
      </p:sp>
      <p:sp>
        <p:nvSpPr>
          <p:cNvPr id="45087" name="Text Box 33"/>
          <p:cNvSpPr txBox="1">
            <a:spLocks noChangeArrowheads="1"/>
          </p:cNvSpPr>
          <p:nvPr/>
        </p:nvSpPr>
        <p:spPr bwMode="auto">
          <a:xfrm>
            <a:off x="4500563" y="3500438"/>
            <a:ext cx="36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800" b="0">
                <a:solidFill>
                  <a:schemeClr val="tx1"/>
                </a:solidFill>
                <a:latin typeface="Arial" panose="020B0604020202020204" pitchFamily="34" charset="0"/>
              </a:rPr>
              <a:t>G</a:t>
            </a:r>
          </a:p>
        </p:txBody>
      </p:sp>
      <p:sp>
        <p:nvSpPr>
          <p:cNvPr id="45088" name="Text Box 34"/>
          <p:cNvSpPr txBox="1">
            <a:spLocks noChangeArrowheads="1"/>
          </p:cNvSpPr>
          <p:nvPr/>
        </p:nvSpPr>
        <p:spPr bwMode="auto">
          <a:xfrm>
            <a:off x="4479925" y="41687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800" b="0">
                <a:solidFill>
                  <a:schemeClr val="tx1"/>
                </a:solidFill>
                <a:latin typeface="Arial" panose="020B0604020202020204" pitchFamily="34" charset="0"/>
              </a:rPr>
              <a:t>H</a:t>
            </a:r>
          </a:p>
        </p:txBody>
      </p:sp>
      <p:sp>
        <p:nvSpPr>
          <p:cNvPr id="45089" name="Text Box 35"/>
          <p:cNvSpPr txBox="1">
            <a:spLocks noChangeArrowheads="1"/>
          </p:cNvSpPr>
          <p:nvPr/>
        </p:nvSpPr>
        <p:spPr bwMode="auto">
          <a:xfrm>
            <a:off x="4067175" y="260350"/>
            <a:ext cx="4752975" cy="942975"/>
          </a:xfrm>
          <a:prstGeom prst="rect">
            <a:avLst/>
          </a:prstGeom>
          <a:solidFill>
            <a:srgbClr val="FFCC99">
              <a:alpha val="7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400" b="0">
                <a:solidFill>
                  <a:schemeClr val="tx1"/>
                </a:solidFill>
                <a:latin typeface="Arial" panose="020B0604020202020204" pitchFamily="34" charset="0"/>
              </a:rPr>
              <a:t>CS post-divieto: A</a:t>
            </a:r>
          </a:p>
          <a:p>
            <a:pPr eaLnBrk="1" hangingPunct="1">
              <a:spcBef>
                <a:spcPct val="0"/>
              </a:spcBef>
              <a:buClrTx/>
              <a:buSzTx/>
              <a:buFontTx/>
              <a:buNone/>
            </a:pPr>
            <a:r>
              <a:rPr lang="en-US" altLang="en-US" sz="1400" b="0">
                <a:solidFill>
                  <a:schemeClr val="tx1"/>
                </a:solidFill>
                <a:latin typeface="Arial" panose="020B0604020202020204" pitchFamily="34" charset="0"/>
              </a:rPr>
              <a:t>PS post-divieto: F + B + D </a:t>
            </a:r>
            <a:r>
              <a:rPr lang="en-US" altLang="en-US" sz="1400" b="0">
                <a:solidFill>
                  <a:schemeClr val="tx1"/>
                </a:solidFill>
                <a:latin typeface="Arial" panose="020B0604020202020204" pitchFamily="34" charset="0"/>
                <a:sym typeface="Symbol" panose="05050102010706020507" pitchFamily="18" charset="2"/>
              </a:rPr>
              <a:t> si scambia q</a:t>
            </a:r>
            <a:r>
              <a:rPr lang="en-US" altLang="en-US" sz="1000" b="0">
                <a:solidFill>
                  <a:schemeClr val="tx1"/>
                </a:solidFill>
                <a:latin typeface="Arial" panose="020B0604020202020204" pitchFamily="34" charset="0"/>
                <a:sym typeface="Symbol" panose="05050102010706020507" pitchFamily="18" charset="2"/>
              </a:rPr>
              <a:t>eff</a:t>
            </a:r>
            <a:r>
              <a:rPr lang="en-US" altLang="en-US" sz="1400" b="0">
                <a:solidFill>
                  <a:schemeClr val="tx1"/>
                </a:solidFill>
                <a:latin typeface="Arial" panose="020B0604020202020204" pitchFamily="34" charset="0"/>
                <a:sym typeface="Symbol" panose="05050102010706020507" pitchFamily="18" charset="2"/>
              </a:rPr>
              <a:t> al prezzo P</a:t>
            </a:r>
            <a:r>
              <a:rPr lang="en-US" altLang="en-US" sz="1000" b="0">
                <a:solidFill>
                  <a:schemeClr val="tx1"/>
                </a:solidFill>
                <a:latin typeface="Arial" panose="020B0604020202020204" pitchFamily="34" charset="0"/>
                <a:sym typeface="Symbol" panose="05050102010706020507" pitchFamily="18" charset="2"/>
              </a:rPr>
              <a:t>d</a:t>
            </a:r>
            <a:r>
              <a:rPr lang="en-US" altLang="en-US" sz="1400" b="0">
                <a:solidFill>
                  <a:schemeClr val="tx1"/>
                </a:solidFill>
                <a:latin typeface="Arial" panose="020B0604020202020204" pitchFamily="34" charset="0"/>
              </a:rPr>
              <a:t> </a:t>
            </a:r>
          </a:p>
          <a:p>
            <a:pPr eaLnBrk="1" hangingPunct="1">
              <a:spcBef>
                <a:spcPct val="0"/>
              </a:spcBef>
              <a:buClrTx/>
              <a:buSzTx/>
              <a:buFontTx/>
              <a:buNone/>
            </a:pPr>
            <a:r>
              <a:rPr lang="en-US" altLang="en-US" sz="1400" b="0">
                <a:solidFill>
                  <a:schemeClr val="tx1"/>
                </a:solidFill>
                <a:latin typeface="Arial" panose="020B0604020202020204" pitchFamily="34" charset="0"/>
              </a:rPr>
              <a:t>Danno post-divieto: B + D</a:t>
            </a:r>
          </a:p>
          <a:p>
            <a:pPr eaLnBrk="1" hangingPunct="1">
              <a:spcBef>
                <a:spcPct val="0"/>
              </a:spcBef>
              <a:buClrTx/>
              <a:buSzTx/>
              <a:buFontTx/>
              <a:buNone/>
            </a:pPr>
            <a:r>
              <a:rPr lang="en-US" altLang="en-US" sz="1400" b="0">
                <a:solidFill>
                  <a:schemeClr val="tx1"/>
                </a:solidFill>
                <a:latin typeface="Arial" panose="020B0604020202020204" pitchFamily="34" charset="0"/>
              </a:rPr>
              <a:t>Surplus totale post-divieto: </a:t>
            </a:r>
            <a:r>
              <a:rPr lang="en-US" altLang="en-US" sz="1400">
                <a:solidFill>
                  <a:srgbClr val="FF3300"/>
                </a:solidFill>
                <a:latin typeface="Arial" panose="020B0604020202020204" pitchFamily="34" charset="0"/>
              </a:rPr>
              <a:t>A + F</a:t>
            </a:r>
            <a:r>
              <a:rPr lang="en-US" altLang="en-US" sz="1400" b="0">
                <a:solidFill>
                  <a:schemeClr val="tx1"/>
                </a:solidFill>
                <a:latin typeface="Arial" panose="020B0604020202020204" pitchFamily="34" charset="0"/>
              </a:rPr>
              <a:t> </a:t>
            </a:r>
            <a:r>
              <a:rPr lang="en-US" altLang="en-US" sz="1400" b="0">
                <a:solidFill>
                  <a:schemeClr val="tx1"/>
                </a:solidFill>
                <a:latin typeface="Arial" panose="020B0604020202020204" pitchFamily="34" charset="0"/>
                <a:sym typeface="Symbol" panose="05050102010706020507" pitchFamily="18" charset="2"/>
              </a:rPr>
              <a:t> maggiore di prima</a:t>
            </a:r>
          </a:p>
        </p:txBody>
      </p:sp>
      <p:sp>
        <p:nvSpPr>
          <p:cNvPr id="45090" name="Text Box 36"/>
          <p:cNvSpPr txBox="1">
            <a:spLocks noChangeArrowheads="1"/>
          </p:cNvSpPr>
          <p:nvPr/>
        </p:nvSpPr>
        <p:spPr bwMode="auto">
          <a:xfrm>
            <a:off x="1547813" y="3213100"/>
            <a:ext cx="420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800" b="0">
                <a:solidFill>
                  <a:schemeClr val="tx1"/>
                </a:solidFill>
                <a:latin typeface="Arial" panose="020B0604020202020204" pitchFamily="34" charset="0"/>
              </a:rPr>
              <a:t>P</a:t>
            </a:r>
            <a:r>
              <a:rPr lang="en-US" altLang="en-US" sz="1200" b="0">
                <a:solidFill>
                  <a:schemeClr val="tx1"/>
                </a:solidFill>
                <a:latin typeface="Arial" panose="020B0604020202020204" pitchFamily="34" charset="0"/>
              </a:rPr>
              <a:t>d</a:t>
            </a:r>
          </a:p>
        </p:txBody>
      </p:sp>
      <p:sp>
        <p:nvSpPr>
          <p:cNvPr id="45091" name="Text Box 37"/>
          <p:cNvSpPr txBox="1">
            <a:spLocks noChangeArrowheads="1"/>
          </p:cNvSpPr>
          <p:nvPr/>
        </p:nvSpPr>
        <p:spPr bwMode="auto">
          <a:xfrm>
            <a:off x="1547813" y="42926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800" b="0">
                <a:solidFill>
                  <a:schemeClr val="tx1"/>
                </a:solidFill>
                <a:latin typeface="Arial" panose="020B0604020202020204" pitchFamily="34" charset="0"/>
              </a:rPr>
              <a:t>P</a:t>
            </a:r>
            <a:r>
              <a:rPr lang="en-US" altLang="en-US" sz="1200" b="0">
                <a:solidFill>
                  <a:schemeClr val="tx1"/>
                </a:solidFill>
                <a:latin typeface="Arial" panose="020B0604020202020204" pitchFamily="34" charset="0"/>
              </a:rPr>
              <a:t>s</a:t>
            </a:r>
          </a:p>
        </p:txBody>
      </p:sp>
      <p:sp>
        <p:nvSpPr>
          <p:cNvPr id="45092" name="Text Box 38"/>
          <p:cNvSpPr txBox="1">
            <a:spLocks noChangeArrowheads="1"/>
          </p:cNvSpPr>
          <p:nvPr/>
        </p:nvSpPr>
        <p:spPr bwMode="auto">
          <a:xfrm>
            <a:off x="1547813" y="3789363"/>
            <a:ext cx="42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800" b="0">
                <a:solidFill>
                  <a:schemeClr val="tx1"/>
                </a:solidFill>
                <a:latin typeface="Arial" panose="020B0604020202020204" pitchFamily="34" charset="0"/>
              </a:rPr>
              <a:t>P*</a:t>
            </a:r>
          </a:p>
        </p:txBody>
      </p:sp>
      <p:sp>
        <p:nvSpPr>
          <p:cNvPr id="45093" name="Text Box 39"/>
          <p:cNvSpPr txBox="1">
            <a:spLocks noChangeArrowheads="1"/>
          </p:cNvSpPr>
          <p:nvPr/>
        </p:nvSpPr>
        <p:spPr bwMode="auto">
          <a:xfrm>
            <a:off x="4140200" y="2924175"/>
            <a:ext cx="863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400" b="0">
                <a:solidFill>
                  <a:schemeClr val="tx1"/>
                </a:solidFill>
                <a:latin typeface="Arial" panose="020B0604020202020204" pitchFamily="34" charset="0"/>
              </a:rPr>
              <a:t>ottimo sociale</a:t>
            </a:r>
          </a:p>
        </p:txBody>
      </p:sp>
      <p:sp>
        <p:nvSpPr>
          <p:cNvPr id="45094" name="Text Box 40"/>
          <p:cNvSpPr txBox="1">
            <a:spLocks noChangeArrowheads="1"/>
          </p:cNvSpPr>
          <p:nvPr/>
        </p:nvSpPr>
        <p:spPr bwMode="auto">
          <a:xfrm>
            <a:off x="5003800" y="3860800"/>
            <a:ext cx="893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400" b="0">
                <a:solidFill>
                  <a:schemeClr val="tx1"/>
                </a:solidFill>
                <a:latin typeface="Arial" panose="020B0604020202020204" pitchFamily="34" charset="0"/>
              </a:rPr>
              <a:t>equilibrio</a:t>
            </a:r>
          </a:p>
        </p:txBody>
      </p:sp>
      <p:sp>
        <p:nvSpPr>
          <p:cNvPr id="45095" name="Text Box 41"/>
          <p:cNvSpPr txBox="1">
            <a:spLocks noChangeArrowheads="1"/>
          </p:cNvSpPr>
          <p:nvPr/>
        </p:nvSpPr>
        <p:spPr bwMode="auto">
          <a:xfrm>
            <a:off x="4211638" y="1557338"/>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eaLnBrk="1" hangingPunct="1">
              <a:spcBef>
                <a:spcPct val="0"/>
              </a:spcBef>
              <a:buClrTx/>
              <a:buSzTx/>
              <a:buFontTx/>
              <a:buNone/>
            </a:pPr>
            <a:r>
              <a:rPr lang="en-US" altLang="en-US" sz="1800" b="0">
                <a:solidFill>
                  <a:schemeClr val="tx1"/>
                </a:solidFill>
                <a:latin typeface="Arial" panose="020B0604020202020204" pitchFamily="34" charset="0"/>
              </a:rPr>
              <a:t>DIVIETO</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22228"/>
                                        </p:tgtEl>
                                        <p:attrNameLst>
                                          <p:attrName>style.visibility</p:attrName>
                                        </p:attrNameLst>
                                      </p:cBhvr>
                                      <p:to>
                                        <p:strVal val="visible"/>
                                      </p:to>
                                    </p:set>
                                    <p:anim calcmode="lin" valueType="num">
                                      <p:cBhvr additive="base">
                                        <p:cTn id="7" dur="500" fill="hold"/>
                                        <p:tgtEl>
                                          <p:spTgt spid="222228"/>
                                        </p:tgtEl>
                                        <p:attrNameLst>
                                          <p:attrName>ppt_x</p:attrName>
                                        </p:attrNameLst>
                                      </p:cBhvr>
                                      <p:tavLst>
                                        <p:tav tm="0">
                                          <p:val>
                                            <p:strVal val="#ppt_x"/>
                                          </p:val>
                                        </p:tav>
                                        <p:tav tm="100000">
                                          <p:val>
                                            <p:strVal val="#ppt_x"/>
                                          </p:val>
                                        </p:tav>
                                      </p:tavLst>
                                    </p:anim>
                                    <p:anim calcmode="lin" valueType="num">
                                      <p:cBhvr additive="base">
                                        <p:cTn id="8" dur="500" fill="hold"/>
                                        <p:tgtEl>
                                          <p:spTgt spid="2222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2229"/>
                                        </p:tgtEl>
                                        <p:attrNameLst>
                                          <p:attrName>style.visibility</p:attrName>
                                        </p:attrNameLst>
                                      </p:cBhvr>
                                      <p:to>
                                        <p:strVal val="visible"/>
                                      </p:to>
                                    </p:set>
                                    <p:anim calcmode="lin" valueType="num">
                                      <p:cBhvr additive="base">
                                        <p:cTn id="11" dur="500" fill="hold"/>
                                        <p:tgtEl>
                                          <p:spTgt spid="222229"/>
                                        </p:tgtEl>
                                        <p:attrNameLst>
                                          <p:attrName>ppt_x</p:attrName>
                                        </p:attrNameLst>
                                      </p:cBhvr>
                                      <p:tavLst>
                                        <p:tav tm="0">
                                          <p:val>
                                            <p:strVal val="#ppt_x"/>
                                          </p:val>
                                        </p:tav>
                                        <p:tav tm="100000">
                                          <p:val>
                                            <p:strVal val="#ppt_x"/>
                                          </p:val>
                                        </p:tav>
                                      </p:tavLst>
                                    </p:anim>
                                    <p:anim calcmode="lin" valueType="num">
                                      <p:cBhvr additive="base">
                                        <p:cTn id="12" dur="500" fill="hold"/>
                                        <p:tgtEl>
                                          <p:spTgt spid="2222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2230"/>
                                        </p:tgtEl>
                                        <p:attrNameLst>
                                          <p:attrName>style.visibility</p:attrName>
                                        </p:attrNameLst>
                                      </p:cBhvr>
                                      <p:to>
                                        <p:strVal val="visible"/>
                                      </p:to>
                                    </p:set>
                                    <p:anim calcmode="lin" valueType="num">
                                      <p:cBhvr additive="base">
                                        <p:cTn id="15" dur="500" fill="hold"/>
                                        <p:tgtEl>
                                          <p:spTgt spid="222230"/>
                                        </p:tgtEl>
                                        <p:attrNameLst>
                                          <p:attrName>ppt_x</p:attrName>
                                        </p:attrNameLst>
                                      </p:cBhvr>
                                      <p:tavLst>
                                        <p:tav tm="0">
                                          <p:val>
                                            <p:strVal val="#ppt_x"/>
                                          </p:val>
                                        </p:tav>
                                        <p:tav tm="100000">
                                          <p:val>
                                            <p:strVal val="#ppt_x"/>
                                          </p:val>
                                        </p:tav>
                                      </p:tavLst>
                                    </p:anim>
                                    <p:anim calcmode="lin" valueType="num">
                                      <p:cBhvr additive="base">
                                        <p:cTn id="16" dur="500" fill="hold"/>
                                        <p:tgtEl>
                                          <p:spTgt spid="222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2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71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710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7109" name="Rectangle 5"/>
          <p:cNvSpPr>
            <a:spLocks noGrp="1" noChangeArrowheads="1"/>
          </p:cNvSpPr>
          <p:nvPr>
            <p:ph type="title"/>
          </p:nvPr>
        </p:nvSpPr>
        <p:spPr>
          <a:xfrm>
            <a:off x="0" y="260350"/>
            <a:ext cx="7918450" cy="762000"/>
          </a:xfrm>
          <a:noFill/>
        </p:spPr>
        <p:txBody>
          <a:bodyPr/>
          <a:lstStyle/>
          <a:p>
            <a:r>
              <a:rPr lang="it-IT" altLang="en-US" dirty="0">
                <a:latin typeface="Times New Roman" panose="02020603050405020304" pitchFamily="18" charset="0"/>
              </a:rPr>
              <a:t>Tasse e sussidi </a:t>
            </a:r>
            <a:r>
              <a:rPr lang="it-IT" altLang="en-US" dirty="0" err="1">
                <a:latin typeface="Times New Roman" panose="02020603050405020304" pitchFamily="18" charset="0"/>
              </a:rPr>
              <a:t>pigouviani</a:t>
            </a:r>
            <a:endParaRPr lang="it-IT" altLang="en-US" dirty="0">
              <a:latin typeface="Times New Roman" panose="02020603050405020304" pitchFamily="18" charset="0"/>
            </a:endParaRPr>
          </a:p>
        </p:txBody>
      </p:sp>
      <p:sp>
        <p:nvSpPr>
          <p:cNvPr id="224262" name="Rectangle 6"/>
          <p:cNvSpPr>
            <a:spLocks noGrp="1" noChangeArrowheads="1"/>
          </p:cNvSpPr>
          <p:nvPr>
            <p:ph type="body" idx="1"/>
          </p:nvPr>
        </p:nvSpPr>
        <p:spPr>
          <a:xfrm>
            <a:off x="0" y="1238250"/>
            <a:ext cx="9144000" cy="4134966"/>
          </a:xfrm>
          <a:noFill/>
        </p:spPr>
        <p:txBody>
          <a:bodyPr/>
          <a:lstStyle/>
          <a:p>
            <a:pPr>
              <a:lnSpc>
                <a:spcPct val="90000"/>
              </a:lnSpc>
              <a:buFont typeface="Wingdings" panose="05000000000000000000" pitchFamily="2" charset="2"/>
              <a:buChar char="§"/>
            </a:pPr>
            <a:r>
              <a:rPr lang="it-IT" altLang="en-US" sz="2400" dirty="0"/>
              <a:t>Approccio </a:t>
            </a:r>
            <a:r>
              <a:rPr lang="it-IT" altLang="en-US" sz="2400" dirty="0" err="1"/>
              <a:t>pigouviano</a:t>
            </a:r>
            <a:r>
              <a:rPr lang="it-IT" altLang="en-US" sz="2400" dirty="0"/>
              <a:t> (A.C. </a:t>
            </a:r>
            <a:r>
              <a:rPr lang="it-IT" altLang="en-US" sz="2400" dirty="0" err="1"/>
              <a:t>Pigou</a:t>
            </a:r>
            <a:r>
              <a:rPr lang="it-IT" altLang="en-US" sz="2400" dirty="0"/>
              <a:t> 1920): il </a:t>
            </a:r>
            <a:r>
              <a:rPr lang="it-IT" altLang="en-US" sz="2400" i="1" dirty="0"/>
              <a:t>policy-             maker</a:t>
            </a:r>
            <a:r>
              <a:rPr lang="it-IT" altLang="en-US" sz="2400" dirty="0"/>
              <a:t> può </a:t>
            </a:r>
            <a:r>
              <a:rPr lang="it-IT" altLang="en-US" sz="2400" u="sng" dirty="0"/>
              <a:t>tentare</a:t>
            </a:r>
            <a:r>
              <a:rPr lang="it-IT" altLang="en-US" sz="2400" dirty="0"/>
              <a:t> di internalizzare le esternalità. . . </a:t>
            </a:r>
          </a:p>
          <a:p>
            <a:pPr lvl="1">
              <a:lnSpc>
                <a:spcPct val="90000"/>
              </a:lnSpc>
              <a:buFont typeface="Wingdings" panose="05000000000000000000" pitchFamily="2" charset="2"/>
              <a:buChar char="§"/>
            </a:pPr>
            <a:r>
              <a:rPr lang="it-IT" altLang="en-US" sz="2400" dirty="0"/>
              <a:t>. . . </a:t>
            </a:r>
            <a:r>
              <a:rPr lang="it-IT" altLang="en-US" sz="2400" b="1" dirty="0">
                <a:solidFill>
                  <a:srgbClr val="FC0128"/>
                </a:solidFill>
              </a:rPr>
              <a:t>tassando</a:t>
            </a:r>
            <a:r>
              <a:rPr lang="it-IT" altLang="en-US" sz="2400" dirty="0"/>
              <a:t> </a:t>
            </a:r>
            <a:r>
              <a:rPr lang="it-IT" altLang="en-US" sz="2400" b="1" dirty="0"/>
              <a:t>i beni con esternalità </a:t>
            </a:r>
            <a:r>
              <a:rPr lang="it-IT" altLang="en-US" sz="2400" b="1" u="sng" dirty="0"/>
              <a:t>negative</a:t>
            </a:r>
            <a:endParaRPr lang="it-IT" altLang="en-US" sz="2400" dirty="0"/>
          </a:p>
          <a:p>
            <a:pPr lvl="1">
              <a:lnSpc>
                <a:spcPct val="90000"/>
              </a:lnSpc>
              <a:buFont typeface="Wingdings" panose="05000000000000000000" pitchFamily="2" charset="2"/>
              <a:buChar char="§"/>
            </a:pPr>
            <a:r>
              <a:rPr lang="it-IT" altLang="en-US" sz="2400" dirty="0"/>
              <a:t>. . . </a:t>
            </a:r>
            <a:r>
              <a:rPr lang="it-IT" altLang="en-US" sz="2400" b="1" dirty="0">
                <a:solidFill>
                  <a:srgbClr val="FC0128"/>
                </a:solidFill>
              </a:rPr>
              <a:t>sussidiando</a:t>
            </a:r>
            <a:r>
              <a:rPr lang="it-IT" altLang="en-US" sz="2400" dirty="0"/>
              <a:t> </a:t>
            </a:r>
            <a:r>
              <a:rPr lang="it-IT" altLang="en-US" sz="2400" b="1" dirty="0"/>
              <a:t>i beni con esternalità </a:t>
            </a:r>
            <a:r>
              <a:rPr lang="it-IT" altLang="en-US" sz="2400" b="1" u="sng" dirty="0"/>
              <a:t>positive</a:t>
            </a:r>
            <a:endParaRPr lang="it-IT" altLang="en-US" sz="2400" dirty="0"/>
          </a:p>
          <a:p>
            <a:pPr>
              <a:lnSpc>
                <a:spcPct val="90000"/>
              </a:lnSpc>
              <a:buFont typeface="Wingdings" panose="05000000000000000000" pitchFamily="2" charset="2"/>
              <a:buChar char="§"/>
            </a:pPr>
            <a:r>
              <a:rPr lang="it-IT" altLang="en-US" sz="2400" dirty="0"/>
              <a:t>La tassa (o il sussidio) sono un modo di «dare un prezzo» all’esternalità, per la quale altrimenti non vi sarebbe un «mercato» dove questo prezzo si formi → approccio dei mercati incompleti.</a:t>
            </a:r>
          </a:p>
          <a:p>
            <a:pPr>
              <a:lnSpc>
                <a:spcPct val="90000"/>
              </a:lnSpc>
              <a:buFont typeface="Wingdings" panose="05000000000000000000" pitchFamily="2" charset="2"/>
              <a:buChar char="§"/>
            </a:pPr>
            <a:r>
              <a:rPr lang="it-IT" altLang="en-US" sz="2400" dirty="0"/>
              <a:t>La tassa (o il sussidio) sono un modo di «dare un prezzo» a qualcosa – l’esternalità – per cui non esiste prezzo → approccio dei segnali di prezzo.</a:t>
            </a:r>
          </a:p>
        </p:txBody>
      </p:sp>
      <p:pic>
        <p:nvPicPr>
          <p:cNvPr id="47111" name="Picture 7" descr="Photo of A.C.Pig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825" y="0"/>
            <a:ext cx="1400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262">
                                            <p:txEl>
                                              <p:pRg st="3" end="3"/>
                                            </p:txEl>
                                          </p:spTgt>
                                        </p:tgtEl>
                                        <p:attrNameLst>
                                          <p:attrName>style.visibility</p:attrName>
                                        </p:attrNameLst>
                                      </p:cBhvr>
                                      <p:to>
                                        <p:strVal val="visible"/>
                                      </p:to>
                                    </p:set>
                                    <p:animEffect transition="in" filter="wipe(left)">
                                      <p:cBhvr>
                                        <p:cTn id="7" dur="500"/>
                                        <p:tgtEl>
                                          <p:spTgt spid="22426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4262">
                                            <p:txEl>
                                              <p:pRg st="4" end="4"/>
                                            </p:txEl>
                                          </p:spTgt>
                                        </p:tgtEl>
                                        <p:attrNameLst>
                                          <p:attrName>style.visibility</p:attrName>
                                        </p:attrNameLst>
                                      </p:cBhvr>
                                      <p:to>
                                        <p:strVal val="visible"/>
                                      </p:to>
                                    </p:set>
                                    <p:animEffect transition="in" filter="wipe(left)">
                                      <p:cBhvr>
                                        <p:cTn id="12" dur="500"/>
                                        <p:tgtEl>
                                          <p:spTgt spid="2242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71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710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47109" name="Rectangle 5"/>
          <p:cNvSpPr>
            <a:spLocks noGrp="1" noChangeArrowheads="1"/>
          </p:cNvSpPr>
          <p:nvPr>
            <p:ph type="title"/>
          </p:nvPr>
        </p:nvSpPr>
        <p:spPr>
          <a:xfrm>
            <a:off x="612775" y="260648"/>
            <a:ext cx="7918450" cy="762000"/>
          </a:xfrm>
          <a:noFill/>
        </p:spPr>
        <p:txBody>
          <a:bodyPr/>
          <a:lstStyle/>
          <a:p>
            <a:r>
              <a:rPr lang="it-IT" altLang="en-US" dirty="0">
                <a:latin typeface="Times New Roman" panose="02020603050405020304" pitchFamily="18" charset="0"/>
              </a:rPr>
              <a:t>Pregi e difetti dell’approccio </a:t>
            </a:r>
            <a:r>
              <a:rPr lang="it-IT" altLang="en-US" dirty="0" err="1">
                <a:latin typeface="Times New Roman" panose="02020603050405020304" pitchFamily="18" charset="0"/>
              </a:rPr>
              <a:t>pigouviano</a:t>
            </a:r>
            <a:endParaRPr lang="it-IT" altLang="en-US" dirty="0">
              <a:latin typeface="Times New Roman" panose="02020603050405020304" pitchFamily="18" charset="0"/>
            </a:endParaRPr>
          </a:p>
        </p:txBody>
      </p:sp>
      <p:sp>
        <p:nvSpPr>
          <p:cNvPr id="224262" name="Rectangle 6"/>
          <p:cNvSpPr>
            <a:spLocks noGrp="1" noChangeArrowheads="1"/>
          </p:cNvSpPr>
          <p:nvPr>
            <p:ph type="body" idx="1"/>
          </p:nvPr>
        </p:nvSpPr>
        <p:spPr>
          <a:xfrm>
            <a:off x="0" y="1143000"/>
            <a:ext cx="9144000" cy="5166320"/>
          </a:xfrm>
          <a:noFill/>
        </p:spPr>
        <p:txBody>
          <a:bodyPr/>
          <a:lstStyle/>
          <a:p>
            <a:pPr>
              <a:lnSpc>
                <a:spcPct val="90000"/>
              </a:lnSpc>
              <a:buFont typeface="Wingdings" panose="05000000000000000000" pitchFamily="2" charset="2"/>
              <a:buChar char="§"/>
            </a:pPr>
            <a:r>
              <a:rPr lang="it-IT" altLang="en-US" sz="2400" dirty="0"/>
              <a:t>Risolvere il problema delle esternalità mediante tasse o sussidi è il metodo largamente più usato nella realtà.</a:t>
            </a:r>
          </a:p>
          <a:p>
            <a:pPr>
              <a:lnSpc>
                <a:spcPct val="90000"/>
              </a:lnSpc>
              <a:buFont typeface="Wingdings" panose="05000000000000000000" pitchFamily="2" charset="2"/>
              <a:buChar char="§"/>
            </a:pPr>
            <a:r>
              <a:rPr lang="it-IT" altLang="en-US" sz="2400" dirty="0"/>
              <a:t>La domanda però è: si riesce ad ottenere l’ottimo sociale?</a:t>
            </a:r>
          </a:p>
          <a:p>
            <a:pPr>
              <a:lnSpc>
                <a:spcPct val="90000"/>
              </a:lnSpc>
              <a:buFont typeface="Wingdings" panose="05000000000000000000" pitchFamily="2" charset="2"/>
              <a:buChar char="§"/>
            </a:pPr>
            <a:r>
              <a:rPr lang="it-IT" altLang="en-US" sz="2400" dirty="0"/>
              <a:t>Per ottenere </a:t>
            </a:r>
            <a:r>
              <a:rPr lang="it-IT" altLang="en-US" sz="2400" u="sng" dirty="0"/>
              <a:t>esattamente</a:t>
            </a:r>
            <a:r>
              <a:rPr lang="it-IT" altLang="en-US" sz="2400" dirty="0"/>
              <a:t> l’output ottimale occorrono informazioni sui costi opportunità privati e sui costi e valori sociali che il policy-maker di fatto </a:t>
            </a:r>
            <a:r>
              <a:rPr lang="it-IT" altLang="en-US" sz="2400" u="sng" dirty="0"/>
              <a:t>non</a:t>
            </a:r>
            <a:r>
              <a:rPr lang="it-IT" altLang="en-US" sz="2400" dirty="0"/>
              <a:t> possiede.</a:t>
            </a:r>
          </a:p>
          <a:p>
            <a:pPr lvl="1">
              <a:lnSpc>
                <a:spcPct val="90000"/>
              </a:lnSpc>
              <a:buFont typeface="Wingdings" panose="05000000000000000000" pitchFamily="2" charset="2"/>
              <a:buChar char="§"/>
            </a:pPr>
            <a:r>
              <a:rPr lang="it-IT" altLang="en-US" sz="2400" dirty="0"/>
              <a:t>E’ un caso di </a:t>
            </a:r>
            <a:r>
              <a:rPr lang="it-IT" altLang="en-US" sz="2400" u="sng" dirty="0"/>
              <a:t>problema informativo</a:t>
            </a:r>
            <a:r>
              <a:rPr lang="it-IT" altLang="en-US" sz="2400" dirty="0"/>
              <a:t> di </a:t>
            </a:r>
            <a:r>
              <a:rPr lang="it-IT" altLang="en-US" sz="2400" dirty="0">
                <a:solidFill>
                  <a:srgbClr val="FC0128"/>
                </a:solidFill>
              </a:rPr>
              <a:t>Hayek/</a:t>
            </a:r>
            <a:r>
              <a:rPr lang="it-IT" altLang="en-US" sz="2400" dirty="0" err="1">
                <a:solidFill>
                  <a:srgbClr val="FC0128"/>
                </a:solidFill>
              </a:rPr>
              <a:t>Mises</a:t>
            </a:r>
            <a:r>
              <a:rPr lang="it-IT" altLang="en-US" sz="2400" dirty="0"/>
              <a:t>.</a:t>
            </a:r>
          </a:p>
          <a:p>
            <a:pPr>
              <a:lnSpc>
                <a:spcPct val="90000"/>
              </a:lnSpc>
              <a:buFont typeface="Wingdings" panose="05000000000000000000" pitchFamily="2" charset="2"/>
              <a:buChar char="§"/>
            </a:pPr>
            <a:r>
              <a:rPr lang="it-IT" altLang="en-US" sz="2400" dirty="0"/>
              <a:t>Si può dimostrare che questo tipo di azione del policy-maker </a:t>
            </a:r>
            <a:r>
              <a:rPr lang="it-IT" altLang="en-US" sz="2400" u="sng" dirty="0"/>
              <a:t>non</a:t>
            </a:r>
            <a:r>
              <a:rPr lang="it-IT" altLang="en-US" sz="2400" dirty="0"/>
              <a:t> è sempre necessaria per risolvere il problema delle esternalità …</a:t>
            </a:r>
          </a:p>
          <a:p>
            <a:pPr>
              <a:lnSpc>
                <a:spcPct val="90000"/>
              </a:lnSpc>
              <a:buFont typeface="Wingdings" panose="05000000000000000000" pitchFamily="2" charset="2"/>
              <a:buChar char="§"/>
            </a:pPr>
            <a:r>
              <a:rPr lang="it-IT" altLang="en-US" sz="2400" dirty="0"/>
              <a:t>… perché il problema può essere risolto spontaneamente dal mercato — previa un’opportuna definizione, ad opera del policy-maker (più precisamente, del legislatore), dei diritti di proprietà.</a:t>
            </a:r>
          </a:p>
        </p:txBody>
      </p:sp>
    </p:spTree>
    <p:extLst>
      <p:ext uri="{BB962C8B-B14F-4D97-AF65-F5344CB8AC3E}">
        <p14:creationId xmlns:p14="http://schemas.microsoft.com/office/powerpoint/2010/main" val="21984520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262">
                                            <p:txEl>
                                              <p:pRg st="3" end="3"/>
                                            </p:txEl>
                                          </p:spTgt>
                                        </p:tgtEl>
                                        <p:attrNameLst>
                                          <p:attrName>style.visibility</p:attrName>
                                        </p:attrNameLst>
                                      </p:cBhvr>
                                      <p:to>
                                        <p:strVal val="visible"/>
                                      </p:to>
                                    </p:set>
                                    <p:animEffect transition="in" filter="wipe(left)">
                                      <p:cBhvr>
                                        <p:cTn id="7" dur="500"/>
                                        <p:tgtEl>
                                          <p:spTgt spid="224262">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4262">
                                            <p:txEl>
                                              <p:pRg st="4" end="4"/>
                                            </p:txEl>
                                          </p:spTgt>
                                        </p:tgtEl>
                                        <p:attrNameLst>
                                          <p:attrName>style.visibility</p:attrName>
                                        </p:attrNameLst>
                                      </p:cBhvr>
                                      <p:to>
                                        <p:strVal val="visible"/>
                                      </p:to>
                                    </p:set>
                                    <p:animEffect transition="in" filter="wipe(left)">
                                      <p:cBhvr>
                                        <p:cTn id="10" dur="500"/>
                                        <p:tgtEl>
                                          <p:spTgt spid="224262">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4262">
                                            <p:txEl>
                                              <p:pRg st="5" end="5"/>
                                            </p:txEl>
                                          </p:spTgt>
                                        </p:tgtEl>
                                        <p:attrNameLst>
                                          <p:attrName>style.visibility</p:attrName>
                                        </p:attrNameLst>
                                      </p:cBhvr>
                                      <p:to>
                                        <p:strVal val="visible"/>
                                      </p:to>
                                    </p:set>
                                    <p:animEffect transition="in" filter="wipe(left)">
                                      <p:cBhvr>
                                        <p:cTn id="15" dur="500"/>
                                        <p:tgtEl>
                                          <p:spTgt spid="2242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2" grpId="0" uiExpand="1"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11188" y="115888"/>
            <a:ext cx="7772400" cy="896937"/>
          </a:xfrm>
        </p:spPr>
        <p:txBody>
          <a:bodyPr/>
          <a:lstStyle/>
          <a:p>
            <a:r>
              <a:rPr lang="it-IT" altLang="en-US">
                <a:latin typeface="Times New Roman" panose="02020603050405020304" pitchFamily="18" charset="0"/>
              </a:rPr>
              <a:t>Diritti di proprietà</a:t>
            </a:r>
          </a:p>
        </p:txBody>
      </p:sp>
      <p:sp>
        <p:nvSpPr>
          <p:cNvPr id="226307" name="Rectangle 3"/>
          <p:cNvSpPr>
            <a:spLocks noGrp="1" noChangeArrowheads="1"/>
          </p:cNvSpPr>
          <p:nvPr>
            <p:ph type="body" idx="1"/>
          </p:nvPr>
        </p:nvSpPr>
        <p:spPr>
          <a:xfrm>
            <a:off x="0" y="981075"/>
            <a:ext cx="9144000" cy="5256213"/>
          </a:xfrm>
        </p:spPr>
        <p:txBody>
          <a:bodyPr/>
          <a:lstStyle/>
          <a:p>
            <a:pPr>
              <a:buFont typeface="Wingdings" panose="05000000000000000000" pitchFamily="2" charset="2"/>
              <a:buChar char="§"/>
            </a:pPr>
            <a:r>
              <a:rPr lang="it-IT" altLang="en-US" sz="2800" u="sng" dirty="0"/>
              <a:t>Definizione</a:t>
            </a:r>
            <a:r>
              <a:rPr lang="it-IT" altLang="en-US" sz="2800" dirty="0"/>
              <a:t>: un diritto di proprietà (</a:t>
            </a:r>
            <a:r>
              <a:rPr lang="it-IT" altLang="en-US" sz="2800" dirty="0" err="1"/>
              <a:t>DdP</a:t>
            </a:r>
            <a:r>
              <a:rPr lang="it-IT" altLang="en-US" sz="2800" dirty="0"/>
              <a:t>) è l’attribuzione ad un agente del potere di utilizzare liberamente (= entro i limiti consentiti dalla legge) un certo bene oppure le proprie capacità produttive.</a:t>
            </a:r>
          </a:p>
          <a:p>
            <a:pPr>
              <a:buFont typeface="Wingdings" panose="05000000000000000000" pitchFamily="2" charset="2"/>
              <a:buChar char="§"/>
            </a:pPr>
            <a:r>
              <a:rPr lang="it-IT" altLang="en-US" sz="2800" dirty="0"/>
              <a:t>Godere di un </a:t>
            </a:r>
            <a:r>
              <a:rPr lang="it-IT" altLang="en-US" sz="2800" dirty="0" err="1"/>
              <a:t>DdP</a:t>
            </a:r>
            <a:r>
              <a:rPr lang="it-IT" altLang="en-US" sz="2800" dirty="0"/>
              <a:t> garantisce la protezione contro l’interferenza altrui nell’uso dei propri beni o capacità.</a:t>
            </a:r>
          </a:p>
          <a:p>
            <a:pPr>
              <a:buFont typeface="Wingdings" panose="05000000000000000000" pitchFamily="2" charset="2"/>
              <a:buChar char="§"/>
            </a:pPr>
            <a:r>
              <a:rPr lang="it-IT" altLang="en-US" sz="2800" dirty="0"/>
              <a:t>In generale, i </a:t>
            </a:r>
            <a:r>
              <a:rPr lang="it-IT" altLang="en-US" sz="2800" dirty="0" err="1"/>
              <a:t>DdP</a:t>
            </a:r>
            <a:r>
              <a:rPr lang="it-IT" altLang="en-US" sz="2800" dirty="0"/>
              <a:t> sono suddivisibili e trasferibili sul mercato (p.e. </a:t>
            </a:r>
            <a:r>
              <a:rPr lang="it-IT" altLang="en-US" sz="2800" dirty="0" err="1"/>
              <a:t>DdP</a:t>
            </a:r>
            <a:r>
              <a:rPr lang="it-IT" altLang="en-US" sz="2800" dirty="0"/>
              <a:t> sugli immobili).</a:t>
            </a:r>
          </a:p>
          <a:p>
            <a:pPr>
              <a:buFont typeface="Wingdings" panose="05000000000000000000" pitchFamily="2" charset="2"/>
              <a:buChar char="§"/>
            </a:pPr>
            <a:r>
              <a:rPr lang="it-IT" altLang="en-US" sz="2800" dirty="0"/>
              <a:t>Questo però a condizione che essi siano </a:t>
            </a:r>
            <a:r>
              <a:rPr lang="it-IT" altLang="en-US" sz="2800" u="sng" dirty="0"/>
              <a:t>ben definiti</a:t>
            </a:r>
            <a:r>
              <a:rPr lang="it-IT" altLang="en-US" sz="2800" dirty="0"/>
              <a:t>.</a:t>
            </a:r>
          </a:p>
          <a:p>
            <a:pPr>
              <a:buFont typeface="Wingdings" panose="05000000000000000000" pitchFamily="2" charset="2"/>
              <a:buChar char="§"/>
            </a:pPr>
            <a:r>
              <a:rPr lang="it-IT" altLang="en-US" sz="2800" dirty="0"/>
              <a:t>L’assenza di </a:t>
            </a:r>
            <a:r>
              <a:rPr lang="it-IT" altLang="en-US" sz="2800" dirty="0" err="1"/>
              <a:t>DdP</a:t>
            </a:r>
            <a:r>
              <a:rPr lang="it-IT" altLang="en-US" sz="2800" dirty="0"/>
              <a:t> ben definiti è causa del fallimento del mercato (c.d. </a:t>
            </a:r>
            <a:r>
              <a:rPr lang="it-IT" altLang="en-US" sz="2800" u="sng" dirty="0"/>
              <a:t>approccio </a:t>
            </a:r>
            <a:r>
              <a:rPr lang="it-IT" altLang="en-US" sz="2800" u="sng" dirty="0" err="1"/>
              <a:t>DdP</a:t>
            </a:r>
            <a:r>
              <a:rPr lang="it-IT" altLang="en-US" sz="2800" dirty="0"/>
              <a:t> ai </a:t>
            </a:r>
            <a:r>
              <a:rPr lang="it-IT" altLang="en-US" sz="2800" i="1" dirty="0"/>
              <a:t>market </a:t>
            </a:r>
            <a:r>
              <a:rPr lang="it-IT" altLang="en-US" sz="2800" i="1" dirty="0" err="1"/>
              <a:t>failures</a:t>
            </a:r>
            <a:r>
              <a:rPr lang="it-IT" alt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anim calcmode="lin" valueType="num">
                                      <p:cBhvr additive="base">
                                        <p:cTn id="7" dur="500" fill="hold"/>
                                        <p:tgtEl>
                                          <p:spTgt spid="2263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630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6307">
                                            <p:txEl>
                                              <p:pRg st="3" end="3"/>
                                            </p:txEl>
                                          </p:spTgt>
                                        </p:tgtEl>
                                        <p:attrNameLst>
                                          <p:attrName>style.visibility</p:attrName>
                                        </p:attrNameLst>
                                      </p:cBhvr>
                                      <p:to>
                                        <p:strVal val="visible"/>
                                      </p:to>
                                    </p:set>
                                    <p:anim calcmode="lin" valueType="num">
                                      <p:cBhvr additive="base">
                                        <p:cTn id="11" dur="500" fill="hold"/>
                                        <p:tgtEl>
                                          <p:spTgt spid="22630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6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26307">
                                            <p:txEl>
                                              <p:pRg st="4" end="4"/>
                                            </p:txEl>
                                          </p:spTgt>
                                        </p:tgtEl>
                                        <p:attrNameLst>
                                          <p:attrName>style.visibility</p:attrName>
                                        </p:attrNameLst>
                                      </p:cBhvr>
                                      <p:to>
                                        <p:strVal val="visible"/>
                                      </p:to>
                                    </p:set>
                                    <p:anim calcmode="lin" valueType="num">
                                      <p:cBhvr additive="base">
                                        <p:cTn id="17" dur="500" fill="hold"/>
                                        <p:tgtEl>
                                          <p:spTgt spid="22630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63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51203" name="Rectangle 3"/>
          <p:cNvSpPr>
            <a:spLocks noGrp="1" noChangeArrowheads="1"/>
          </p:cNvSpPr>
          <p:nvPr>
            <p:ph type="title"/>
          </p:nvPr>
        </p:nvSpPr>
        <p:spPr>
          <a:xfrm>
            <a:off x="395536" y="630568"/>
            <a:ext cx="7772400" cy="838200"/>
          </a:xfrm>
          <a:noFill/>
        </p:spPr>
        <p:txBody>
          <a:bodyPr/>
          <a:lstStyle/>
          <a:p>
            <a:r>
              <a:rPr lang="it-IT" altLang="en-US" sz="4000" dirty="0">
                <a:latin typeface="Times New Roman" panose="02020603050405020304" pitchFamily="18" charset="0"/>
              </a:rPr>
              <a:t>Il teorema di </a:t>
            </a:r>
            <a:r>
              <a:rPr lang="it-IT" altLang="en-US" sz="4000" dirty="0" err="1">
                <a:latin typeface="Times New Roman" panose="02020603050405020304" pitchFamily="18" charset="0"/>
              </a:rPr>
              <a:t>Coase</a:t>
            </a:r>
            <a:endParaRPr lang="it-IT" altLang="en-US" sz="4000" dirty="0">
              <a:latin typeface="Times New Roman" panose="02020603050405020304" pitchFamily="18" charset="0"/>
            </a:endParaRPr>
          </a:p>
        </p:txBody>
      </p:sp>
      <p:sp>
        <p:nvSpPr>
          <p:cNvPr id="228356" name="Rectangle 4"/>
          <p:cNvSpPr>
            <a:spLocks noGrp="1" noChangeArrowheads="1"/>
          </p:cNvSpPr>
          <p:nvPr>
            <p:ph type="body" idx="1"/>
          </p:nvPr>
        </p:nvSpPr>
        <p:spPr>
          <a:xfrm>
            <a:off x="0" y="2132856"/>
            <a:ext cx="9144000" cy="4115544"/>
          </a:xfrm>
          <a:noFill/>
        </p:spPr>
        <p:txBody>
          <a:bodyPr/>
          <a:lstStyle/>
          <a:p>
            <a:pPr>
              <a:buFont typeface="Wingdings" panose="05000000000000000000" pitchFamily="2" charset="2"/>
              <a:buChar char="§"/>
            </a:pPr>
            <a:r>
              <a:rPr lang="it-IT" altLang="en-US" sz="2400" dirty="0"/>
              <a:t>Il c.d. </a:t>
            </a:r>
            <a:r>
              <a:rPr lang="it-IT" altLang="en-US" sz="2400" dirty="0">
                <a:solidFill>
                  <a:srgbClr val="FC0128"/>
                </a:solidFill>
              </a:rPr>
              <a:t>teorema di </a:t>
            </a:r>
            <a:r>
              <a:rPr lang="it-IT" altLang="en-US" sz="2400" dirty="0" err="1">
                <a:solidFill>
                  <a:srgbClr val="FC0128"/>
                </a:solidFill>
              </a:rPr>
              <a:t>Coase</a:t>
            </a:r>
            <a:r>
              <a:rPr lang="it-IT" altLang="en-US" sz="2400" dirty="0"/>
              <a:t> afferma che la contrattazione </a:t>
            </a:r>
            <a:r>
              <a:rPr lang="it-IT" altLang="en-US" sz="2400" u="sng" dirty="0"/>
              <a:t>privata</a:t>
            </a:r>
            <a:r>
              <a:rPr lang="it-IT" altLang="en-US" sz="2400" dirty="0"/>
              <a:t> può internalizzare le esternalità ottenendo la soluzione di </a:t>
            </a:r>
            <a:r>
              <a:rPr lang="it-IT" altLang="en-US" sz="2400" i="1" dirty="0"/>
              <a:t>first best,</a:t>
            </a:r>
            <a:r>
              <a:rPr lang="it-IT" altLang="en-US" sz="2400" dirty="0"/>
              <a:t> a patto di aver ben definito i </a:t>
            </a:r>
            <a:r>
              <a:rPr lang="it-IT" altLang="en-US" sz="2400" dirty="0" err="1"/>
              <a:t>DdP</a:t>
            </a:r>
            <a:r>
              <a:rPr lang="it-IT" altLang="en-US" sz="2400" dirty="0"/>
              <a:t> rilevanti.  </a:t>
            </a:r>
          </a:p>
          <a:p>
            <a:pPr>
              <a:buFont typeface="Wingdings" panose="05000000000000000000" pitchFamily="2" charset="2"/>
              <a:buChar char="§"/>
            </a:pPr>
            <a:r>
              <a:rPr lang="it-IT" altLang="en-US" sz="2400" u="sng" dirty="0"/>
              <a:t>Teorema</a:t>
            </a:r>
            <a:r>
              <a:rPr lang="it-IT" altLang="en-US" sz="2400" dirty="0"/>
              <a:t>: se tutte le parti del mercato possono contrattare </a:t>
            </a:r>
            <a:r>
              <a:rPr lang="it-IT" altLang="en-US" sz="2400" dirty="0">
                <a:solidFill>
                  <a:srgbClr val="FC0128"/>
                </a:solidFill>
              </a:rPr>
              <a:t>senza costi</a:t>
            </a:r>
            <a:r>
              <a:rPr lang="it-IT" altLang="en-US" sz="2400" dirty="0"/>
              <a:t> l’allocazione delle risorse (= possono scambiare senza costi i </a:t>
            </a:r>
            <a:r>
              <a:rPr lang="it-IT" altLang="en-US" sz="2400" dirty="0" err="1"/>
              <a:t>DdP</a:t>
            </a:r>
            <a:r>
              <a:rPr lang="it-IT" altLang="en-US" sz="2400" dirty="0"/>
              <a:t>), allora il libero mercato risolve </a:t>
            </a:r>
            <a:r>
              <a:rPr lang="it-IT" altLang="en-US" sz="2400" dirty="0">
                <a:solidFill>
                  <a:srgbClr val="FC0128"/>
                </a:solidFill>
              </a:rPr>
              <a:t>da solo</a:t>
            </a:r>
            <a:r>
              <a:rPr lang="it-IT" altLang="en-US" sz="2400" dirty="0"/>
              <a:t> il problema delle esternalità generando l’allocazione </a:t>
            </a:r>
            <a:r>
              <a:rPr lang="it-IT" altLang="en-US" sz="2400" dirty="0">
                <a:solidFill>
                  <a:srgbClr val="FC0128"/>
                </a:solidFill>
              </a:rPr>
              <a:t>efficiente</a:t>
            </a:r>
            <a:r>
              <a:rPr lang="it-IT" altLang="en-US" sz="2400" dirty="0"/>
              <a:t> delle risorse.</a:t>
            </a:r>
          </a:p>
          <a:p>
            <a:pPr>
              <a:buFont typeface="Wingdings" panose="05000000000000000000" pitchFamily="2" charset="2"/>
              <a:buChar char="§"/>
            </a:pPr>
            <a:r>
              <a:rPr lang="it-IT" altLang="en-US" sz="2400" dirty="0"/>
              <a:t>Concepito da Ronald </a:t>
            </a:r>
            <a:r>
              <a:rPr lang="it-IT" altLang="en-US" sz="2400" dirty="0" err="1"/>
              <a:t>Coase</a:t>
            </a:r>
            <a:r>
              <a:rPr lang="it-IT" altLang="en-US" sz="2400" dirty="0"/>
              <a:t> (1910-2013) nel 1960, il teorema, oltre che un contributo alla teoria delle esternalità, è anche il fondamento della moderna </a:t>
            </a:r>
            <a:r>
              <a:rPr lang="it-IT" altLang="en-US" sz="2400" u="sng" dirty="0"/>
              <a:t>analisi economica del diritto</a:t>
            </a:r>
            <a:r>
              <a:rPr lang="it-IT" altLang="en-US" sz="2400" dirty="0"/>
              <a:t>.</a:t>
            </a:r>
          </a:p>
        </p:txBody>
      </p:sp>
      <p:pic>
        <p:nvPicPr>
          <p:cNvPr id="228357" name="Picture 5" descr="Photo of R.H. Co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06692"/>
            <a:ext cx="1333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3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3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83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60648"/>
            <a:ext cx="7772400" cy="745029"/>
          </a:xfrm>
        </p:spPr>
        <p:txBody>
          <a:bodyPr/>
          <a:lstStyle/>
          <a:p>
            <a:r>
              <a:rPr lang="it-IT" dirty="0">
                <a:latin typeface="+mn-lt"/>
              </a:rPr>
              <a:t>Il teorema nel nostro esempio</a:t>
            </a:r>
          </a:p>
        </p:txBody>
      </p:sp>
      <p:sp>
        <p:nvSpPr>
          <p:cNvPr id="3" name="Segnaposto contenuto 2"/>
          <p:cNvSpPr>
            <a:spLocks noGrp="1"/>
          </p:cNvSpPr>
          <p:nvPr>
            <p:ph idx="1"/>
          </p:nvPr>
        </p:nvSpPr>
        <p:spPr>
          <a:xfrm>
            <a:off x="107504" y="1052736"/>
            <a:ext cx="8928992" cy="5472608"/>
          </a:xfrm>
        </p:spPr>
        <p:txBody>
          <a:bodyPr/>
          <a:lstStyle/>
          <a:p>
            <a:pPr>
              <a:buFont typeface="Wingdings" panose="05000000000000000000" pitchFamily="2" charset="2"/>
              <a:buChar char="§"/>
            </a:pPr>
            <a:r>
              <a:rPr lang="it-IT" sz="2000" u="sng" dirty="0"/>
              <a:t>Perché esiste fallimento del mercato nel caso del detersivo? </a:t>
            </a:r>
          </a:p>
          <a:p>
            <a:pPr>
              <a:buFont typeface="Wingdings" panose="05000000000000000000" pitchFamily="2" charset="2"/>
              <a:buChar char="§"/>
            </a:pPr>
            <a:r>
              <a:rPr lang="it-IT" sz="2000" dirty="0" err="1"/>
              <a:t>Coase</a:t>
            </a:r>
            <a:r>
              <a:rPr lang="it-IT" sz="2000" dirty="0"/>
              <a:t> direbbe: perché l’inquinamento (= il diritto ad esercitare un’attività economica inquinante) non ha un prezzo che esprima il suo «valore».</a:t>
            </a:r>
          </a:p>
          <a:p>
            <a:pPr>
              <a:buFont typeface="Wingdings" panose="05000000000000000000" pitchFamily="2" charset="2"/>
              <a:buChar char="§"/>
            </a:pPr>
            <a:r>
              <a:rPr lang="it-IT" sz="2000" u="sng" dirty="0"/>
              <a:t>Chi può determinare tale prezzo?</a:t>
            </a:r>
          </a:p>
          <a:p>
            <a:pPr>
              <a:buFont typeface="Wingdings" panose="05000000000000000000" pitchFamily="2" charset="2"/>
              <a:buChar char="§"/>
            </a:pPr>
            <a:r>
              <a:rPr lang="it-IT" sz="2000" dirty="0" err="1"/>
              <a:t>Pigou</a:t>
            </a:r>
            <a:r>
              <a:rPr lang="it-IT" sz="2000" dirty="0"/>
              <a:t> direbbe: lo Stato, fissando la tassa.</a:t>
            </a:r>
          </a:p>
          <a:p>
            <a:pPr>
              <a:buFont typeface="Wingdings" panose="05000000000000000000" pitchFamily="2" charset="2"/>
              <a:buChar char="§"/>
            </a:pPr>
            <a:r>
              <a:rPr lang="it-IT" sz="2000" dirty="0" err="1"/>
              <a:t>Coase</a:t>
            </a:r>
            <a:r>
              <a:rPr lang="it-IT" sz="2000" dirty="0"/>
              <a:t> direbbe: il contadino e il produttore di detersivo. Perché </a:t>
            </a:r>
            <a:r>
              <a:rPr lang="it-IT" sz="2000" i="1" dirty="0"/>
              <a:t>solo</a:t>
            </a:r>
            <a:r>
              <a:rPr lang="it-IT" sz="2000" dirty="0"/>
              <a:t> </a:t>
            </a:r>
            <a:r>
              <a:rPr lang="it-IT" sz="2000" i="1" dirty="0"/>
              <a:t>loro</a:t>
            </a:r>
            <a:r>
              <a:rPr lang="it-IT" sz="2000" dirty="0"/>
              <a:t> possiedono le informazioni rilevanti (= valore di ogni fustino e costo unitario dell’inquinamento). </a:t>
            </a:r>
            <a:r>
              <a:rPr lang="it-IT" sz="2000" i="1" dirty="0"/>
              <a:t>Quindi</a:t>
            </a:r>
            <a:r>
              <a:rPr lang="it-IT" sz="2000" dirty="0"/>
              <a:t> il prezzo dell’inquinamento si determinerà attraverso la loro contrattazione. </a:t>
            </a:r>
          </a:p>
          <a:p>
            <a:pPr>
              <a:buFont typeface="Wingdings" panose="05000000000000000000" pitchFamily="2" charset="2"/>
              <a:buChar char="§"/>
            </a:pPr>
            <a:r>
              <a:rPr lang="it-IT" sz="2000" u="sng" dirty="0"/>
              <a:t>Cosa contrattano contadino e produttore? </a:t>
            </a:r>
          </a:p>
          <a:p>
            <a:pPr>
              <a:buFont typeface="Wingdings" panose="05000000000000000000" pitchFamily="2" charset="2"/>
              <a:buChar char="§"/>
            </a:pPr>
            <a:r>
              <a:rPr lang="it-IT" sz="2000" dirty="0"/>
              <a:t>Il diritto ad inquinare (o a non essere inquinato). La contrattazione serve a dare un prezzo a tale diritto.</a:t>
            </a:r>
          </a:p>
          <a:p>
            <a:pPr lvl="1">
              <a:buFont typeface="Wingdings" panose="05000000000000000000" pitchFamily="2" charset="2"/>
              <a:buChar char="§"/>
            </a:pPr>
            <a:r>
              <a:rPr lang="it-IT" sz="2000" dirty="0"/>
              <a:t>La contrattazione tra contadino ed il produttore crea il mercato mancante (approccio dell’incompletezza dei mercati).</a:t>
            </a:r>
          </a:p>
          <a:p>
            <a:pPr lvl="1">
              <a:buFont typeface="Wingdings" panose="05000000000000000000" pitchFamily="2" charset="2"/>
              <a:buChar char="§"/>
            </a:pPr>
            <a:r>
              <a:rPr lang="it-IT" sz="2000" dirty="0"/>
              <a:t>La contrattazione fa emergere il segnale di prezzo mancante (approccio dei segnali di prezzo).</a:t>
            </a:r>
          </a:p>
        </p:txBody>
      </p:sp>
    </p:spTree>
    <p:extLst>
      <p:ext uri="{BB962C8B-B14F-4D97-AF65-F5344CB8AC3E}">
        <p14:creationId xmlns:p14="http://schemas.microsoft.com/office/powerpoint/2010/main" val="88766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22109"/>
            <a:ext cx="7772400" cy="1143000"/>
          </a:xfrm>
        </p:spPr>
        <p:txBody>
          <a:bodyPr/>
          <a:lstStyle/>
          <a:p>
            <a:r>
              <a:rPr lang="it-IT" dirty="0">
                <a:latin typeface="+mn-lt"/>
              </a:rPr>
              <a:t>Il corollario del teorema di </a:t>
            </a:r>
            <a:r>
              <a:rPr lang="it-IT" dirty="0" err="1">
                <a:latin typeface="+mn-lt"/>
              </a:rPr>
              <a:t>Coase</a:t>
            </a:r>
            <a:endParaRPr lang="it-IT" dirty="0">
              <a:latin typeface="+mn-lt"/>
            </a:endParaRPr>
          </a:p>
        </p:txBody>
      </p:sp>
      <p:sp>
        <p:nvSpPr>
          <p:cNvPr id="3" name="Segnaposto contenuto 2"/>
          <p:cNvSpPr>
            <a:spLocks noGrp="1"/>
          </p:cNvSpPr>
          <p:nvPr>
            <p:ph idx="1"/>
          </p:nvPr>
        </p:nvSpPr>
        <p:spPr>
          <a:xfrm>
            <a:off x="0" y="908720"/>
            <a:ext cx="9144000" cy="5616624"/>
          </a:xfrm>
        </p:spPr>
        <p:txBody>
          <a:bodyPr/>
          <a:lstStyle/>
          <a:p>
            <a:pPr>
              <a:buFont typeface="Wingdings" panose="05000000000000000000" pitchFamily="2" charset="2"/>
              <a:buChar char="§"/>
            </a:pPr>
            <a:r>
              <a:rPr lang="it-IT" altLang="en-US" sz="2400" dirty="0"/>
              <a:t>Ancora più importante del teorema è il suo corollario.</a:t>
            </a:r>
          </a:p>
          <a:p>
            <a:pPr>
              <a:buFont typeface="Wingdings" panose="05000000000000000000" pitchFamily="2" charset="2"/>
              <a:buChar char="§"/>
            </a:pPr>
            <a:r>
              <a:rPr lang="it-IT" altLang="en-US" sz="2400" u="sng" dirty="0"/>
              <a:t>Corollario</a:t>
            </a:r>
            <a:r>
              <a:rPr lang="it-IT" altLang="en-US" sz="2400" dirty="0"/>
              <a:t>: se vale il teorema, il mercato può raggiungere il </a:t>
            </a:r>
            <a:r>
              <a:rPr lang="it-IT" altLang="en-US" sz="2400" i="1" dirty="0"/>
              <a:t>first best</a:t>
            </a:r>
            <a:r>
              <a:rPr lang="it-IT" altLang="en-US" sz="2400" dirty="0"/>
              <a:t> </a:t>
            </a:r>
            <a:r>
              <a:rPr lang="it-IT" altLang="en-US" sz="2400" dirty="0">
                <a:solidFill>
                  <a:srgbClr val="FC0128"/>
                </a:solidFill>
              </a:rPr>
              <a:t>indipendentemente</a:t>
            </a:r>
            <a:r>
              <a:rPr lang="it-IT" altLang="en-US" sz="2400" dirty="0"/>
              <a:t> dall’allocazione iniziale dei diritti di proprietà, cioè </a:t>
            </a:r>
            <a:r>
              <a:rPr lang="it-IT" altLang="en-US" sz="2400" i="1" dirty="0"/>
              <a:t>a prescindere da chi ha la legge a proprio favore.</a:t>
            </a:r>
          </a:p>
          <a:p>
            <a:pPr>
              <a:buFont typeface="Wingdings" panose="05000000000000000000" pitchFamily="2" charset="2"/>
              <a:buChar char="§"/>
            </a:pPr>
            <a:r>
              <a:rPr lang="it-IT" altLang="en-US" sz="2400" dirty="0"/>
              <a:t>Nel caso del detersivo, il corollario significa che la libera contrattazione può raggiungere il </a:t>
            </a:r>
            <a:r>
              <a:rPr lang="it-IT" altLang="en-US" sz="2400" i="1" dirty="0"/>
              <a:t>first best </a:t>
            </a:r>
            <a:r>
              <a:rPr lang="it-IT" altLang="en-US" sz="2400" dirty="0"/>
              <a:t>sia che la legge assegni in partenza il diritto al contadino a non essere inquinato, sia che assegni all’impresa il diritto di produrre (e quindi inquinare) liberamente.</a:t>
            </a:r>
          </a:p>
          <a:p>
            <a:pPr>
              <a:buFont typeface="Wingdings" panose="05000000000000000000" pitchFamily="2" charset="2"/>
              <a:buChar char="§"/>
            </a:pPr>
            <a:r>
              <a:rPr lang="it-IT" altLang="en-US" sz="2400" dirty="0"/>
              <a:t>Sia in un caso che nell’altro la contrattazione tra le parti porterà al massimo benessere sociale.</a:t>
            </a:r>
          </a:p>
          <a:p>
            <a:pPr>
              <a:buFont typeface="Wingdings" panose="05000000000000000000" pitchFamily="2" charset="2"/>
              <a:buChar char="§"/>
            </a:pPr>
            <a:r>
              <a:rPr lang="it-IT" altLang="en-US" sz="2400" dirty="0"/>
              <a:t>L’allocazione iniziale dei </a:t>
            </a:r>
            <a:r>
              <a:rPr lang="it-IT" altLang="en-US" sz="2400" dirty="0" err="1"/>
              <a:t>DdP</a:t>
            </a:r>
            <a:r>
              <a:rPr lang="it-IT" altLang="en-US" sz="2400" dirty="0"/>
              <a:t> – cioè chi ha la legge dalla propria parte – determina solo il </a:t>
            </a:r>
            <a:r>
              <a:rPr lang="it-IT" altLang="en-US" sz="2400" dirty="0">
                <a:solidFill>
                  <a:srgbClr val="FC0128"/>
                </a:solidFill>
              </a:rPr>
              <a:t>riparto</a:t>
            </a:r>
            <a:r>
              <a:rPr lang="it-IT" altLang="en-US" sz="2400" dirty="0"/>
              <a:t> del massimo benessere, cioè a chi toccherà la «fetta» più grande del surplus.</a:t>
            </a:r>
          </a:p>
          <a:p>
            <a:endParaRPr lang="it-IT" dirty="0"/>
          </a:p>
        </p:txBody>
      </p:sp>
    </p:spTree>
    <p:extLst>
      <p:ext uri="{BB962C8B-B14F-4D97-AF65-F5344CB8AC3E}">
        <p14:creationId xmlns:p14="http://schemas.microsoft.com/office/powerpoint/2010/main" val="234051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112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1126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11269" name="Rectangle 5"/>
          <p:cNvSpPr>
            <a:spLocks noGrp="1" noChangeArrowheads="1"/>
          </p:cNvSpPr>
          <p:nvPr>
            <p:ph type="title"/>
          </p:nvPr>
        </p:nvSpPr>
        <p:spPr>
          <a:xfrm>
            <a:off x="685800" y="228600"/>
            <a:ext cx="7772400" cy="824136"/>
          </a:xfrm>
          <a:noFill/>
        </p:spPr>
        <p:txBody>
          <a:bodyPr/>
          <a:lstStyle/>
          <a:p>
            <a:r>
              <a:rPr lang="it-IT" altLang="en-US" dirty="0">
                <a:latin typeface="Times New Roman" panose="02020603050405020304" pitchFamily="18" charset="0"/>
              </a:rPr>
              <a:t>Perché il Mercato fallisce?</a:t>
            </a:r>
          </a:p>
        </p:txBody>
      </p:sp>
      <p:sp>
        <p:nvSpPr>
          <p:cNvPr id="197638" name="Rectangle 6"/>
          <p:cNvSpPr>
            <a:spLocks noGrp="1" noChangeArrowheads="1"/>
          </p:cNvSpPr>
          <p:nvPr>
            <p:ph type="body" idx="1"/>
          </p:nvPr>
        </p:nvSpPr>
        <p:spPr>
          <a:xfrm>
            <a:off x="251520" y="1052737"/>
            <a:ext cx="8713788" cy="4896544"/>
          </a:xfrm>
          <a:noFill/>
        </p:spPr>
        <p:txBody>
          <a:bodyPr/>
          <a:lstStyle/>
          <a:p>
            <a:pPr>
              <a:lnSpc>
                <a:spcPct val="80000"/>
              </a:lnSpc>
              <a:buFont typeface="Wingdings" panose="05000000000000000000" pitchFamily="2" charset="2"/>
              <a:buChar char="§"/>
            </a:pPr>
            <a:r>
              <a:rPr lang="it-IT" altLang="en-US" sz="2800" dirty="0">
                <a:latin typeface="Times New Roman" panose="02020603050405020304" pitchFamily="18" charset="0"/>
              </a:rPr>
              <a:t>Il Mercato (inteso nel senso del meccanismo generale) fallisce in presenza di almeno uno dei seguenti fenomeni:</a:t>
            </a:r>
          </a:p>
          <a:p>
            <a:pPr lvl="1">
              <a:lnSpc>
                <a:spcPct val="80000"/>
              </a:lnSpc>
              <a:buFont typeface="Wingdings" panose="05000000000000000000" pitchFamily="2" charset="2"/>
              <a:buChar char="§"/>
            </a:pPr>
            <a:r>
              <a:rPr lang="it-IT" altLang="en-US" dirty="0">
                <a:latin typeface="Times New Roman" panose="02020603050405020304" pitchFamily="18" charset="0"/>
              </a:rPr>
              <a:t>Esternalità</a:t>
            </a:r>
          </a:p>
          <a:p>
            <a:pPr lvl="1">
              <a:lnSpc>
                <a:spcPct val="80000"/>
              </a:lnSpc>
              <a:buFont typeface="Wingdings" panose="05000000000000000000" pitchFamily="2" charset="2"/>
              <a:buChar char="§"/>
            </a:pPr>
            <a:r>
              <a:rPr lang="it-IT" altLang="en-US" dirty="0">
                <a:latin typeface="Times New Roman" panose="02020603050405020304" pitchFamily="18" charset="0"/>
              </a:rPr>
              <a:t>Asimmetrie informative </a:t>
            </a:r>
          </a:p>
          <a:p>
            <a:pPr lvl="1">
              <a:lnSpc>
                <a:spcPct val="80000"/>
              </a:lnSpc>
              <a:buFont typeface="Wingdings" panose="05000000000000000000" pitchFamily="2" charset="2"/>
              <a:buChar char="§"/>
            </a:pPr>
            <a:r>
              <a:rPr lang="it-IT" altLang="en-US" dirty="0">
                <a:latin typeface="Times New Roman" panose="02020603050405020304" pitchFamily="18" charset="0"/>
              </a:rPr>
              <a:t>Potere di mercato</a:t>
            </a:r>
          </a:p>
          <a:p>
            <a:pPr>
              <a:lnSpc>
                <a:spcPct val="80000"/>
              </a:lnSpc>
              <a:buFont typeface="Wingdings" panose="05000000000000000000" pitchFamily="2" charset="2"/>
              <a:buChar char="§"/>
            </a:pPr>
            <a:r>
              <a:rPr lang="it-IT" altLang="en-US" sz="2800" dirty="0">
                <a:latin typeface="Times New Roman" panose="02020603050405020304" pitchFamily="18" charset="0"/>
              </a:rPr>
              <a:t>Le tre cause, apparentemente slegate tra loro, possono in realtà essere tutte ricondotte a </a:t>
            </a:r>
            <a:r>
              <a:rPr lang="it-IT" altLang="en-US" sz="2800" u="sng" dirty="0">
                <a:latin typeface="Times New Roman" panose="02020603050405020304" pitchFamily="18" charset="0"/>
              </a:rPr>
              <a:t>due spiegazioni generali</a:t>
            </a:r>
            <a:r>
              <a:rPr lang="it-IT" altLang="en-US" sz="2800" dirty="0">
                <a:latin typeface="Times New Roman" panose="02020603050405020304" pitchFamily="18" charset="0"/>
              </a:rPr>
              <a:t>:</a:t>
            </a:r>
          </a:p>
          <a:p>
            <a:pPr lvl="1">
              <a:lnSpc>
                <a:spcPct val="80000"/>
              </a:lnSpc>
              <a:buFont typeface="Wingdings" panose="05000000000000000000" pitchFamily="2" charset="2"/>
              <a:buChar char="§"/>
            </a:pPr>
            <a:r>
              <a:rPr lang="it-IT" altLang="en-US" dirty="0">
                <a:solidFill>
                  <a:srgbClr val="FC0128"/>
                </a:solidFill>
                <a:latin typeface="Times New Roman" panose="02020603050405020304" pitchFamily="18" charset="0"/>
              </a:rPr>
              <a:t>Incompletezza della struttura dei mercati </a:t>
            </a:r>
            <a:endParaRPr lang="it-IT" altLang="en-US" dirty="0">
              <a:latin typeface="Times New Roman" panose="02020603050405020304" pitchFamily="18" charset="0"/>
            </a:endParaRPr>
          </a:p>
          <a:p>
            <a:pPr lvl="1">
              <a:lnSpc>
                <a:spcPct val="80000"/>
              </a:lnSpc>
              <a:buFont typeface="Wingdings" panose="05000000000000000000" pitchFamily="2" charset="2"/>
              <a:buChar char="§"/>
            </a:pPr>
            <a:r>
              <a:rPr lang="it-IT" altLang="en-US" dirty="0">
                <a:solidFill>
                  <a:srgbClr val="FF0000"/>
                </a:solidFill>
                <a:latin typeface="Times New Roman" panose="02020603050405020304" pitchFamily="18" charset="0"/>
              </a:rPr>
              <a:t>Mancanza/imperfezione del segnale di prezzo</a:t>
            </a:r>
          </a:p>
          <a:p>
            <a:pPr>
              <a:lnSpc>
                <a:spcPct val="80000"/>
              </a:lnSpc>
              <a:buFont typeface="Wingdings" panose="05000000000000000000" pitchFamily="2" charset="2"/>
              <a:buChar char="§"/>
            </a:pPr>
            <a:r>
              <a:rPr lang="it-IT" altLang="en-US" sz="2800" dirty="0">
                <a:latin typeface="Times New Roman" panose="02020603050405020304" pitchFamily="18" charset="0"/>
              </a:rPr>
              <a:t>Il primo approccio è prevalentemente «istituzionale», il secondo è alla base della c.d. </a:t>
            </a:r>
            <a:r>
              <a:rPr lang="it-IT" altLang="en-US" sz="2800" i="1" dirty="0">
                <a:latin typeface="Times New Roman" panose="02020603050405020304" pitchFamily="18" charset="0"/>
              </a:rPr>
              <a:t>information </a:t>
            </a:r>
            <a:r>
              <a:rPr lang="it-IT" altLang="en-US" sz="2800" i="1" dirty="0" err="1">
                <a:latin typeface="Times New Roman" panose="02020603050405020304" pitchFamily="18" charset="0"/>
              </a:rPr>
              <a:t>economics</a:t>
            </a:r>
            <a:r>
              <a:rPr lang="it-IT" altLang="en-US" sz="2800" dirty="0">
                <a:latin typeface="Times New Roman" panose="02020603050405020304" pitchFamily="18" charset="0"/>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7638">
                                            <p:txEl>
                                              <p:pRg st="4" end="4"/>
                                            </p:txEl>
                                          </p:spTgt>
                                        </p:tgtEl>
                                        <p:attrNameLst>
                                          <p:attrName>style.visibility</p:attrName>
                                        </p:attrNameLst>
                                      </p:cBhvr>
                                      <p:to>
                                        <p:strVal val="visible"/>
                                      </p:to>
                                    </p:set>
                                    <p:animEffect transition="in" filter="wipe(left)">
                                      <p:cBhvr>
                                        <p:cTn id="7" dur="500"/>
                                        <p:tgtEl>
                                          <p:spTgt spid="197638">
                                            <p:txEl>
                                              <p:pRg st="4" end="4"/>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7638">
                                            <p:txEl>
                                              <p:pRg st="5" end="5"/>
                                            </p:txEl>
                                          </p:spTgt>
                                        </p:tgtEl>
                                        <p:attrNameLst>
                                          <p:attrName>style.visibility</p:attrName>
                                        </p:attrNameLst>
                                      </p:cBhvr>
                                      <p:to>
                                        <p:strVal val="visible"/>
                                      </p:to>
                                    </p:set>
                                    <p:animEffect transition="in" filter="wipe(left)">
                                      <p:cBhvr>
                                        <p:cTn id="10" dur="500"/>
                                        <p:tgtEl>
                                          <p:spTgt spid="197638">
                                            <p:txEl>
                                              <p:pRg st="5" end="5"/>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7638">
                                            <p:txEl>
                                              <p:pRg st="6" end="6"/>
                                            </p:txEl>
                                          </p:spTgt>
                                        </p:tgtEl>
                                        <p:attrNameLst>
                                          <p:attrName>style.visibility</p:attrName>
                                        </p:attrNameLst>
                                      </p:cBhvr>
                                      <p:to>
                                        <p:strVal val="visible"/>
                                      </p:to>
                                    </p:set>
                                    <p:animEffect transition="in" filter="wipe(left)">
                                      <p:cBhvr>
                                        <p:cTn id="13" dur="500"/>
                                        <p:tgtEl>
                                          <p:spTgt spid="197638">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7638">
                                            <p:txEl>
                                              <p:pRg st="7" end="7"/>
                                            </p:txEl>
                                          </p:spTgt>
                                        </p:tgtEl>
                                        <p:attrNameLst>
                                          <p:attrName>style.visibility</p:attrName>
                                        </p:attrNameLst>
                                      </p:cBhvr>
                                      <p:to>
                                        <p:strVal val="visible"/>
                                      </p:to>
                                    </p:set>
                                    <p:animEffect transition="in" filter="wipe(left)">
                                      <p:cBhvr>
                                        <p:cTn id="18" dur="500"/>
                                        <p:tgtEl>
                                          <p:spTgt spid="1976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8"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9736"/>
            <a:ext cx="7772400" cy="1143000"/>
          </a:xfrm>
        </p:spPr>
        <p:txBody>
          <a:bodyPr/>
          <a:lstStyle/>
          <a:p>
            <a:r>
              <a:rPr lang="it-IT" dirty="0">
                <a:latin typeface="+mn-lt"/>
              </a:rPr>
              <a:t>Il significato del teorema di </a:t>
            </a:r>
            <a:r>
              <a:rPr lang="it-IT" dirty="0" err="1">
                <a:latin typeface="+mn-lt"/>
              </a:rPr>
              <a:t>Coase</a:t>
            </a:r>
            <a:endParaRPr lang="it-IT" dirty="0">
              <a:latin typeface="+mn-lt"/>
            </a:endParaRPr>
          </a:p>
        </p:txBody>
      </p:sp>
      <p:sp>
        <p:nvSpPr>
          <p:cNvPr id="3" name="Segnaposto contenuto 2"/>
          <p:cNvSpPr>
            <a:spLocks noGrp="1"/>
          </p:cNvSpPr>
          <p:nvPr>
            <p:ph idx="1"/>
          </p:nvPr>
        </p:nvSpPr>
        <p:spPr>
          <a:xfrm>
            <a:off x="107504" y="980728"/>
            <a:ext cx="8784976" cy="5472608"/>
          </a:xfrm>
        </p:spPr>
        <p:txBody>
          <a:bodyPr/>
          <a:lstStyle/>
          <a:p>
            <a:pPr>
              <a:buFont typeface="Wingdings" panose="05000000000000000000" pitchFamily="2" charset="2"/>
              <a:buChar char="§"/>
            </a:pPr>
            <a:r>
              <a:rPr lang="it-IT" sz="2800" dirty="0"/>
              <a:t>Il teorema di </a:t>
            </a:r>
            <a:r>
              <a:rPr lang="it-IT" sz="2800" dirty="0" err="1"/>
              <a:t>Coase</a:t>
            </a:r>
            <a:r>
              <a:rPr lang="it-IT" sz="2800" dirty="0"/>
              <a:t> ha tre messaggi fondamentali.</a:t>
            </a:r>
          </a:p>
          <a:p>
            <a:pPr>
              <a:buFont typeface="Wingdings" panose="05000000000000000000" pitchFamily="2" charset="2"/>
              <a:buChar char="§"/>
            </a:pPr>
            <a:r>
              <a:rPr lang="it-IT" sz="2800" i="1" dirty="0"/>
              <a:t>Primo</a:t>
            </a:r>
            <a:r>
              <a:rPr lang="it-IT" sz="2800" dirty="0"/>
              <a:t>: che la libera contrattazione tra le parti coinvolte dall’esternalità è preferibile all’intervento del policy maker perché solo le parti sono in possesso delle informazioni rilevanti.</a:t>
            </a:r>
          </a:p>
          <a:p>
            <a:pPr>
              <a:buFont typeface="Wingdings" panose="05000000000000000000" pitchFamily="2" charset="2"/>
              <a:buChar char="§"/>
            </a:pPr>
            <a:r>
              <a:rPr lang="it-IT" sz="2800" i="1" dirty="0"/>
              <a:t>Secondo</a:t>
            </a:r>
            <a:r>
              <a:rPr lang="it-IT" sz="2800" dirty="0"/>
              <a:t>: che quando le parti possono contrattare, il policy maker deve solo definire bene i </a:t>
            </a:r>
            <a:r>
              <a:rPr lang="it-IT" sz="2800" dirty="0" err="1"/>
              <a:t>DdP</a:t>
            </a:r>
            <a:r>
              <a:rPr lang="it-IT" sz="2800" dirty="0"/>
              <a:t> (in modo che la contrattazione stessa possa avvenire).</a:t>
            </a:r>
          </a:p>
          <a:p>
            <a:pPr>
              <a:buFont typeface="Wingdings" panose="05000000000000000000" pitchFamily="2" charset="2"/>
              <a:buChar char="§"/>
            </a:pPr>
            <a:r>
              <a:rPr lang="it-IT" sz="2800" i="1" dirty="0"/>
              <a:t>Terzo</a:t>
            </a:r>
            <a:r>
              <a:rPr lang="it-IT" sz="2800" dirty="0"/>
              <a:t>: che quando le parti </a:t>
            </a:r>
            <a:r>
              <a:rPr lang="it-IT" sz="2800" u="sng" dirty="0"/>
              <a:t>non</a:t>
            </a:r>
            <a:r>
              <a:rPr lang="it-IT" sz="2800" dirty="0"/>
              <a:t> possono contrattare, non necessariamente la soluzione migliore è l’intervento di tipo </a:t>
            </a:r>
            <a:r>
              <a:rPr lang="it-IT" sz="2800" dirty="0" err="1"/>
              <a:t>pigouviano</a:t>
            </a:r>
            <a:r>
              <a:rPr lang="it-IT" sz="2800" dirty="0"/>
              <a:t>, ma questo non significa che il policy maker non debba fare nulla.</a:t>
            </a:r>
          </a:p>
        </p:txBody>
      </p:sp>
    </p:spTree>
    <p:extLst>
      <p:ext uri="{BB962C8B-B14F-4D97-AF65-F5344CB8AC3E}">
        <p14:creationId xmlns:p14="http://schemas.microsoft.com/office/powerpoint/2010/main" val="44359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532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5325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5325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53254" name="Rectangle 6"/>
          <p:cNvSpPr>
            <a:spLocks noGrp="1" noChangeArrowheads="1"/>
          </p:cNvSpPr>
          <p:nvPr>
            <p:ph type="title"/>
          </p:nvPr>
        </p:nvSpPr>
        <p:spPr>
          <a:xfrm>
            <a:off x="611188" y="188913"/>
            <a:ext cx="7772400" cy="647700"/>
          </a:xfrm>
          <a:noFill/>
        </p:spPr>
        <p:txBody>
          <a:bodyPr/>
          <a:lstStyle/>
          <a:p>
            <a:r>
              <a:rPr lang="it-IT" altLang="en-US">
                <a:latin typeface="Times New Roman" panose="02020603050405020304" pitchFamily="18" charset="0"/>
              </a:rPr>
              <a:t>I limiti del teorema di Coase</a:t>
            </a:r>
          </a:p>
        </p:txBody>
      </p:sp>
      <p:sp>
        <p:nvSpPr>
          <p:cNvPr id="230407" name="Rectangle 7"/>
          <p:cNvSpPr>
            <a:spLocks noGrp="1" noChangeArrowheads="1"/>
          </p:cNvSpPr>
          <p:nvPr>
            <p:ph type="body" idx="1"/>
          </p:nvPr>
        </p:nvSpPr>
        <p:spPr>
          <a:xfrm>
            <a:off x="179388" y="981075"/>
            <a:ext cx="8763000" cy="5562600"/>
          </a:xfrm>
          <a:noFill/>
        </p:spPr>
        <p:txBody>
          <a:bodyPr/>
          <a:lstStyle/>
          <a:p>
            <a:pPr>
              <a:lnSpc>
                <a:spcPct val="90000"/>
              </a:lnSpc>
              <a:buFont typeface="Wingdings" panose="05000000000000000000" pitchFamily="2" charset="2"/>
              <a:buChar char="§"/>
              <a:tabLst>
                <a:tab pos="738188" algn="l"/>
              </a:tabLst>
            </a:pPr>
            <a:r>
              <a:rPr lang="it-IT" altLang="en-US" sz="2800" dirty="0"/>
              <a:t>Il teorema di </a:t>
            </a:r>
            <a:r>
              <a:rPr lang="it-IT" altLang="en-US" sz="2800" dirty="0" err="1"/>
              <a:t>Coase</a:t>
            </a:r>
            <a:r>
              <a:rPr lang="it-IT" altLang="en-US" sz="2800" dirty="0"/>
              <a:t> “fallisce” a sua volta in presenza di </a:t>
            </a:r>
            <a:r>
              <a:rPr lang="it-IT" altLang="en-US" sz="2800" dirty="0">
                <a:solidFill>
                  <a:srgbClr val="FC0128"/>
                </a:solidFill>
              </a:rPr>
              <a:t>costi di transazione</a:t>
            </a:r>
            <a:r>
              <a:rPr lang="it-IT" altLang="en-US" sz="2800" dirty="0"/>
              <a:t> così elevati da rendere impossibile l’ accordo tra le parti…</a:t>
            </a:r>
          </a:p>
          <a:p>
            <a:pPr lvl="1">
              <a:lnSpc>
                <a:spcPct val="90000"/>
              </a:lnSpc>
              <a:buFont typeface="Wingdings" panose="05000000000000000000" pitchFamily="2" charset="2"/>
              <a:buChar char="§"/>
              <a:tabLst>
                <a:tab pos="738188" algn="l"/>
              </a:tabLst>
            </a:pPr>
            <a:r>
              <a:rPr lang="it-IT" altLang="en-US" sz="2000" dirty="0">
                <a:solidFill>
                  <a:srgbClr val="FC0128"/>
                </a:solidFill>
              </a:rPr>
              <a:t>Costi di transazione</a:t>
            </a:r>
            <a:r>
              <a:rPr lang="it-IT" altLang="en-US" sz="2000" dirty="0"/>
              <a:t>: tutti i costi che le parti devono sostenere per raggiungere ed implementare un accordo (p.e. spese legali).</a:t>
            </a:r>
          </a:p>
          <a:p>
            <a:pPr>
              <a:lnSpc>
                <a:spcPct val="90000"/>
              </a:lnSpc>
              <a:buFont typeface="Wingdings" panose="05000000000000000000" pitchFamily="2" charset="2"/>
              <a:buChar char="§"/>
              <a:tabLst>
                <a:tab pos="738188" algn="l"/>
              </a:tabLst>
            </a:pPr>
            <a:r>
              <a:rPr lang="it-IT" altLang="en-US" sz="2800" dirty="0"/>
              <a:t>… oppure in assenza di ben definiti </a:t>
            </a:r>
            <a:r>
              <a:rPr lang="it-IT" altLang="en-US" sz="2800" dirty="0" err="1"/>
              <a:t>DdP</a:t>
            </a:r>
            <a:r>
              <a:rPr lang="it-IT" altLang="en-US" sz="2800" dirty="0"/>
              <a:t>.</a:t>
            </a:r>
          </a:p>
          <a:p>
            <a:pPr>
              <a:lnSpc>
                <a:spcPct val="90000"/>
              </a:lnSpc>
              <a:buFont typeface="Wingdings" panose="05000000000000000000" pitchFamily="2" charset="2"/>
              <a:buChar char="§"/>
              <a:tabLst>
                <a:tab pos="738188" algn="l"/>
              </a:tabLst>
            </a:pPr>
            <a:r>
              <a:rPr lang="it-IT" altLang="en-US" sz="2800" dirty="0"/>
              <a:t>In entrambi i casi il problema dell’esternalità esiste e persiste in quanto </a:t>
            </a:r>
            <a:r>
              <a:rPr lang="it-IT" altLang="en-US" sz="2800" u="sng" dirty="0"/>
              <a:t>manca il mercato e il prezzo</a:t>
            </a:r>
            <a:r>
              <a:rPr lang="it-IT" altLang="en-US" sz="2800" dirty="0"/>
              <a:t> per quello specifico </a:t>
            </a:r>
            <a:r>
              <a:rPr lang="it-IT" altLang="en-US" sz="2800" dirty="0" err="1"/>
              <a:t>DdP</a:t>
            </a:r>
            <a:r>
              <a:rPr lang="it-IT" altLang="en-US" sz="2800" dirty="0"/>
              <a:t>.</a:t>
            </a:r>
          </a:p>
          <a:p>
            <a:pPr>
              <a:lnSpc>
                <a:spcPct val="90000"/>
              </a:lnSpc>
              <a:buFont typeface="Wingdings" panose="05000000000000000000" pitchFamily="2" charset="2"/>
              <a:buChar char="§"/>
              <a:tabLst>
                <a:tab pos="738188" algn="l"/>
              </a:tabLst>
            </a:pPr>
            <a:r>
              <a:rPr lang="it-IT" altLang="en-US" sz="2800" dirty="0"/>
              <a:t>Questo apre nuovamente la strada all’intervento pubblico. Il </a:t>
            </a:r>
            <a:r>
              <a:rPr lang="it-IT" altLang="en-US" sz="2800" i="1" dirty="0"/>
              <a:t>policy maker</a:t>
            </a:r>
            <a:r>
              <a:rPr lang="it-IT" altLang="en-US" sz="2800" dirty="0"/>
              <a:t> può infatti favorire la creazione del “mercato/prezzo mancante”…</a:t>
            </a:r>
          </a:p>
          <a:p>
            <a:pPr lvl="1">
              <a:lnSpc>
                <a:spcPct val="90000"/>
              </a:lnSpc>
              <a:buFont typeface="Wingdings" panose="05000000000000000000" pitchFamily="2" charset="2"/>
              <a:buChar char="§"/>
              <a:tabLst>
                <a:tab pos="738188" algn="l"/>
              </a:tabLst>
            </a:pPr>
            <a:r>
              <a:rPr lang="it-IT" altLang="en-US" sz="2400" dirty="0"/>
              <a:t>… cercando di ridurre i costi di transazione e/o</a:t>
            </a:r>
          </a:p>
          <a:p>
            <a:pPr lvl="1">
              <a:lnSpc>
                <a:spcPct val="90000"/>
              </a:lnSpc>
              <a:buFont typeface="Wingdings" panose="05000000000000000000" pitchFamily="2" charset="2"/>
              <a:buChar char="§"/>
              <a:tabLst>
                <a:tab pos="738188" algn="l"/>
              </a:tabLst>
            </a:pPr>
            <a:r>
              <a:rPr lang="it-IT" altLang="en-US" sz="2400" dirty="0"/>
              <a:t>… definendo meglio i diritti di proprietà.</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0407">
                                            <p:txEl>
                                              <p:pRg st="2" end="2"/>
                                            </p:txEl>
                                          </p:spTgt>
                                        </p:tgtEl>
                                        <p:attrNameLst>
                                          <p:attrName>style.visibility</p:attrName>
                                        </p:attrNameLst>
                                      </p:cBhvr>
                                      <p:to>
                                        <p:strVal val="visible"/>
                                      </p:to>
                                    </p:set>
                                    <p:animEffect transition="in" filter="wipe(left)">
                                      <p:cBhvr>
                                        <p:cTn id="7" dur="500"/>
                                        <p:tgtEl>
                                          <p:spTgt spid="2304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0407">
                                            <p:txEl>
                                              <p:pRg st="3" end="3"/>
                                            </p:txEl>
                                          </p:spTgt>
                                        </p:tgtEl>
                                        <p:attrNameLst>
                                          <p:attrName>style.visibility</p:attrName>
                                        </p:attrNameLst>
                                      </p:cBhvr>
                                      <p:to>
                                        <p:strVal val="visible"/>
                                      </p:to>
                                    </p:set>
                                    <p:animEffect transition="in" filter="wipe(left)">
                                      <p:cBhvr>
                                        <p:cTn id="12" dur="500"/>
                                        <p:tgtEl>
                                          <p:spTgt spid="23040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0407">
                                            <p:txEl>
                                              <p:pRg st="4" end="4"/>
                                            </p:txEl>
                                          </p:spTgt>
                                        </p:tgtEl>
                                        <p:attrNameLst>
                                          <p:attrName>style.visibility</p:attrName>
                                        </p:attrNameLst>
                                      </p:cBhvr>
                                      <p:to>
                                        <p:strVal val="visible"/>
                                      </p:to>
                                    </p:set>
                                    <p:animEffect transition="in" filter="wipe(left)">
                                      <p:cBhvr>
                                        <p:cTn id="17" dur="500"/>
                                        <p:tgtEl>
                                          <p:spTgt spid="230407">
                                            <p:txEl>
                                              <p:pRg st="4" end="4"/>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30407">
                                            <p:txEl>
                                              <p:pRg st="5" end="5"/>
                                            </p:txEl>
                                          </p:spTgt>
                                        </p:tgtEl>
                                        <p:attrNameLst>
                                          <p:attrName>style.visibility</p:attrName>
                                        </p:attrNameLst>
                                      </p:cBhvr>
                                      <p:to>
                                        <p:strVal val="visible"/>
                                      </p:to>
                                    </p:set>
                                    <p:animEffect transition="in" filter="wipe(left)">
                                      <p:cBhvr>
                                        <p:cTn id="20" dur="500"/>
                                        <p:tgtEl>
                                          <p:spTgt spid="230407">
                                            <p:txEl>
                                              <p:pRg st="5" end="5"/>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30407">
                                            <p:txEl>
                                              <p:pRg st="6" end="6"/>
                                            </p:txEl>
                                          </p:spTgt>
                                        </p:tgtEl>
                                        <p:attrNameLst>
                                          <p:attrName>style.visibility</p:attrName>
                                        </p:attrNameLst>
                                      </p:cBhvr>
                                      <p:to>
                                        <p:strVal val="visible"/>
                                      </p:to>
                                    </p:set>
                                    <p:animEffect transition="in" filter="wipe(left)">
                                      <p:cBhvr>
                                        <p:cTn id="23" dur="500"/>
                                        <p:tgtEl>
                                          <p:spTgt spid="2304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552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5530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5530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55302" name="Rectangle 6"/>
          <p:cNvSpPr>
            <a:spLocks noGrp="1" noChangeArrowheads="1"/>
          </p:cNvSpPr>
          <p:nvPr>
            <p:ph type="title"/>
          </p:nvPr>
        </p:nvSpPr>
        <p:spPr>
          <a:xfrm>
            <a:off x="685800" y="228600"/>
            <a:ext cx="7772400" cy="685800"/>
          </a:xfrm>
          <a:noFill/>
        </p:spPr>
        <p:txBody>
          <a:bodyPr/>
          <a:lstStyle/>
          <a:p>
            <a:r>
              <a:rPr lang="it-IT" altLang="en-US">
                <a:latin typeface="Times New Roman" panose="02020603050405020304" pitchFamily="18" charset="0"/>
              </a:rPr>
              <a:t>Esternalità e politiche pubbliche</a:t>
            </a:r>
          </a:p>
        </p:txBody>
      </p:sp>
      <p:sp>
        <p:nvSpPr>
          <p:cNvPr id="232455" name="Rectangle 7"/>
          <p:cNvSpPr>
            <a:spLocks noGrp="1" noChangeArrowheads="1"/>
          </p:cNvSpPr>
          <p:nvPr>
            <p:ph type="body" idx="1"/>
          </p:nvPr>
        </p:nvSpPr>
        <p:spPr>
          <a:xfrm>
            <a:off x="179388" y="981075"/>
            <a:ext cx="8763000" cy="5572125"/>
          </a:xfrm>
          <a:noFill/>
        </p:spPr>
        <p:txBody>
          <a:bodyPr/>
          <a:lstStyle/>
          <a:p>
            <a:pPr>
              <a:lnSpc>
                <a:spcPct val="90000"/>
              </a:lnSpc>
              <a:buFont typeface="Wingdings" panose="05000000000000000000" pitchFamily="2" charset="2"/>
              <a:buChar char="§"/>
            </a:pPr>
            <a:r>
              <a:rPr lang="it-IT" altLang="en-US" sz="2400" dirty="0"/>
              <a:t>Il menù di interventi a disposizione del </a:t>
            </a:r>
            <a:r>
              <a:rPr lang="it-IT" altLang="en-US" sz="2400" i="1" dirty="0"/>
              <a:t>policy maker</a:t>
            </a:r>
            <a:r>
              <a:rPr lang="it-IT" altLang="en-US" sz="2400" dirty="0"/>
              <a:t> per far fronte al problema delle esternalità è quindi molto ampio:</a:t>
            </a:r>
          </a:p>
          <a:p>
            <a:pPr lvl="1">
              <a:lnSpc>
                <a:spcPct val="90000"/>
              </a:lnSpc>
              <a:buFont typeface="Wingdings" panose="05000000000000000000" pitchFamily="2" charset="2"/>
              <a:buChar char="§"/>
            </a:pPr>
            <a:r>
              <a:rPr lang="it-IT" altLang="en-US" sz="2400" dirty="0"/>
              <a:t>Regolamentazione del mercato (obblighi e divieti). </a:t>
            </a:r>
          </a:p>
          <a:p>
            <a:pPr lvl="1">
              <a:lnSpc>
                <a:spcPct val="90000"/>
              </a:lnSpc>
              <a:buFont typeface="Wingdings" panose="05000000000000000000" pitchFamily="2" charset="2"/>
              <a:buChar char="§"/>
            </a:pPr>
            <a:r>
              <a:rPr lang="it-IT" altLang="en-US" sz="2400" dirty="0"/>
              <a:t>Tasse e sussidi </a:t>
            </a:r>
            <a:r>
              <a:rPr lang="it-IT" altLang="en-US" sz="2400" dirty="0" err="1"/>
              <a:t>pigouviani</a:t>
            </a:r>
            <a:r>
              <a:rPr lang="it-IT" altLang="en-US" sz="2400" dirty="0"/>
              <a:t>.</a:t>
            </a:r>
          </a:p>
          <a:p>
            <a:pPr lvl="1">
              <a:lnSpc>
                <a:spcPct val="90000"/>
              </a:lnSpc>
              <a:buFont typeface="Wingdings" panose="05000000000000000000" pitchFamily="2" charset="2"/>
              <a:buChar char="§"/>
            </a:pPr>
            <a:r>
              <a:rPr lang="it-IT" altLang="en-US" sz="2400" dirty="0"/>
              <a:t>“Creazione del mercato” mediante la definizione dei </a:t>
            </a:r>
            <a:r>
              <a:rPr lang="it-IT" altLang="en-US" sz="2400" dirty="0" err="1"/>
              <a:t>DdP</a:t>
            </a:r>
            <a:r>
              <a:rPr lang="it-IT" altLang="en-US" sz="2400" dirty="0"/>
              <a:t> e/o la riduzione dei costi di transazione.</a:t>
            </a:r>
          </a:p>
          <a:p>
            <a:pPr lvl="2">
              <a:lnSpc>
                <a:spcPct val="90000"/>
              </a:lnSpc>
              <a:buClr>
                <a:schemeClr val="accent1"/>
              </a:buClr>
              <a:buFont typeface="Wingdings" panose="05000000000000000000" pitchFamily="2" charset="2"/>
              <a:buChar char="§"/>
            </a:pPr>
            <a:r>
              <a:rPr lang="it-IT" altLang="en-US" sz="2000" dirty="0"/>
              <a:t>P.e. </a:t>
            </a:r>
            <a:r>
              <a:rPr lang="it-IT" altLang="en-US" sz="2000" dirty="0">
                <a:solidFill>
                  <a:srgbClr val="FC0128"/>
                </a:solidFill>
              </a:rPr>
              <a:t>permessi di inquinamento negoziabili </a:t>
            </a:r>
            <a:r>
              <a:rPr lang="it-IT" altLang="en-US" sz="2000" dirty="0"/>
              <a:t>(Trattato di Kyoto)</a:t>
            </a:r>
          </a:p>
          <a:p>
            <a:pPr>
              <a:lnSpc>
                <a:spcPct val="90000"/>
              </a:lnSpc>
              <a:buFont typeface="Wingdings" panose="05000000000000000000" pitchFamily="2" charset="2"/>
              <a:buChar char="§"/>
            </a:pPr>
            <a:r>
              <a:rPr lang="it-IT" altLang="en-US" sz="2400" dirty="0"/>
              <a:t>La distinzione fondamentale è quindi tra interventi di tipo </a:t>
            </a:r>
            <a:r>
              <a:rPr lang="it-IT" altLang="en-US" sz="2400" u="sng" dirty="0"/>
              <a:t>coercitivo</a:t>
            </a:r>
            <a:r>
              <a:rPr lang="it-IT" altLang="en-US" sz="2400" dirty="0"/>
              <a:t> e interventi miranti ad </a:t>
            </a:r>
            <a:r>
              <a:rPr lang="it-IT" altLang="en-US" sz="2400" u="sng" dirty="0"/>
              <a:t>agire sugli incentivi</a:t>
            </a:r>
            <a:r>
              <a:rPr lang="it-IT" altLang="en-US" sz="2400" dirty="0"/>
              <a:t> degli agenti e/o a favorire la loro libera contrattazione.</a:t>
            </a:r>
          </a:p>
          <a:p>
            <a:pPr>
              <a:lnSpc>
                <a:spcPct val="90000"/>
              </a:lnSpc>
              <a:buFont typeface="Wingdings" panose="05000000000000000000" pitchFamily="2" charset="2"/>
              <a:buChar char="§"/>
            </a:pPr>
            <a:r>
              <a:rPr lang="it-IT" altLang="en-US" sz="2400" dirty="0"/>
              <a:t>Interventi </a:t>
            </a:r>
            <a:r>
              <a:rPr lang="it-IT" altLang="en-US" sz="2400" dirty="0" err="1"/>
              <a:t>pigouviani</a:t>
            </a:r>
            <a:r>
              <a:rPr lang="it-IT" altLang="en-US" sz="2400" dirty="0"/>
              <a:t> e soluzione alla </a:t>
            </a:r>
            <a:r>
              <a:rPr lang="it-IT" altLang="en-US" sz="2400" dirty="0" err="1"/>
              <a:t>Coase</a:t>
            </a:r>
            <a:r>
              <a:rPr lang="it-IT" altLang="en-US" sz="2400" dirty="0"/>
              <a:t> sono dunque simili come approccio: in entrambi i casi si vuole che l’esternalità abbia un prezzo. Tuttavia nel primo caso il prezzo è fissato dal </a:t>
            </a:r>
            <a:r>
              <a:rPr lang="it-IT" altLang="en-US" sz="2400" i="1" dirty="0"/>
              <a:t>policy-maker</a:t>
            </a:r>
            <a:r>
              <a:rPr lang="it-IT" altLang="en-US" sz="2400" dirty="0"/>
              <a:t> (tassa o sussidio), mentre nel secondo è deciso dalla libera negoziazione.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2455">
                                            <p:txEl>
                                              <p:pRg st="5" end="5"/>
                                            </p:txEl>
                                          </p:spTgt>
                                        </p:tgtEl>
                                        <p:attrNameLst>
                                          <p:attrName>style.visibility</p:attrName>
                                        </p:attrNameLst>
                                      </p:cBhvr>
                                      <p:to>
                                        <p:strVal val="visible"/>
                                      </p:to>
                                    </p:set>
                                    <p:animEffect transition="in" filter="wipe(left)">
                                      <p:cBhvr>
                                        <p:cTn id="7" dur="500"/>
                                        <p:tgtEl>
                                          <p:spTgt spid="232455">
                                            <p:txEl>
                                              <p:pRg st="5" end="5"/>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232455">
                                            <p:txEl>
                                              <p:pRg st="6" end="6"/>
                                            </p:txEl>
                                          </p:spTgt>
                                        </p:tgtEl>
                                        <p:attrNameLst>
                                          <p:attrName>style.visibility</p:attrName>
                                        </p:attrNameLst>
                                      </p:cBhvr>
                                      <p:to>
                                        <p:strVal val="visible"/>
                                      </p:to>
                                    </p:set>
                                    <p:anim calcmode="lin" valueType="num">
                                      <p:cBhvr additive="base">
                                        <p:cTn id="10" dur="500" fill="hold"/>
                                        <p:tgtEl>
                                          <p:spTgt spid="232455">
                                            <p:txEl>
                                              <p:pRg st="6" end="6"/>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23245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9552" y="44625"/>
            <a:ext cx="7772400" cy="792088"/>
          </a:xfrm>
        </p:spPr>
        <p:txBody>
          <a:bodyPr/>
          <a:lstStyle/>
          <a:p>
            <a:r>
              <a:rPr lang="it-IT" altLang="en-US" dirty="0">
                <a:latin typeface="Times New Roman" panose="02020603050405020304" pitchFamily="18" charset="0"/>
              </a:rPr>
              <a:t>Non è solo teoria… (1)</a:t>
            </a:r>
          </a:p>
        </p:txBody>
      </p:sp>
      <p:sp>
        <p:nvSpPr>
          <p:cNvPr id="234499" name="Rectangle 3"/>
          <p:cNvSpPr>
            <a:spLocks noGrp="1" noChangeArrowheads="1"/>
          </p:cNvSpPr>
          <p:nvPr>
            <p:ph type="body" idx="1"/>
          </p:nvPr>
        </p:nvSpPr>
        <p:spPr>
          <a:xfrm>
            <a:off x="0" y="836713"/>
            <a:ext cx="9144000" cy="5472608"/>
          </a:xfrm>
        </p:spPr>
        <p:txBody>
          <a:bodyPr/>
          <a:lstStyle/>
          <a:p>
            <a:pPr>
              <a:lnSpc>
                <a:spcPct val="80000"/>
              </a:lnSpc>
              <a:buFont typeface="Wingdings" panose="05000000000000000000" pitchFamily="2" charset="2"/>
              <a:buChar char="§"/>
            </a:pPr>
            <a:r>
              <a:rPr lang="it-IT" altLang="en-US" sz="2400" dirty="0">
                <a:latin typeface="Garamond" panose="02020404030301010803" pitchFamily="18" charset="0"/>
              </a:rPr>
              <a:t>Il </a:t>
            </a:r>
            <a:r>
              <a:rPr lang="it-IT" altLang="en-US" sz="2400" i="1" dirty="0">
                <a:latin typeface="Garamond" panose="02020404030301010803" pitchFamily="18" charset="0"/>
              </a:rPr>
              <a:t>policy-maker</a:t>
            </a:r>
            <a:r>
              <a:rPr lang="it-IT" altLang="en-US" sz="2400" dirty="0">
                <a:latin typeface="Garamond" panose="02020404030301010803" pitchFamily="18" charset="0"/>
              </a:rPr>
              <a:t> crea un nuovo </a:t>
            </a:r>
            <a:r>
              <a:rPr lang="it-IT" altLang="en-US" sz="2400" dirty="0" err="1">
                <a:latin typeface="Garamond" panose="02020404030301010803" pitchFamily="18" charset="0"/>
              </a:rPr>
              <a:t>DdP</a:t>
            </a:r>
            <a:r>
              <a:rPr lang="it-IT" altLang="en-US" sz="2400" dirty="0">
                <a:latin typeface="Garamond" panose="02020404030301010803" pitchFamily="18" charset="0"/>
              </a:rPr>
              <a:t>, il “diritto ad inquinare”, lo assegna agli agenti e consente loro di scambiarlo.</a:t>
            </a:r>
          </a:p>
          <a:p>
            <a:pPr lvl="1">
              <a:lnSpc>
                <a:spcPct val="80000"/>
              </a:lnSpc>
              <a:buFont typeface="Wingdings" panose="05000000000000000000" pitchFamily="2" charset="2"/>
              <a:buChar char="§"/>
            </a:pPr>
            <a:r>
              <a:rPr lang="it-IT" altLang="en-US" sz="2000" dirty="0">
                <a:latin typeface="Garamond" panose="02020404030301010803" pitchFamily="18" charset="0"/>
              </a:rPr>
              <a:t>E’ la logica dei c.d. </a:t>
            </a:r>
            <a:r>
              <a:rPr lang="it-IT" altLang="en-US" sz="2000" u="sng" dirty="0">
                <a:latin typeface="Garamond" panose="02020404030301010803" pitchFamily="18" charset="0"/>
              </a:rPr>
              <a:t>permessi di inquinamento negoziabili</a:t>
            </a:r>
            <a:r>
              <a:rPr lang="it-IT" altLang="en-US" sz="2000" dirty="0">
                <a:latin typeface="Garamond" panose="02020404030301010803" pitchFamily="18" charset="0"/>
              </a:rPr>
              <a:t>.</a:t>
            </a:r>
          </a:p>
          <a:p>
            <a:pPr lvl="1">
              <a:lnSpc>
                <a:spcPct val="80000"/>
              </a:lnSpc>
              <a:buFont typeface="Wingdings" panose="05000000000000000000" pitchFamily="2" charset="2"/>
              <a:buChar char="§"/>
            </a:pPr>
            <a:r>
              <a:rPr lang="it-IT" altLang="en-US" sz="2000" dirty="0">
                <a:latin typeface="Garamond" panose="02020404030301010803" pitchFamily="18" charset="0"/>
              </a:rPr>
              <a:t>P.e. diritto ad emettere un certo numero di tonnellate di CO</a:t>
            </a:r>
            <a:r>
              <a:rPr lang="it-IT" altLang="en-US" sz="2000" baseline="-25000" dirty="0">
                <a:latin typeface="Garamond" panose="02020404030301010803" pitchFamily="18" charset="0"/>
              </a:rPr>
              <a:t>2</a:t>
            </a:r>
          </a:p>
          <a:p>
            <a:pPr>
              <a:lnSpc>
                <a:spcPct val="80000"/>
              </a:lnSpc>
              <a:buFont typeface="Wingdings" panose="05000000000000000000" pitchFamily="2" charset="2"/>
              <a:buChar char="§"/>
            </a:pPr>
            <a:r>
              <a:rPr lang="it-IT" altLang="en-US" sz="2400" dirty="0">
                <a:latin typeface="Garamond" panose="02020404030301010803" pitchFamily="18" charset="0"/>
              </a:rPr>
              <a:t>E’ una soluzione al problema delle esternalità basata sul teorema di </a:t>
            </a:r>
            <a:r>
              <a:rPr lang="it-IT" altLang="en-US" sz="2400" dirty="0" err="1">
                <a:latin typeface="Garamond" panose="02020404030301010803" pitchFamily="18" charset="0"/>
              </a:rPr>
              <a:t>Coase</a:t>
            </a:r>
            <a:r>
              <a:rPr lang="it-IT" altLang="en-US" sz="2400" dirty="0">
                <a:latin typeface="Garamond" panose="02020404030301010803" pitchFamily="18" charset="0"/>
              </a:rPr>
              <a:t>, ma in cui serve anche l’intervento pubblico.</a:t>
            </a:r>
          </a:p>
          <a:p>
            <a:pPr>
              <a:lnSpc>
                <a:spcPct val="80000"/>
              </a:lnSpc>
              <a:buFont typeface="Wingdings" panose="05000000000000000000" pitchFamily="2" charset="2"/>
              <a:buChar char="§"/>
            </a:pPr>
            <a:r>
              <a:rPr lang="it-IT" altLang="en-US" sz="2400" dirty="0">
                <a:latin typeface="Garamond" panose="02020404030301010803" pitchFamily="18" charset="0"/>
              </a:rPr>
              <a:t>Chi vuole (o deve) inquinare di più di quanto assegnatoli dal </a:t>
            </a:r>
            <a:r>
              <a:rPr lang="it-IT" altLang="en-US" sz="2400" i="1" dirty="0">
                <a:latin typeface="Garamond" panose="02020404030301010803" pitchFamily="18" charset="0"/>
              </a:rPr>
              <a:t>policy-maker</a:t>
            </a:r>
            <a:r>
              <a:rPr lang="it-IT" altLang="en-US" sz="2400" dirty="0">
                <a:latin typeface="Garamond" panose="02020404030301010803" pitchFamily="18" charset="0"/>
              </a:rPr>
              <a:t> può comprare il relativo diritto da chi vuole (o può) inquinare di meno. </a:t>
            </a:r>
          </a:p>
          <a:p>
            <a:pPr>
              <a:lnSpc>
                <a:spcPct val="80000"/>
              </a:lnSpc>
              <a:buFont typeface="Wingdings" panose="05000000000000000000" pitchFamily="2" charset="2"/>
              <a:buChar char="§"/>
            </a:pPr>
            <a:r>
              <a:rPr lang="it-IT" altLang="en-US" sz="2400" dirty="0">
                <a:latin typeface="Garamond" panose="02020404030301010803" pitchFamily="18" charset="0"/>
              </a:rPr>
              <a:t>Si risolve dunque il fallimento del Mercato creando un nuovo mercato, dove si scambiano diritti ad emettere CO</a:t>
            </a:r>
            <a:r>
              <a:rPr lang="it-IT" altLang="en-US" sz="2400" baseline="-25000" dirty="0">
                <a:latin typeface="Garamond" panose="02020404030301010803" pitchFamily="18" charset="0"/>
              </a:rPr>
              <a:t>2</a:t>
            </a:r>
            <a:r>
              <a:rPr lang="it-IT" altLang="en-US" sz="2400" dirty="0">
                <a:latin typeface="Garamond" panose="02020404030301010803" pitchFamily="18" charset="0"/>
              </a:rPr>
              <a:t>.</a:t>
            </a:r>
          </a:p>
          <a:p>
            <a:pPr lvl="1">
              <a:lnSpc>
                <a:spcPct val="80000"/>
              </a:lnSpc>
              <a:buFont typeface="Wingdings" panose="05000000000000000000" pitchFamily="2" charset="2"/>
              <a:buChar char="§"/>
            </a:pPr>
            <a:r>
              <a:rPr lang="it-IT" altLang="en-US" sz="2000" dirty="0">
                <a:latin typeface="Garamond" panose="02020404030301010803" pitchFamily="18" charset="0"/>
              </a:rPr>
              <a:t>Per esempio questo è il mercato europeo: </a:t>
            </a:r>
            <a:r>
              <a:rPr lang="it-IT" altLang="en-US" sz="2000" u="sng" dirty="0">
                <a:solidFill>
                  <a:schemeClr val="accent2">
                    <a:lumMod val="75000"/>
                  </a:schemeClr>
                </a:solidFill>
                <a:latin typeface="Garamond" panose="02020404030301010803" pitchFamily="18" charset="0"/>
              </a:rPr>
              <a:t>https://markets.businessinsider.com/commodities/co2-emissionsrechte</a:t>
            </a:r>
            <a:r>
              <a:rPr lang="it-IT" altLang="en-US" sz="2000" dirty="0">
                <a:latin typeface="Garamond" panose="02020404030301010803" pitchFamily="18" charset="0"/>
              </a:rPr>
              <a:t> </a:t>
            </a:r>
          </a:p>
          <a:p>
            <a:pPr lvl="1">
              <a:lnSpc>
                <a:spcPct val="80000"/>
              </a:lnSpc>
              <a:buFont typeface="Wingdings" panose="05000000000000000000" pitchFamily="2" charset="2"/>
              <a:buChar char="§"/>
            </a:pPr>
            <a:r>
              <a:rPr lang="it-IT" altLang="en-US" sz="2000" dirty="0">
                <a:latin typeface="Garamond" panose="02020404030301010803" pitchFamily="18" charset="0"/>
              </a:rPr>
              <a:t>Il prezzo di 1 tonnellata di CO</a:t>
            </a:r>
            <a:r>
              <a:rPr lang="it-IT" altLang="en-US" sz="2000" baseline="-25000" dirty="0">
                <a:latin typeface="Garamond" panose="02020404030301010803" pitchFamily="18" charset="0"/>
              </a:rPr>
              <a:t>2</a:t>
            </a:r>
            <a:r>
              <a:rPr lang="it-IT" altLang="en-US" sz="2000" dirty="0">
                <a:latin typeface="Garamond" panose="02020404030301010803" pitchFamily="18" charset="0"/>
              </a:rPr>
              <a:t> è circa 24,2 euro (8 Aprile 2019)</a:t>
            </a:r>
          </a:p>
          <a:p>
            <a:pPr>
              <a:lnSpc>
                <a:spcPct val="80000"/>
              </a:lnSpc>
              <a:buFont typeface="Wingdings" panose="05000000000000000000" pitchFamily="2" charset="2"/>
              <a:buChar char="§"/>
            </a:pPr>
            <a:r>
              <a:rPr lang="it-IT" altLang="en-US" sz="2400" dirty="0">
                <a:latin typeface="Garamond" panose="02020404030301010803" pitchFamily="18" charset="0"/>
              </a:rPr>
              <a:t>La decisione di inquinare viene </a:t>
            </a:r>
            <a:r>
              <a:rPr lang="it-IT" altLang="en-US" sz="2400" u="sng" dirty="0">
                <a:latin typeface="Garamond" panose="02020404030301010803" pitchFamily="18" charset="0"/>
              </a:rPr>
              <a:t>internalizzata</a:t>
            </a:r>
            <a:r>
              <a:rPr lang="it-IT" altLang="en-US" sz="2400" dirty="0">
                <a:latin typeface="Garamond" panose="02020404030301010803" pitchFamily="18" charset="0"/>
              </a:rPr>
              <a:t>, perché l’inquinatore dovrà sostenere </a:t>
            </a:r>
            <a:r>
              <a:rPr lang="it-IT" altLang="en-US" sz="2400" u="sng" dirty="0">
                <a:latin typeface="Garamond" panose="02020404030301010803" pitchFamily="18" charset="0"/>
              </a:rPr>
              <a:t>un costo</a:t>
            </a:r>
            <a:r>
              <a:rPr lang="it-IT" altLang="en-US" sz="2400" dirty="0">
                <a:latin typeface="Garamond" panose="02020404030301010803" pitchFamily="18" charset="0"/>
              </a:rPr>
              <a:t> per continuare ad agire allo stesso modo. </a:t>
            </a:r>
          </a:p>
          <a:p>
            <a:pPr lvl="1">
              <a:lnSpc>
                <a:spcPct val="80000"/>
              </a:lnSpc>
              <a:buFont typeface="Wingdings" panose="05000000000000000000" pitchFamily="2" charset="2"/>
              <a:buChar char="§"/>
            </a:pPr>
            <a:r>
              <a:rPr lang="it-IT" altLang="en-US" sz="2000" dirty="0">
                <a:latin typeface="Garamond" panose="02020404030301010803" pitchFamily="18" charset="0"/>
              </a:rPr>
              <a:t>Il risultato sarà una riduzione delle emissioni, ottenuta non per divieto ma mediante la correzione degli incentivi individuali.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499">
                                            <p:txEl>
                                              <p:pRg st="8" end="8"/>
                                            </p:txEl>
                                          </p:spTgt>
                                        </p:tgtEl>
                                        <p:attrNameLst>
                                          <p:attrName>style.visibility</p:attrName>
                                        </p:attrNameLst>
                                      </p:cBhvr>
                                      <p:to>
                                        <p:strVal val="visible"/>
                                      </p:to>
                                    </p:set>
                                    <p:anim calcmode="lin" valueType="num">
                                      <p:cBhvr additive="base">
                                        <p:cTn id="7" dur="500" fill="hold"/>
                                        <p:tgtEl>
                                          <p:spTgt spid="234499">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499">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4499">
                                            <p:txEl>
                                              <p:pRg st="9" end="9"/>
                                            </p:txEl>
                                          </p:spTgt>
                                        </p:tgtEl>
                                        <p:attrNameLst>
                                          <p:attrName>style.visibility</p:attrName>
                                        </p:attrNameLst>
                                      </p:cBhvr>
                                      <p:to>
                                        <p:strVal val="visible"/>
                                      </p:to>
                                    </p:set>
                                    <p:anim calcmode="lin" valueType="num">
                                      <p:cBhvr additive="base">
                                        <p:cTn id="11" dur="500" fill="hold"/>
                                        <p:tgtEl>
                                          <p:spTgt spid="234499">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449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EEC3105-5077-4536-BDC0-ABC17A8AF997}"/>
              </a:ext>
            </a:extLst>
          </p:cNvPr>
          <p:cNvPicPr>
            <a:picLocks noChangeAspect="1"/>
          </p:cNvPicPr>
          <p:nvPr/>
        </p:nvPicPr>
        <p:blipFill>
          <a:blip r:embed="rId2"/>
          <a:stretch>
            <a:fillRect/>
          </a:stretch>
        </p:blipFill>
        <p:spPr>
          <a:xfrm>
            <a:off x="1547664" y="509407"/>
            <a:ext cx="6428555" cy="6183540"/>
          </a:xfrm>
          <a:prstGeom prst="rect">
            <a:avLst/>
          </a:prstGeom>
        </p:spPr>
      </p:pic>
      <p:sp>
        <p:nvSpPr>
          <p:cNvPr id="7" name="Ovale 6">
            <a:extLst>
              <a:ext uri="{FF2B5EF4-FFF2-40B4-BE49-F238E27FC236}">
                <a16:creationId xmlns:a16="http://schemas.microsoft.com/office/drawing/2014/main" id="{75A501BA-E8E3-46BB-B685-6E31FCFC7D08}"/>
              </a:ext>
            </a:extLst>
          </p:cNvPr>
          <p:cNvSpPr/>
          <p:nvPr/>
        </p:nvSpPr>
        <p:spPr bwMode="auto">
          <a:xfrm>
            <a:off x="2051720" y="1988840"/>
            <a:ext cx="792088" cy="288032"/>
          </a:xfrm>
          <a:prstGeom prst="ellipse">
            <a:avLst/>
          </a:prstGeom>
          <a:noFill/>
          <a:ln w="28575" cap="flat" cmpd="sng" algn="ctr">
            <a:solidFill>
              <a:schemeClr val="accent4">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6200" b="1" i="0" u="none" strike="noStrike" cap="none" normalizeH="0" baseline="0">
              <a:ln>
                <a:noFill/>
              </a:ln>
              <a:solidFill>
                <a:srgbClr val="023C59"/>
              </a:solidFill>
              <a:effectLst/>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C947F6D1-678A-4BC4-93D4-2DCF47251903}"/>
              </a:ext>
            </a:extLst>
          </p:cNvPr>
          <p:cNvSpPr/>
          <p:nvPr/>
        </p:nvSpPr>
        <p:spPr bwMode="auto">
          <a:xfrm>
            <a:off x="1619672" y="310842"/>
            <a:ext cx="1368152" cy="360040"/>
          </a:xfrm>
          <a:prstGeom prst="rect">
            <a:avLst/>
          </a:prstGeom>
          <a:solidFill>
            <a:srgbClr val="FFFFFF"/>
          </a:solidFill>
          <a:ln>
            <a:noFill/>
          </a:ln>
          <a:effectLst/>
          <a:extLst/>
        </p:spPr>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06200" b="1" i="0" u="none" strike="noStrike" cap="none" normalizeH="0" baseline="0">
              <a:ln>
                <a:noFill/>
              </a:ln>
              <a:solidFill>
                <a:srgbClr val="023C59"/>
              </a:solidFill>
              <a:effectLst/>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ED692323-F040-4485-9D6D-607920A9B973}"/>
              </a:ext>
            </a:extLst>
          </p:cNvPr>
          <p:cNvSpPr txBox="1"/>
          <p:nvPr/>
        </p:nvSpPr>
        <p:spPr>
          <a:xfrm>
            <a:off x="667927" y="86637"/>
            <a:ext cx="8188028" cy="646331"/>
          </a:xfrm>
          <a:prstGeom prst="rect">
            <a:avLst/>
          </a:prstGeom>
          <a:noFill/>
        </p:spPr>
        <p:txBody>
          <a:bodyPr wrap="square" rtlCol="0">
            <a:spAutoFit/>
          </a:bodyPr>
          <a:lstStyle/>
          <a:p>
            <a:pPr algn="ctr"/>
            <a:r>
              <a:rPr lang="it-IT" sz="3600" b="0" dirty="0">
                <a:solidFill>
                  <a:srgbClr val="000000"/>
                </a:solidFill>
                <a:latin typeface="Times New Roman" panose="02020603050405020304" pitchFamily="18" charset="0"/>
                <a:cs typeface="Times New Roman" panose="02020603050405020304" pitchFamily="18" charset="0"/>
              </a:rPr>
              <a:t>Non è solo teoria… (2)</a:t>
            </a:r>
          </a:p>
        </p:txBody>
      </p:sp>
    </p:spTree>
    <p:extLst>
      <p:ext uri="{BB962C8B-B14F-4D97-AF65-F5344CB8AC3E}">
        <p14:creationId xmlns:p14="http://schemas.microsoft.com/office/powerpoint/2010/main" val="2411747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1C3875-C87E-4768-B6A6-EECF6694528D}"/>
              </a:ext>
            </a:extLst>
          </p:cNvPr>
          <p:cNvSpPr>
            <a:spLocks noGrp="1"/>
          </p:cNvSpPr>
          <p:nvPr>
            <p:ph type="title"/>
          </p:nvPr>
        </p:nvSpPr>
        <p:spPr>
          <a:xfrm>
            <a:off x="611560" y="2708920"/>
            <a:ext cx="7772400" cy="1143000"/>
          </a:xfrm>
        </p:spPr>
        <p:txBody>
          <a:bodyPr/>
          <a:lstStyle/>
          <a:p>
            <a:r>
              <a:rPr lang="it-IT" dirty="0"/>
              <a:t>Asimmetrie informative</a:t>
            </a:r>
          </a:p>
        </p:txBody>
      </p:sp>
    </p:spTree>
    <p:extLst>
      <p:ext uri="{BB962C8B-B14F-4D97-AF65-F5344CB8AC3E}">
        <p14:creationId xmlns:p14="http://schemas.microsoft.com/office/powerpoint/2010/main" val="1247267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52400"/>
            <a:ext cx="7924800" cy="762000"/>
          </a:xfrm>
        </p:spPr>
        <p:txBody>
          <a:bodyPr/>
          <a:lstStyle/>
          <a:p>
            <a:r>
              <a:rPr lang="it-IT" altLang="en-US" sz="4000" dirty="0">
                <a:latin typeface="+mn-lt"/>
              </a:rPr>
              <a:t>Le asimmetrie informative</a:t>
            </a:r>
          </a:p>
        </p:txBody>
      </p:sp>
      <p:sp>
        <p:nvSpPr>
          <p:cNvPr id="238595" name="Rectangle 3"/>
          <p:cNvSpPr>
            <a:spLocks noGrp="1" noChangeArrowheads="1"/>
          </p:cNvSpPr>
          <p:nvPr>
            <p:ph type="body" idx="1"/>
          </p:nvPr>
        </p:nvSpPr>
        <p:spPr>
          <a:xfrm>
            <a:off x="152400" y="990600"/>
            <a:ext cx="8991600" cy="5562600"/>
          </a:xfrm>
        </p:spPr>
        <p:txBody>
          <a:bodyPr/>
          <a:lstStyle/>
          <a:p>
            <a:pPr>
              <a:buFont typeface="Wingdings" panose="05000000000000000000" pitchFamily="2" charset="2"/>
              <a:buChar char="§"/>
              <a:tabLst>
                <a:tab pos="333375" algn="l"/>
                <a:tab pos="742950" algn="l"/>
              </a:tabLst>
            </a:pPr>
            <a:r>
              <a:rPr lang="it-IT" altLang="en-US" sz="2400" dirty="0">
                <a:solidFill>
                  <a:srgbClr val="D60093"/>
                </a:solidFill>
              </a:rPr>
              <a:t>Informazione asimmetrica</a:t>
            </a:r>
            <a:r>
              <a:rPr lang="it-IT" altLang="en-US" sz="2400" dirty="0"/>
              <a:t>: quando uno degli agenti coinvolti in una transazione ha più informazioni degli altri. In tali casi il mercato non riesce a generare il massimo benessere sociale. </a:t>
            </a:r>
          </a:p>
          <a:p>
            <a:pPr>
              <a:buFont typeface="Wingdings" panose="05000000000000000000" pitchFamily="2" charset="2"/>
              <a:buChar char="§"/>
              <a:tabLst>
                <a:tab pos="333375" algn="l"/>
                <a:tab pos="742950" algn="l"/>
              </a:tabLst>
            </a:pPr>
            <a:r>
              <a:rPr lang="it-IT" altLang="en-US" sz="2400" dirty="0"/>
              <a:t>Esistono due possibilità:</a:t>
            </a:r>
          </a:p>
          <a:p>
            <a:pPr lvl="1">
              <a:buFont typeface="Wingdings" panose="05000000000000000000" pitchFamily="2" charset="2"/>
              <a:buChar char="§"/>
              <a:tabLst>
                <a:tab pos="333375" algn="l"/>
                <a:tab pos="742950" algn="l"/>
              </a:tabLst>
            </a:pPr>
            <a:r>
              <a:rPr lang="it-IT" altLang="en-US" sz="2400" dirty="0">
                <a:solidFill>
                  <a:srgbClr val="D60093"/>
                </a:solidFill>
              </a:rPr>
              <a:t>Selezione avversa </a:t>
            </a:r>
            <a:r>
              <a:rPr lang="it-IT" altLang="en-US" sz="2400" dirty="0"/>
              <a:t>(o </a:t>
            </a:r>
            <a:r>
              <a:rPr lang="it-IT" altLang="en-US" sz="2400" u="sng" dirty="0"/>
              <a:t>informazione nascosta</a:t>
            </a:r>
            <a:r>
              <a:rPr lang="it-IT" altLang="en-US" sz="2400" dirty="0"/>
              <a:t>): quando una delle parti ha più informazioni sulle caratteristiche del bene scambiato (p.e. il venditore di auto usate). La differenza di informazioni è </a:t>
            </a:r>
            <a:r>
              <a:rPr lang="it-IT" altLang="en-US" sz="2400" u="sng" dirty="0" err="1"/>
              <a:t>pre</a:t>
            </a:r>
            <a:r>
              <a:rPr lang="it-IT" altLang="en-US" sz="2400" u="sng" dirty="0"/>
              <a:t>-contrattuale</a:t>
            </a:r>
            <a:r>
              <a:rPr lang="it-IT" altLang="en-US" sz="2400" dirty="0"/>
              <a:t>.</a:t>
            </a:r>
          </a:p>
          <a:p>
            <a:pPr lvl="1">
              <a:buFont typeface="Wingdings" panose="05000000000000000000" pitchFamily="2" charset="2"/>
              <a:buChar char="§"/>
              <a:tabLst>
                <a:tab pos="333375" algn="l"/>
                <a:tab pos="742950" algn="l"/>
              </a:tabLst>
            </a:pPr>
            <a:r>
              <a:rPr lang="it-IT" altLang="en-US" sz="2400" dirty="0">
                <a:solidFill>
                  <a:srgbClr val="D60093"/>
                </a:solidFill>
              </a:rPr>
              <a:t>Azzardo morale </a:t>
            </a:r>
            <a:r>
              <a:rPr lang="it-IT" altLang="en-US" sz="2400" dirty="0"/>
              <a:t>(o </a:t>
            </a:r>
            <a:r>
              <a:rPr lang="it-IT" altLang="en-US" sz="2400" u="sng" dirty="0"/>
              <a:t>azione nascosta</a:t>
            </a:r>
            <a:r>
              <a:rPr lang="it-IT" altLang="en-US" sz="2400" dirty="0"/>
              <a:t>): quando il comportamento di una parte (</a:t>
            </a:r>
            <a:r>
              <a:rPr lang="it-IT" altLang="en-US" sz="2400" i="1" dirty="0"/>
              <a:t>agente</a:t>
            </a:r>
            <a:r>
              <a:rPr lang="it-IT" altLang="en-US" sz="2400" dirty="0"/>
              <a:t>) non può essere monitorato dalla controparte (</a:t>
            </a:r>
            <a:r>
              <a:rPr lang="it-IT" altLang="en-US" sz="2400" i="1" dirty="0"/>
              <a:t>principale</a:t>
            </a:r>
            <a:r>
              <a:rPr lang="it-IT" altLang="en-US" sz="2400" dirty="0"/>
              <a:t>)</a:t>
            </a:r>
            <a:r>
              <a:rPr lang="it-IT" altLang="en-US" sz="2400" i="1" dirty="0"/>
              <a:t> </a:t>
            </a:r>
            <a:r>
              <a:rPr lang="it-IT" altLang="en-US" sz="2400" dirty="0"/>
              <a:t>e quindi l’agente non ha interesse ad agire in modo da tutelare anche l’interesse del principale (p.e. il manager rispetto agli azionisti). La differenza di informazioni è </a:t>
            </a:r>
            <a:r>
              <a:rPr lang="it-IT" altLang="en-US" sz="2400" u="sng" dirty="0"/>
              <a:t>post-contrattuale</a:t>
            </a:r>
            <a:r>
              <a:rPr lang="it-IT" alt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8595">
                                            <p:txEl>
                                              <p:pRg st="1" end="1"/>
                                            </p:txEl>
                                          </p:spTgt>
                                        </p:tgtEl>
                                        <p:attrNameLst>
                                          <p:attrName>style.visibility</p:attrName>
                                        </p:attrNameLst>
                                      </p:cBhvr>
                                      <p:to>
                                        <p:strVal val="visible"/>
                                      </p:to>
                                    </p:set>
                                    <p:anim calcmode="lin" valueType="num">
                                      <p:cBhvr additive="base">
                                        <p:cTn id="7" dur="500" fill="hold"/>
                                        <p:tgtEl>
                                          <p:spTgt spid="2385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859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8595">
                                            <p:txEl>
                                              <p:pRg st="2" end="2"/>
                                            </p:txEl>
                                          </p:spTgt>
                                        </p:tgtEl>
                                        <p:attrNameLst>
                                          <p:attrName>style.visibility</p:attrName>
                                        </p:attrNameLst>
                                      </p:cBhvr>
                                      <p:to>
                                        <p:strVal val="visible"/>
                                      </p:to>
                                    </p:set>
                                    <p:anim calcmode="lin" valueType="num">
                                      <p:cBhvr additive="base">
                                        <p:cTn id="11" dur="500" fill="hold"/>
                                        <p:tgtEl>
                                          <p:spTgt spid="23859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8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38595">
                                            <p:txEl>
                                              <p:pRg st="3" end="3"/>
                                            </p:txEl>
                                          </p:spTgt>
                                        </p:tgtEl>
                                        <p:attrNameLst>
                                          <p:attrName>style.visibility</p:attrName>
                                        </p:attrNameLst>
                                      </p:cBhvr>
                                      <p:to>
                                        <p:strVal val="visible"/>
                                      </p:to>
                                    </p:set>
                                    <p:anim calcmode="lin" valueType="num">
                                      <p:cBhvr additive="base">
                                        <p:cTn id="17" dur="500" fill="hold"/>
                                        <p:tgtEl>
                                          <p:spTgt spid="23859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85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4213" y="0"/>
            <a:ext cx="7772400" cy="836613"/>
          </a:xfrm>
        </p:spPr>
        <p:txBody>
          <a:bodyPr/>
          <a:lstStyle/>
          <a:p>
            <a:r>
              <a:rPr lang="en-US" altLang="en-US" dirty="0" err="1">
                <a:latin typeface="Times New Roman" panose="02020603050405020304" pitchFamily="18" charset="0"/>
              </a:rPr>
              <a:t>Informazione</a:t>
            </a:r>
            <a:r>
              <a:rPr lang="en-US" altLang="en-US" dirty="0">
                <a:latin typeface="Times New Roman" panose="02020603050405020304" pitchFamily="18" charset="0"/>
              </a:rPr>
              <a:t> </a:t>
            </a:r>
            <a:r>
              <a:rPr lang="en-US" altLang="en-US" dirty="0" err="1">
                <a:latin typeface="Times New Roman" panose="02020603050405020304" pitchFamily="18" charset="0"/>
              </a:rPr>
              <a:t>nascosta</a:t>
            </a:r>
            <a:endParaRPr lang="en-US" altLang="en-US" dirty="0">
              <a:latin typeface="Times New Roman" panose="02020603050405020304" pitchFamily="18" charset="0"/>
            </a:endParaRPr>
          </a:p>
        </p:txBody>
      </p:sp>
      <p:sp>
        <p:nvSpPr>
          <p:cNvPr id="61443" name="Rectangle 3"/>
          <p:cNvSpPr>
            <a:spLocks noGrp="1" noChangeArrowheads="1"/>
          </p:cNvSpPr>
          <p:nvPr>
            <p:ph type="body" idx="1"/>
          </p:nvPr>
        </p:nvSpPr>
        <p:spPr>
          <a:xfrm>
            <a:off x="250825" y="836613"/>
            <a:ext cx="8713788" cy="5832475"/>
          </a:xfrm>
        </p:spPr>
        <p:txBody>
          <a:bodyPr/>
          <a:lstStyle/>
          <a:p>
            <a:pPr>
              <a:lnSpc>
                <a:spcPct val="90000"/>
              </a:lnSpc>
              <a:buFont typeface="Wingdings" panose="05000000000000000000" pitchFamily="2" charset="2"/>
              <a:buChar char="§"/>
            </a:pPr>
            <a:r>
              <a:rPr lang="it-IT" altLang="en-US" sz="2800" dirty="0"/>
              <a:t>Il fallimento del mercato è generato dalla differenza di informazioni </a:t>
            </a:r>
            <a:r>
              <a:rPr lang="it-IT" altLang="en-US" sz="2800" u="sng" dirty="0" err="1"/>
              <a:t>pre</a:t>
            </a:r>
            <a:r>
              <a:rPr lang="it-IT" altLang="en-US" sz="2800" u="sng" dirty="0"/>
              <a:t>-contrattuale</a:t>
            </a:r>
            <a:r>
              <a:rPr lang="it-IT" altLang="en-US" sz="2800" dirty="0"/>
              <a:t> tra le parti della transazione.</a:t>
            </a:r>
          </a:p>
          <a:p>
            <a:pPr>
              <a:lnSpc>
                <a:spcPct val="90000"/>
              </a:lnSpc>
              <a:buFont typeface="Wingdings" panose="05000000000000000000" pitchFamily="2" charset="2"/>
              <a:buChar char="§"/>
            </a:pPr>
            <a:r>
              <a:rPr lang="it-IT" altLang="en-US" sz="2800" dirty="0"/>
              <a:t>Gli esempi sono molteplici: nella realtà quasi tutti gli scambi “importanti” sono affetti da un problema di selezione avversa (relativamente alla qualità dei beni, ai mezzi di pagamento, ecc.).</a:t>
            </a:r>
          </a:p>
          <a:p>
            <a:pPr>
              <a:lnSpc>
                <a:spcPct val="90000"/>
              </a:lnSpc>
              <a:buFont typeface="Wingdings" panose="05000000000000000000" pitchFamily="2" charset="2"/>
              <a:buChar char="§"/>
            </a:pPr>
            <a:r>
              <a:rPr lang="it-IT" altLang="en-US" sz="2800" dirty="0"/>
              <a:t>Il mercato fallisce ogni volta che non viene realizzato, a causa dell’asimmetria informativa, </a:t>
            </a:r>
            <a:r>
              <a:rPr lang="it-IT" altLang="en-US" sz="2800" u="sng" dirty="0"/>
              <a:t>anche un solo scambio</a:t>
            </a:r>
            <a:r>
              <a:rPr lang="it-IT" altLang="en-US" sz="2800" dirty="0"/>
              <a:t> che sarebbe mutuamente vantaggioso in caso di perfetta informazione.</a:t>
            </a:r>
          </a:p>
          <a:p>
            <a:pPr>
              <a:lnSpc>
                <a:spcPct val="90000"/>
              </a:lnSpc>
              <a:buFont typeface="Wingdings" panose="05000000000000000000" pitchFamily="2" charset="2"/>
              <a:buChar char="§"/>
            </a:pPr>
            <a:r>
              <a:rPr lang="it-IT" altLang="en-US" sz="2800" dirty="0"/>
              <a:t>Un esempio estremo, in cui il mercato si “auto-distrugge”, è quello dei c.d. </a:t>
            </a:r>
            <a:r>
              <a:rPr lang="it-IT" altLang="en-US" sz="2800" i="1" dirty="0" err="1"/>
              <a:t>lemons</a:t>
            </a:r>
            <a:r>
              <a:rPr lang="it-IT" alt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0"/>
            <a:ext cx="7772400" cy="685800"/>
          </a:xfrm>
        </p:spPr>
        <p:txBody>
          <a:bodyPr/>
          <a:lstStyle/>
          <a:p>
            <a:r>
              <a:rPr lang="it-IT" altLang="en-US" sz="3200">
                <a:latin typeface="Book Antiqua" panose="02040602050305030304" pitchFamily="18" charset="0"/>
              </a:rPr>
              <a:t>Il mercato dei “limoni”</a:t>
            </a:r>
          </a:p>
        </p:txBody>
      </p:sp>
      <p:sp>
        <p:nvSpPr>
          <p:cNvPr id="242691" name="Rectangle 3"/>
          <p:cNvSpPr>
            <a:spLocks noGrp="1" noChangeArrowheads="1"/>
          </p:cNvSpPr>
          <p:nvPr>
            <p:ph type="body" idx="1"/>
          </p:nvPr>
        </p:nvSpPr>
        <p:spPr>
          <a:xfrm>
            <a:off x="152400" y="609600"/>
            <a:ext cx="8839200" cy="6096000"/>
          </a:xfrm>
        </p:spPr>
        <p:txBody>
          <a:bodyPr/>
          <a:lstStyle/>
          <a:p>
            <a:pPr>
              <a:lnSpc>
                <a:spcPct val="90000"/>
              </a:lnSpc>
            </a:pPr>
            <a:r>
              <a:rPr lang="it-IT" altLang="en-US" sz="1800" dirty="0"/>
              <a:t>              Nel mercato delle auto usate sono offerte auto di qualità                        	  		    diversa: alcune ottime, altre medie, altre ancora veri e propri                              	    “bidoni” (</a:t>
            </a:r>
            <a:r>
              <a:rPr lang="it-IT" altLang="en-US" sz="1800" i="1" dirty="0" err="1"/>
              <a:t>lemons</a:t>
            </a:r>
            <a:r>
              <a:rPr lang="it-IT" altLang="en-US" sz="1800" dirty="0"/>
              <a:t> in americano) </a:t>
            </a:r>
            <a:r>
              <a:rPr lang="it-IT" altLang="en-US" sz="1800" dirty="0">
                <a:sym typeface="Symbol" panose="05050102010706020507" pitchFamily="18" charset="2"/>
              </a:rPr>
              <a:t> George </a:t>
            </a:r>
            <a:r>
              <a:rPr lang="it-IT" altLang="en-US" sz="1800" dirty="0" err="1">
                <a:sym typeface="Symbol" panose="05050102010706020507" pitchFamily="18" charset="2"/>
              </a:rPr>
              <a:t>Akerlof</a:t>
            </a:r>
            <a:r>
              <a:rPr lang="it-IT" altLang="en-US" sz="1800" dirty="0">
                <a:sym typeface="Symbol" panose="05050102010706020507" pitchFamily="18" charset="2"/>
              </a:rPr>
              <a:t> 1970</a:t>
            </a:r>
          </a:p>
          <a:p>
            <a:pPr>
              <a:lnSpc>
                <a:spcPct val="90000"/>
              </a:lnSpc>
              <a:buFont typeface="Wingdings" panose="05000000000000000000" pitchFamily="2" charset="2"/>
              <a:buChar char="§"/>
            </a:pPr>
            <a:r>
              <a:rPr lang="it-IT" altLang="en-US" sz="1800" dirty="0">
                <a:sym typeface="Symbol" panose="05050102010706020507" pitchFamily="18" charset="2"/>
              </a:rPr>
              <a:t>Supponiamo che il valore medio di un’auto usata sia </a:t>
            </a:r>
            <a:r>
              <a:rPr lang="it-IT" altLang="en-US" sz="1800" dirty="0" err="1">
                <a:sym typeface="Symbol" panose="05050102010706020507" pitchFamily="18" charset="2"/>
              </a:rPr>
              <a:t>Vm</a:t>
            </a:r>
            <a:r>
              <a:rPr lang="it-IT" altLang="en-US" sz="1800" dirty="0">
                <a:sym typeface="Symbol" panose="05050102010706020507" pitchFamily="18" charset="2"/>
              </a:rPr>
              <a:t>.</a:t>
            </a:r>
          </a:p>
          <a:p>
            <a:pPr>
              <a:lnSpc>
                <a:spcPct val="90000"/>
              </a:lnSpc>
              <a:buFont typeface="Wingdings" panose="05000000000000000000" pitchFamily="2" charset="2"/>
              <a:buChar char="§"/>
            </a:pPr>
            <a:r>
              <a:rPr lang="it-IT" altLang="en-US" sz="1800" dirty="0">
                <a:sym typeface="Symbol" panose="05050102010706020507" pitchFamily="18" charset="2"/>
              </a:rPr>
              <a:t>Sono un potenziale acquirente, mi viene offerta un’auto </a:t>
            </a:r>
            <a:r>
              <a:rPr lang="it-IT" altLang="en-US" sz="1800" u="sng" dirty="0">
                <a:sym typeface="Symbol" panose="05050102010706020507" pitchFamily="18" charset="2"/>
              </a:rPr>
              <a:t>ma non ho modo di conoscerne l’effettiva qualità</a:t>
            </a:r>
            <a:r>
              <a:rPr lang="it-IT" altLang="en-US" sz="1800" dirty="0">
                <a:sym typeface="Symbol" panose="05050102010706020507" pitchFamily="18" charset="2"/>
              </a:rPr>
              <a:t>. Sarò disposto a pagare al massimo il valore medio (= mi aspetto che l’auto su cui non ho informazioni sia di qualità media): è la reazione razionale ad una situazione di </a:t>
            </a:r>
            <a:r>
              <a:rPr lang="it-IT" altLang="en-US" sz="1800" u="sng" dirty="0">
                <a:sym typeface="Symbol" panose="05050102010706020507" pitchFamily="18" charset="2"/>
              </a:rPr>
              <a:t>informazione nascosta</a:t>
            </a:r>
            <a:r>
              <a:rPr lang="it-IT" altLang="en-US" sz="1800" dirty="0">
                <a:sym typeface="Symbol" panose="05050102010706020507" pitchFamily="18" charset="2"/>
              </a:rPr>
              <a:t>.</a:t>
            </a:r>
          </a:p>
          <a:p>
            <a:pPr>
              <a:lnSpc>
                <a:spcPct val="90000"/>
              </a:lnSpc>
              <a:buFont typeface="Wingdings" panose="05000000000000000000" pitchFamily="2" charset="2"/>
              <a:buChar char="§"/>
            </a:pPr>
            <a:r>
              <a:rPr lang="it-IT" altLang="en-US" sz="1800" dirty="0">
                <a:sym typeface="Symbol" panose="05050102010706020507" pitchFamily="18" charset="2"/>
              </a:rPr>
              <a:t>Ma allora chi possiede auto di qualità </a:t>
            </a:r>
            <a:r>
              <a:rPr lang="it-IT" altLang="en-US" sz="1800" u="sng" dirty="0">
                <a:sym typeface="Symbol" panose="05050102010706020507" pitchFamily="18" charset="2"/>
              </a:rPr>
              <a:t>superiore</a:t>
            </a:r>
            <a:r>
              <a:rPr lang="it-IT" altLang="en-US" sz="1800" dirty="0">
                <a:sym typeface="Symbol" panose="05050102010706020507" pitchFamily="18" charset="2"/>
              </a:rPr>
              <a:t> alla media (V &gt; </a:t>
            </a:r>
            <a:r>
              <a:rPr lang="it-IT" altLang="en-US" sz="1800" dirty="0" err="1">
                <a:sym typeface="Symbol" panose="05050102010706020507" pitchFamily="18" charset="2"/>
              </a:rPr>
              <a:t>Vm</a:t>
            </a:r>
            <a:r>
              <a:rPr lang="it-IT" altLang="en-US" sz="1800" dirty="0">
                <a:sym typeface="Symbol" panose="05050102010706020507" pitchFamily="18" charset="2"/>
              </a:rPr>
              <a:t>) non sarà disposto ad offrirle sul mercato perché i compratori sono disposti a pagarle al massimo </a:t>
            </a:r>
            <a:r>
              <a:rPr lang="it-IT" altLang="en-US" sz="1800" dirty="0" err="1">
                <a:sym typeface="Symbol" panose="05050102010706020507" pitchFamily="18" charset="2"/>
              </a:rPr>
              <a:t>Vm</a:t>
            </a:r>
            <a:r>
              <a:rPr lang="it-IT" altLang="en-US" sz="1800" dirty="0">
                <a:sym typeface="Symbol" panose="05050102010706020507" pitchFamily="18" charset="2"/>
              </a:rPr>
              <a:t>.</a:t>
            </a:r>
          </a:p>
          <a:p>
            <a:pPr>
              <a:lnSpc>
                <a:spcPct val="90000"/>
              </a:lnSpc>
              <a:buFont typeface="Wingdings" panose="05000000000000000000" pitchFamily="2" charset="2"/>
              <a:buChar char="§"/>
            </a:pPr>
            <a:r>
              <a:rPr lang="it-IT" altLang="en-US" sz="1800" dirty="0">
                <a:sym typeface="Symbol" panose="05050102010706020507" pitchFamily="18" charset="2"/>
              </a:rPr>
              <a:t>Segue che sul mercato restano in vendita solo le auto di qualità </a:t>
            </a:r>
            <a:r>
              <a:rPr lang="it-IT" altLang="en-US" sz="1800" u="sng" dirty="0">
                <a:sym typeface="Symbol" panose="05050102010706020507" pitchFamily="18" charset="2"/>
              </a:rPr>
              <a:t>medio-bassa</a:t>
            </a:r>
            <a:r>
              <a:rPr lang="it-IT" altLang="en-US" sz="1800" dirty="0">
                <a:sym typeface="Symbol" panose="05050102010706020507" pitchFamily="18" charset="2"/>
              </a:rPr>
              <a:t>, cioè il cui valore è V  </a:t>
            </a:r>
            <a:r>
              <a:rPr lang="it-IT" altLang="en-US" sz="1800" dirty="0" err="1">
                <a:sym typeface="Symbol" panose="05050102010706020507" pitchFamily="18" charset="2"/>
              </a:rPr>
              <a:t>Vm</a:t>
            </a:r>
            <a:r>
              <a:rPr lang="it-IT" altLang="en-US" sz="1800" dirty="0">
                <a:sym typeface="Symbol" panose="05050102010706020507" pitchFamily="18" charset="2"/>
              </a:rPr>
              <a:t>.</a:t>
            </a:r>
          </a:p>
          <a:p>
            <a:pPr>
              <a:lnSpc>
                <a:spcPct val="90000"/>
              </a:lnSpc>
              <a:buFont typeface="Wingdings" panose="05000000000000000000" pitchFamily="2" charset="2"/>
              <a:buChar char="§"/>
            </a:pPr>
            <a:r>
              <a:rPr lang="it-IT" altLang="en-US" sz="1800" dirty="0"/>
              <a:t>Pertanto il valore medio delle auto che davvero sono sul mercato non è </a:t>
            </a:r>
            <a:r>
              <a:rPr lang="it-IT" altLang="en-US" sz="1800" dirty="0" err="1"/>
              <a:t>Vm</a:t>
            </a:r>
            <a:r>
              <a:rPr lang="it-IT" altLang="en-US" sz="1800" dirty="0"/>
              <a:t>, ma casomai V° (&lt; </a:t>
            </a:r>
            <a:r>
              <a:rPr lang="it-IT" altLang="en-US" sz="1800" dirty="0" err="1"/>
              <a:t>Vm</a:t>
            </a:r>
            <a:r>
              <a:rPr lang="it-IT" altLang="en-US" sz="1800" dirty="0"/>
              <a:t>), perché la media è calcolata su auto tutte di qualità V </a:t>
            </a:r>
            <a:r>
              <a:rPr lang="it-IT" altLang="en-US" sz="1800" dirty="0">
                <a:sym typeface="Symbol" panose="05050102010706020507" pitchFamily="18" charset="2"/>
              </a:rPr>
              <a:t></a:t>
            </a:r>
            <a:r>
              <a:rPr lang="it-IT" altLang="en-US" sz="1800" dirty="0"/>
              <a:t> </a:t>
            </a:r>
            <a:r>
              <a:rPr lang="it-IT" altLang="en-US" sz="1800" dirty="0" err="1"/>
              <a:t>Vm</a:t>
            </a:r>
            <a:r>
              <a:rPr lang="it-IT" altLang="en-US" sz="1800" dirty="0"/>
              <a:t>.</a:t>
            </a:r>
          </a:p>
          <a:p>
            <a:pPr>
              <a:lnSpc>
                <a:spcPct val="90000"/>
              </a:lnSpc>
              <a:buFont typeface="Wingdings" panose="05000000000000000000" pitchFamily="2" charset="2"/>
              <a:buChar char="§"/>
            </a:pPr>
            <a:r>
              <a:rPr lang="it-IT" altLang="en-US" sz="1800" dirty="0"/>
              <a:t>Ma i compratori questo lo sanno, e quindi saranno razionalmente disposti a pagare per un’auto usata al massimo V°. Questo induce i venditori a ritirare dal mercato le auto di qualità V &gt; V°, facendo ulteriormente </a:t>
            </a:r>
            <a:r>
              <a:rPr lang="it-IT" altLang="en-US" sz="1800" u="sng" dirty="0"/>
              <a:t>abbassare</a:t>
            </a:r>
            <a:r>
              <a:rPr lang="it-IT" altLang="en-US" sz="1800" dirty="0"/>
              <a:t> la qualità media delle auto effettivamente sul mercato (V°° &lt; V°), e così via.</a:t>
            </a:r>
          </a:p>
          <a:p>
            <a:pPr>
              <a:lnSpc>
                <a:spcPct val="90000"/>
              </a:lnSpc>
              <a:buFont typeface="Wingdings" panose="05000000000000000000" pitchFamily="2" charset="2"/>
              <a:buChar char="§"/>
            </a:pPr>
            <a:r>
              <a:rPr lang="it-IT" altLang="en-US" sz="1800" dirty="0"/>
              <a:t>Alla fine resteranno sul mercato solo le auto di qualità </a:t>
            </a:r>
            <a:r>
              <a:rPr lang="it-IT" altLang="en-US" sz="1800" u="sng" dirty="0"/>
              <a:t>molto bassa</a:t>
            </a:r>
            <a:r>
              <a:rPr lang="it-IT" altLang="en-US" sz="1800" dirty="0"/>
              <a:t> (i </a:t>
            </a:r>
            <a:r>
              <a:rPr lang="it-IT" altLang="en-US" sz="1800" i="1" dirty="0" err="1"/>
              <a:t>lemons</a:t>
            </a:r>
            <a:r>
              <a:rPr lang="it-IT" altLang="en-US" sz="1800" dirty="0"/>
              <a:t>, appunto), ma nessuno sarà disposto a comprarle. La presenza di asimmetria informativa impedisce il realizzarsi di transazioni mutuamente vantaggiose: il prezzo non dà alcun segnale ed il mercato, di fatto, si auto-distrugge!</a:t>
            </a:r>
          </a:p>
        </p:txBody>
      </p:sp>
      <p:pic>
        <p:nvPicPr>
          <p:cNvPr id="63492" name="Picture 4" descr="George A. Akerl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0"/>
            <a:ext cx="1238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3" name="Group 5"/>
          <p:cNvGrpSpPr>
            <a:grpSpLocks/>
          </p:cNvGrpSpPr>
          <p:nvPr/>
        </p:nvGrpSpPr>
        <p:grpSpPr bwMode="auto">
          <a:xfrm>
            <a:off x="3286125" y="2257425"/>
            <a:ext cx="2571750" cy="2344738"/>
            <a:chOff x="0" y="1477"/>
            <a:chExt cx="1620" cy="1477"/>
          </a:xfrm>
        </p:grpSpPr>
        <p:sp>
          <p:nvSpPr>
            <p:cNvPr id="63495" name="Rectangle 6"/>
            <p:cNvSpPr>
              <a:spLocks noChangeArrowheads="1"/>
            </p:cNvSpPr>
            <p:nvPr/>
          </p:nvSpPr>
          <p:spPr bwMode="auto">
            <a:xfrm>
              <a:off x="0" y="1477"/>
              <a:ext cx="1620" cy="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63496" name="Rectangle 7"/>
            <p:cNvSpPr>
              <a:spLocks noChangeArrowheads="1"/>
            </p:cNvSpPr>
            <p:nvPr/>
          </p:nvSpPr>
          <p:spPr bwMode="auto">
            <a:xfrm>
              <a:off x="0" y="1477"/>
              <a:ext cx="162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r>
                <a:rPr lang="it-IT" altLang="en-US" sz="800" b="0">
                  <a:solidFill>
                    <a:schemeClr val="tx1"/>
                  </a:solidFill>
                  <a:latin typeface="Verdana" panose="020B0604030504040204" pitchFamily="34" charset="0"/>
                </a:rPr>
                <a:t>  </a:t>
              </a:r>
              <a:r>
                <a:rPr lang="it-IT" altLang="en-US" sz="6400" b="0">
                  <a:solidFill>
                    <a:schemeClr val="tx1"/>
                  </a:solidFill>
                  <a:latin typeface="Verdana" panose="020B0604030504040204" pitchFamily="34" charset="0"/>
                </a:rPr>
                <a:t> </a:t>
              </a:r>
              <a:r>
                <a:rPr lang="it-IT" altLang="en-US" sz="800" b="0">
                  <a:solidFill>
                    <a:schemeClr val="tx1"/>
                  </a:solidFill>
                  <a:latin typeface="Verdana" panose="020B0604030504040204" pitchFamily="34" charset="0"/>
                </a:rPr>
                <a:t>                                </a:t>
              </a:r>
            </a:p>
          </p:txBody>
        </p:sp>
      </p:grpSp>
      <p:pic>
        <p:nvPicPr>
          <p:cNvPr id="63494" name="Picture 8" descr="lemon-c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1430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2691">
                                            <p:txEl>
                                              <p:pRg st="1" end="1"/>
                                            </p:txEl>
                                          </p:spTgt>
                                        </p:tgtEl>
                                        <p:attrNameLst>
                                          <p:attrName>style.visibility</p:attrName>
                                        </p:attrNameLst>
                                      </p:cBhvr>
                                      <p:to>
                                        <p:strVal val="visible"/>
                                      </p:to>
                                    </p:set>
                                    <p:anim calcmode="lin" valueType="num">
                                      <p:cBhvr additive="base">
                                        <p:cTn id="7" dur="500" fill="hold"/>
                                        <p:tgtEl>
                                          <p:spTgt spid="2426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269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2691">
                                            <p:txEl>
                                              <p:pRg st="2" end="2"/>
                                            </p:txEl>
                                          </p:spTgt>
                                        </p:tgtEl>
                                        <p:attrNameLst>
                                          <p:attrName>style.visibility</p:attrName>
                                        </p:attrNameLst>
                                      </p:cBhvr>
                                      <p:to>
                                        <p:strVal val="visible"/>
                                      </p:to>
                                    </p:set>
                                    <p:anim calcmode="lin" valueType="num">
                                      <p:cBhvr additive="base">
                                        <p:cTn id="11" dur="500" fill="hold"/>
                                        <p:tgtEl>
                                          <p:spTgt spid="24269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26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2691">
                                            <p:txEl>
                                              <p:pRg st="3" end="3"/>
                                            </p:txEl>
                                          </p:spTgt>
                                        </p:tgtEl>
                                        <p:attrNameLst>
                                          <p:attrName>style.visibility</p:attrName>
                                        </p:attrNameLst>
                                      </p:cBhvr>
                                      <p:to>
                                        <p:strVal val="visible"/>
                                      </p:to>
                                    </p:set>
                                    <p:anim calcmode="lin" valueType="num">
                                      <p:cBhvr additive="base">
                                        <p:cTn id="17" dur="500" fill="hold"/>
                                        <p:tgtEl>
                                          <p:spTgt spid="24269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269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2691">
                                            <p:txEl>
                                              <p:pRg st="4" end="4"/>
                                            </p:txEl>
                                          </p:spTgt>
                                        </p:tgtEl>
                                        <p:attrNameLst>
                                          <p:attrName>style.visibility</p:attrName>
                                        </p:attrNameLst>
                                      </p:cBhvr>
                                      <p:to>
                                        <p:strVal val="visible"/>
                                      </p:to>
                                    </p:set>
                                    <p:anim calcmode="lin" valueType="num">
                                      <p:cBhvr additive="base">
                                        <p:cTn id="21" dur="500" fill="hold"/>
                                        <p:tgtEl>
                                          <p:spTgt spid="24269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26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anim calcmode="lin" valueType="num">
                                      <p:cBhvr additive="base">
                                        <p:cTn id="27" dur="500" fill="hold"/>
                                        <p:tgtEl>
                                          <p:spTgt spid="24269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26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42691">
                                            <p:txEl>
                                              <p:pRg st="6" end="6"/>
                                            </p:txEl>
                                          </p:spTgt>
                                        </p:tgtEl>
                                        <p:attrNameLst>
                                          <p:attrName>style.visibility</p:attrName>
                                        </p:attrNameLst>
                                      </p:cBhvr>
                                      <p:to>
                                        <p:strVal val="visible"/>
                                      </p:to>
                                    </p:set>
                                    <p:anim calcmode="lin" valueType="num">
                                      <p:cBhvr additive="base">
                                        <p:cTn id="33" dur="500" fill="hold"/>
                                        <p:tgtEl>
                                          <p:spTgt spid="24269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26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42691">
                                            <p:txEl>
                                              <p:pRg st="7" end="7"/>
                                            </p:txEl>
                                          </p:spTgt>
                                        </p:tgtEl>
                                        <p:attrNameLst>
                                          <p:attrName>style.visibility</p:attrName>
                                        </p:attrNameLst>
                                      </p:cBhvr>
                                      <p:to>
                                        <p:strVal val="visible"/>
                                      </p:to>
                                    </p:set>
                                    <p:anim calcmode="lin" valueType="num">
                                      <p:cBhvr additive="base">
                                        <p:cTn id="39" dur="500" fill="hold"/>
                                        <p:tgtEl>
                                          <p:spTgt spid="24269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269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9144000" cy="762000"/>
          </a:xfrm>
        </p:spPr>
        <p:txBody>
          <a:bodyPr/>
          <a:lstStyle/>
          <a:p>
            <a:r>
              <a:rPr lang="it-IT" altLang="en-US" dirty="0">
                <a:latin typeface="Times New Roman" panose="02020603050405020304" pitchFamily="18" charset="0"/>
                <a:cs typeface="Times New Roman" panose="02020603050405020304" pitchFamily="18" charset="0"/>
              </a:rPr>
              <a:t>Soluzioni all’informazione nascosta</a:t>
            </a:r>
          </a:p>
        </p:txBody>
      </p:sp>
      <p:sp>
        <p:nvSpPr>
          <p:cNvPr id="244739" name="Rectangle 3"/>
          <p:cNvSpPr>
            <a:spLocks noGrp="1" noChangeArrowheads="1"/>
          </p:cNvSpPr>
          <p:nvPr>
            <p:ph type="body" idx="1"/>
          </p:nvPr>
        </p:nvSpPr>
        <p:spPr>
          <a:xfrm>
            <a:off x="0" y="762000"/>
            <a:ext cx="9144000" cy="5760615"/>
          </a:xfrm>
          <a:extLst>
            <a:ext uri="{91240B29-F687-4F45-9708-019B960494DF}">
              <a14:hiddenLine xmlns:a14="http://schemas.microsoft.com/office/drawing/2010/main" w="12700">
                <a:solidFill>
                  <a:srgbClr val="D60093"/>
                </a:solidFill>
                <a:miter lim="800000"/>
                <a:headEnd/>
                <a:tailEnd/>
              </a14:hiddenLine>
            </a:ext>
          </a:extLst>
        </p:spPr>
        <p:txBody>
          <a:bodyPr/>
          <a:lstStyle/>
          <a:p>
            <a:pPr>
              <a:lnSpc>
                <a:spcPct val="80000"/>
              </a:lnSpc>
              <a:buFont typeface="Wingdings" panose="05000000000000000000" pitchFamily="2" charset="2"/>
              <a:buChar char="§"/>
              <a:tabLst>
                <a:tab pos="333375" algn="l"/>
                <a:tab pos="742950" algn="l"/>
              </a:tabLst>
            </a:pPr>
            <a:r>
              <a:rPr lang="it-IT" altLang="en-US" sz="2400" dirty="0">
                <a:latin typeface="Garamond" panose="02020404030301010803" pitchFamily="18" charset="0"/>
              </a:rPr>
              <a:t>Alcuni comportamenti privati possono cercare di risolvere i problemi dell’informazione asimmetrica. In particolare, nei casi di informazione nascosta, si può agire mediante…</a:t>
            </a:r>
          </a:p>
          <a:p>
            <a:pPr>
              <a:lnSpc>
                <a:spcPct val="80000"/>
              </a:lnSpc>
              <a:buFont typeface="Wingdings" panose="05000000000000000000" pitchFamily="2" charset="2"/>
              <a:buChar char="§"/>
              <a:tabLst>
                <a:tab pos="333375" algn="l"/>
                <a:tab pos="742950" algn="l"/>
              </a:tabLst>
            </a:pPr>
            <a:r>
              <a:rPr lang="it-IT" altLang="en-US" sz="2400" dirty="0" err="1">
                <a:solidFill>
                  <a:srgbClr val="D60093"/>
                </a:solidFill>
                <a:latin typeface="Garamond" panose="02020404030301010803" pitchFamily="18" charset="0"/>
              </a:rPr>
              <a:t>Signalling</a:t>
            </a:r>
            <a:r>
              <a:rPr lang="it-IT" altLang="en-US" sz="2400" dirty="0">
                <a:latin typeface="Garamond" panose="02020404030301010803" pitchFamily="18" charset="0"/>
              </a:rPr>
              <a:t>: la parte informata intraprende un’azione all’</a:t>
            </a:r>
            <a:r>
              <a:rPr lang="it-IT" altLang="en-US" sz="2400" u="sng" dirty="0">
                <a:latin typeface="Garamond" panose="02020404030301010803" pitchFamily="18" charset="0"/>
              </a:rPr>
              <a:t>unico</a:t>
            </a:r>
            <a:r>
              <a:rPr lang="it-IT" altLang="en-US" sz="2400" dirty="0">
                <a:latin typeface="Garamond" panose="02020404030301010803" pitchFamily="18" charset="0"/>
              </a:rPr>
              <a:t> scopo di rivelare </a:t>
            </a:r>
            <a:r>
              <a:rPr lang="it-IT" altLang="en-US" sz="2400" u="sng" dirty="0">
                <a:latin typeface="Garamond" panose="02020404030301010803" pitchFamily="18" charset="0"/>
              </a:rPr>
              <a:t>credibilmente</a:t>
            </a:r>
            <a:r>
              <a:rPr lang="it-IT" altLang="en-US" sz="2400" dirty="0">
                <a:latin typeface="Garamond" panose="02020404030301010803" pitchFamily="18" charset="0"/>
              </a:rPr>
              <a:t> le proprie informazioni alla parte non informata.</a:t>
            </a:r>
          </a:p>
          <a:p>
            <a:pPr lvl="1">
              <a:lnSpc>
                <a:spcPct val="80000"/>
              </a:lnSpc>
              <a:buFont typeface="Wingdings" panose="05000000000000000000" pitchFamily="2" charset="2"/>
              <a:buChar char="§"/>
              <a:tabLst>
                <a:tab pos="333375" algn="l"/>
                <a:tab pos="742950" algn="l"/>
              </a:tabLst>
            </a:pPr>
            <a:r>
              <a:rPr lang="it-IT" altLang="en-US" sz="2000" dirty="0">
                <a:latin typeface="Garamond" panose="02020404030301010803" pitchFamily="18" charset="0"/>
              </a:rPr>
              <a:t>Esempi: garanzia e/o pubblicità per segnalare la qualità dei prodotti; titolo di studio per segnalare le proprie capacità.</a:t>
            </a:r>
          </a:p>
          <a:p>
            <a:pPr>
              <a:lnSpc>
                <a:spcPct val="80000"/>
              </a:lnSpc>
              <a:buFont typeface="Wingdings" panose="05000000000000000000" pitchFamily="2" charset="2"/>
              <a:buChar char="§"/>
              <a:tabLst>
                <a:tab pos="333375" algn="l"/>
                <a:tab pos="742950" algn="l"/>
              </a:tabLst>
            </a:pPr>
            <a:r>
              <a:rPr lang="it-IT" altLang="en-US" sz="2400" dirty="0">
                <a:latin typeface="Garamond" panose="02020404030301010803" pitchFamily="18" charset="0"/>
              </a:rPr>
              <a:t>Un’azione è un segnale efficace, cioè credibile, quando: </a:t>
            </a:r>
          </a:p>
          <a:p>
            <a:pPr marL="609600" indent="-609600">
              <a:lnSpc>
                <a:spcPct val="80000"/>
              </a:lnSpc>
              <a:buSzTx/>
              <a:buFont typeface="Monotype Sorts" pitchFamily="2" charset="2"/>
              <a:buAutoNum type="arabicParenR"/>
              <a:tabLst>
                <a:tab pos="333375" algn="l"/>
                <a:tab pos="742950" algn="l"/>
              </a:tabLst>
            </a:pPr>
            <a:r>
              <a:rPr lang="it-IT" altLang="en-US" sz="2400" dirty="0">
                <a:latin typeface="Garamond" panose="02020404030301010803" pitchFamily="18" charset="0"/>
              </a:rPr>
              <a:t>ha un costo per chi la intraprende &amp; </a:t>
            </a:r>
          </a:p>
          <a:p>
            <a:pPr marL="609600" indent="-609600">
              <a:lnSpc>
                <a:spcPct val="80000"/>
              </a:lnSpc>
              <a:buSzTx/>
              <a:buFont typeface="Monotype Sorts" pitchFamily="2" charset="2"/>
              <a:buAutoNum type="arabicParenR"/>
              <a:tabLst>
                <a:tab pos="333375" algn="l"/>
                <a:tab pos="742950" algn="l"/>
              </a:tabLst>
            </a:pPr>
            <a:r>
              <a:rPr lang="it-IT" altLang="en-US" sz="2400" dirty="0">
                <a:latin typeface="Garamond" panose="02020404030301010803" pitchFamily="18" charset="0"/>
              </a:rPr>
              <a:t>il costo è minore del beneficio per chi ha la qualità più alta.</a:t>
            </a:r>
          </a:p>
          <a:p>
            <a:pPr>
              <a:lnSpc>
                <a:spcPct val="80000"/>
              </a:lnSpc>
              <a:buFont typeface="Wingdings" panose="05000000000000000000" pitchFamily="2" charset="2"/>
              <a:buChar char="§"/>
              <a:tabLst>
                <a:tab pos="333375" algn="l"/>
                <a:tab pos="742950" algn="l"/>
              </a:tabLst>
            </a:pPr>
            <a:r>
              <a:rPr lang="it-IT" altLang="en-US" sz="2400" dirty="0">
                <a:solidFill>
                  <a:srgbClr val="D60093"/>
                </a:solidFill>
                <a:latin typeface="Garamond" panose="02020404030301010803" pitchFamily="18" charset="0"/>
              </a:rPr>
              <a:t>Screening</a:t>
            </a:r>
            <a:r>
              <a:rPr lang="it-IT" altLang="en-US" sz="2400" dirty="0">
                <a:latin typeface="Garamond" panose="02020404030301010803" pitchFamily="18" charset="0"/>
              </a:rPr>
              <a:t>: la parte </a:t>
            </a:r>
            <a:r>
              <a:rPr lang="it-IT" altLang="en-US" sz="2400" u="sng" dirty="0">
                <a:latin typeface="Garamond" panose="02020404030301010803" pitchFamily="18" charset="0"/>
              </a:rPr>
              <a:t>non</a:t>
            </a:r>
            <a:r>
              <a:rPr lang="it-IT" altLang="en-US" sz="2400" dirty="0">
                <a:latin typeface="Garamond" panose="02020404030301010803" pitchFamily="18" charset="0"/>
              </a:rPr>
              <a:t> informata intraprende un’azione volta a indurre la parte informata a rivelare le informazioni.</a:t>
            </a:r>
          </a:p>
          <a:p>
            <a:pPr lvl="1">
              <a:lnSpc>
                <a:spcPct val="80000"/>
              </a:lnSpc>
              <a:buFont typeface="Wingdings" panose="05000000000000000000" pitchFamily="2" charset="2"/>
              <a:buChar char="§"/>
              <a:tabLst>
                <a:tab pos="333375" algn="l"/>
                <a:tab pos="742950" algn="l"/>
              </a:tabLst>
            </a:pPr>
            <a:r>
              <a:rPr lang="it-IT" altLang="en-US" sz="2000" dirty="0">
                <a:latin typeface="Garamond" panose="02020404030301010803" pitchFamily="18" charset="0"/>
              </a:rPr>
              <a:t>Esempi: il meccanico di fiducia; la franchigia per le assicurazioni.</a:t>
            </a:r>
          </a:p>
          <a:p>
            <a:pPr>
              <a:lnSpc>
                <a:spcPct val="80000"/>
              </a:lnSpc>
              <a:buFont typeface="Wingdings" panose="05000000000000000000" pitchFamily="2" charset="2"/>
              <a:buChar char="§"/>
              <a:tabLst>
                <a:tab pos="333375" algn="l"/>
                <a:tab pos="742950" algn="l"/>
              </a:tabLst>
            </a:pPr>
            <a:r>
              <a:rPr lang="it-IT" altLang="en-US" sz="2400" dirty="0">
                <a:latin typeface="Garamond" panose="02020404030301010803" pitchFamily="18" charset="0"/>
              </a:rPr>
              <a:t>Per essere efficace, l’azione deve essere tale da risultare meno costosa per chi possiede la qualità più alta.</a:t>
            </a:r>
          </a:p>
          <a:p>
            <a:pPr>
              <a:lnSpc>
                <a:spcPct val="80000"/>
              </a:lnSpc>
              <a:buFont typeface="Wingdings" panose="05000000000000000000" pitchFamily="2" charset="2"/>
              <a:buChar char="§"/>
              <a:tabLst>
                <a:tab pos="333375" algn="l"/>
                <a:tab pos="742950" algn="l"/>
              </a:tabLst>
            </a:pPr>
            <a:r>
              <a:rPr lang="it-IT" altLang="en-US" sz="2400" dirty="0" err="1">
                <a:latin typeface="Garamond" panose="02020404030301010803" pitchFamily="18" charset="0"/>
              </a:rPr>
              <a:t>N.b.</a:t>
            </a:r>
            <a:r>
              <a:rPr lang="it-IT" altLang="en-US" sz="2400" dirty="0">
                <a:latin typeface="Garamond" panose="02020404030301010803" pitchFamily="18" charset="0"/>
              </a:rPr>
              <a:t>: sono soluzioni </a:t>
            </a:r>
            <a:r>
              <a:rPr lang="it-IT" altLang="en-US" sz="2400" u="sng" dirty="0">
                <a:latin typeface="Garamond" panose="02020404030301010803" pitchFamily="18" charset="0"/>
              </a:rPr>
              <a:t>private</a:t>
            </a:r>
            <a:r>
              <a:rPr lang="it-IT" altLang="en-US" sz="2400" dirty="0">
                <a:latin typeface="Garamond" panose="02020404030301010803" pitchFamily="18" charset="0"/>
              </a:rPr>
              <a:t> che non richiedono l’intervento dello Stato (spesso ancor più privo di informazioni).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4739">
                                            <p:txEl>
                                              <p:pRg st="1" end="1"/>
                                            </p:txEl>
                                          </p:spTgt>
                                        </p:tgtEl>
                                        <p:attrNameLst>
                                          <p:attrName>style.visibility</p:attrName>
                                        </p:attrNameLst>
                                      </p:cBhvr>
                                      <p:to>
                                        <p:strVal val="visible"/>
                                      </p:to>
                                    </p:set>
                                    <p:anim calcmode="lin" valueType="num">
                                      <p:cBhvr additive="base">
                                        <p:cTn id="7" dur="500" fill="hold"/>
                                        <p:tgtEl>
                                          <p:spTgt spid="2447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473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4739">
                                            <p:txEl>
                                              <p:pRg st="2" end="2"/>
                                            </p:txEl>
                                          </p:spTgt>
                                        </p:tgtEl>
                                        <p:attrNameLst>
                                          <p:attrName>style.visibility</p:attrName>
                                        </p:attrNameLst>
                                      </p:cBhvr>
                                      <p:to>
                                        <p:strVal val="visible"/>
                                      </p:to>
                                    </p:set>
                                    <p:anim calcmode="lin" valueType="num">
                                      <p:cBhvr additive="base">
                                        <p:cTn id="11" dur="500" fill="hold"/>
                                        <p:tgtEl>
                                          <p:spTgt spid="24473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473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4739">
                                            <p:txEl>
                                              <p:pRg st="3" end="3"/>
                                            </p:txEl>
                                          </p:spTgt>
                                        </p:tgtEl>
                                        <p:attrNameLst>
                                          <p:attrName>style.visibility</p:attrName>
                                        </p:attrNameLst>
                                      </p:cBhvr>
                                      <p:to>
                                        <p:strVal val="visible"/>
                                      </p:to>
                                    </p:set>
                                    <p:anim calcmode="lin" valueType="num">
                                      <p:cBhvr additive="base">
                                        <p:cTn id="15" dur="500" fill="hold"/>
                                        <p:tgtEl>
                                          <p:spTgt spid="24473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473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4739">
                                            <p:txEl>
                                              <p:pRg st="4" end="4"/>
                                            </p:txEl>
                                          </p:spTgt>
                                        </p:tgtEl>
                                        <p:attrNameLst>
                                          <p:attrName>style.visibility</p:attrName>
                                        </p:attrNameLst>
                                      </p:cBhvr>
                                      <p:to>
                                        <p:strVal val="visible"/>
                                      </p:to>
                                    </p:set>
                                    <p:anim calcmode="lin" valueType="num">
                                      <p:cBhvr additive="base">
                                        <p:cTn id="19" dur="500" fill="hold"/>
                                        <p:tgtEl>
                                          <p:spTgt spid="2447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473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4739">
                                            <p:txEl>
                                              <p:pRg st="5" end="5"/>
                                            </p:txEl>
                                          </p:spTgt>
                                        </p:tgtEl>
                                        <p:attrNameLst>
                                          <p:attrName>style.visibility</p:attrName>
                                        </p:attrNameLst>
                                      </p:cBhvr>
                                      <p:to>
                                        <p:strVal val="visible"/>
                                      </p:to>
                                    </p:set>
                                    <p:anim calcmode="lin" valueType="num">
                                      <p:cBhvr additive="base">
                                        <p:cTn id="23" dur="500" fill="hold"/>
                                        <p:tgtEl>
                                          <p:spTgt spid="24473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47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44739">
                                            <p:txEl>
                                              <p:pRg st="6" end="6"/>
                                            </p:txEl>
                                          </p:spTgt>
                                        </p:tgtEl>
                                        <p:attrNameLst>
                                          <p:attrName>style.visibility</p:attrName>
                                        </p:attrNameLst>
                                      </p:cBhvr>
                                      <p:to>
                                        <p:strVal val="visible"/>
                                      </p:to>
                                    </p:set>
                                    <p:anim calcmode="lin" valueType="num">
                                      <p:cBhvr additive="base">
                                        <p:cTn id="29" dur="500" fill="hold"/>
                                        <p:tgtEl>
                                          <p:spTgt spid="24473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4739">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44739">
                                            <p:txEl>
                                              <p:pRg st="7" end="7"/>
                                            </p:txEl>
                                          </p:spTgt>
                                        </p:tgtEl>
                                        <p:attrNameLst>
                                          <p:attrName>style.visibility</p:attrName>
                                        </p:attrNameLst>
                                      </p:cBhvr>
                                      <p:to>
                                        <p:strVal val="visible"/>
                                      </p:to>
                                    </p:set>
                                    <p:anim calcmode="lin" valueType="num">
                                      <p:cBhvr additive="base">
                                        <p:cTn id="33" dur="500" fill="hold"/>
                                        <p:tgtEl>
                                          <p:spTgt spid="244739">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4739">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44739">
                                            <p:txEl>
                                              <p:pRg st="8" end="8"/>
                                            </p:txEl>
                                          </p:spTgt>
                                        </p:tgtEl>
                                        <p:attrNameLst>
                                          <p:attrName>style.visibility</p:attrName>
                                        </p:attrNameLst>
                                      </p:cBhvr>
                                      <p:to>
                                        <p:strVal val="visible"/>
                                      </p:to>
                                    </p:set>
                                    <p:anim calcmode="lin" valueType="num">
                                      <p:cBhvr additive="base">
                                        <p:cTn id="37" dur="500" fill="hold"/>
                                        <p:tgtEl>
                                          <p:spTgt spid="24473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47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44739">
                                            <p:txEl>
                                              <p:pRg st="9" end="9"/>
                                            </p:txEl>
                                          </p:spTgt>
                                        </p:tgtEl>
                                        <p:attrNameLst>
                                          <p:attrName>style.visibility</p:attrName>
                                        </p:attrNameLst>
                                      </p:cBhvr>
                                      <p:to>
                                        <p:strVal val="visible"/>
                                      </p:to>
                                    </p:set>
                                    <p:anim calcmode="lin" valueType="num">
                                      <p:cBhvr additive="base">
                                        <p:cTn id="43" dur="500" fill="hold"/>
                                        <p:tgtEl>
                                          <p:spTgt spid="24473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473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5776D3-ED9D-49D8-8444-DE4EEA674A3A}"/>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Incompletezza del Mercato</a:t>
            </a:r>
          </a:p>
        </p:txBody>
      </p:sp>
      <p:sp>
        <p:nvSpPr>
          <p:cNvPr id="3" name="Segnaposto contenuto 2">
            <a:extLst>
              <a:ext uri="{FF2B5EF4-FFF2-40B4-BE49-F238E27FC236}">
                <a16:creationId xmlns:a16="http://schemas.microsoft.com/office/drawing/2014/main" id="{2BCDD96E-B03D-4908-BC5E-B026DE5E5B0C}"/>
              </a:ext>
            </a:extLst>
          </p:cNvPr>
          <p:cNvSpPr>
            <a:spLocks noGrp="1"/>
          </p:cNvSpPr>
          <p:nvPr>
            <p:ph idx="1"/>
          </p:nvPr>
        </p:nvSpPr>
        <p:spPr>
          <a:xfrm>
            <a:off x="0" y="1268760"/>
            <a:ext cx="9144000" cy="4752528"/>
          </a:xfrm>
        </p:spPr>
        <p:txBody>
          <a:bodyPr/>
          <a:lstStyle/>
          <a:p>
            <a:pPr>
              <a:lnSpc>
                <a:spcPct val="80000"/>
              </a:lnSpc>
              <a:buFont typeface="Wingdings" panose="05000000000000000000" pitchFamily="2" charset="2"/>
              <a:buChar char="§"/>
            </a:pPr>
            <a:r>
              <a:rPr lang="it-IT" altLang="en-US" sz="2400" dirty="0">
                <a:latin typeface="Times New Roman" panose="02020603050405020304" pitchFamily="18" charset="0"/>
              </a:rPr>
              <a:t>Con l’espressione «</a:t>
            </a:r>
            <a:r>
              <a:rPr lang="it-IT" altLang="en-US" sz="2400" dirty="0">
                <a:solidFill>
                  <a:srgbClr val="FF0000"/>
                </a:solidFill>
                <a:latin typeface="Times New Roman" panose="02020603050405020304" pitchFamily="18" charset="0"/>
              </a:rPr>
              <a:t>incompletezza nella struttura dei mercati</a:t>
            </a:r>
            <a:r>
              <a:rPr lang="it-IT" altLang="en-US" sz="2400" dirty="0">
                <a:latin typeface="Times New Roman" panose="02020603050405020304" pitchFamily="18" charset="0"/>
              </a:rPr>
              <a:t>» (Kenneth Arrow) si intende l’assenza nel Mercato di uno o più mercati rilevanti, cioè di “luoghi istituzionali” dove siano possibili scambi che, se realizzati, consentirebbero di raggiungere comunque il massimo benessere sociale.</a:t>
            </a:r>
          </a:p>
          <a:p>
            <a:pPr lvl="1">
              <a:lnSpc>
                <a:spcPct val="80000"/>
              </a:lnSpc>
              <a:buFont typeface="Wingdings" panose="05000000000000000000" pitchFamily="2" charset="2"/>
              <a:buChar char="§"/>
            </a:pPr>
            <a:r>
              <a:rPr lang="it-IT" altLang="en-US" sz="2400" b="1" i="1" dirty="0">
                <a:solidFill>
                  <a:srgbClr val="FF0000"/>
                </a:solidFill>
                <a:latin typeface="Times New Roman" panose="02020603050405020304" pitchFamily="18" charset="0"/>
              </a:rPr>
              <a:t>M</a:t>
            </a:r>
            <a:r>
              <a:rPr lang="it-IT" altLang="en-US" sz="2400" i="1" dirty="0">
                <a:solidFill>
                  <a:srgbClr val="FF0000"/>
                </a:solidFill>
                <a:latin typeface="Times New Roman" panose="02020603050405020304" pitchFamily="18" charset="0"/>
              </a:rPr>
              <a:t>ercato</a:t>
            </a:r>
            <a:r>
              <a:rPr lang="it-IT" altLang="en-US" sz="2400" dirty="0">
                <a:latin typeface="Times New Roman" panose="02020603050405020304" pitchFamily="18" charset="0"/>
              </a:rPr>
              <a:t> = meccanismo generale di allocazione delle risorse in modo decentralizzato</a:t>
            </a:r>
          </a:p>
          <a:p>
            <a:pPr lvl="1">
              <a:lnSpc>
                <a:spcPct val="80000"/>
              </a:lnSpc>
              <a:buFont typeface="Wingdings" panose="05000000000000000000" pitchFamily="2" charset="2"/>
              <a:buChar char="§"/>
            </a:pPr>
            <a:r>
              <a:rPr lang="it-IT" altLang="en-US" sz="2400" i="1" dirty="0">
                <a:solidFill>
                  <a:srgbClr val="FF0000"/>
                </a:solidFill>
                <a:latin typeface="Times New Roman" panose="02020603050405020304" pitchFamily="18" charset="0"/>
              </a:rPr>
              <a:t>mercato</a:t>
            </a:r>
            <a:r>
              <a:rPr lang="it-IT" altLang="en-US" sz="2400" dirty="0">
                <a:latin typeface="Times New Roman" panose="02020603050405020304" pitchFamily="18" charset="0"/>
              </a:rPr>
              <a:t> = singolo «luogo istituzionale» di scambio. </a:t>
            </a:r>
          </a:p>
          <a:p>
            <a:pPr>
              <a:lnSpc>
                <a:spcPct val="80000"/>
              </a:lnSpc>
              <a:buFont typeface="Wingdings" panose="05000000000000000000" pitchFamily="2" charset="2"/>
              <a:buChar char="§"/>
            </a:pPr>
            <a:r>
              <a:rPr lang="it-IT" altLang="en-US" sz="2400" dirty="0">
                <a:latin typeface="Times New Roman" panose="02020603050405020304" pitchFamily="18" charset="0"/>
              </a:rPr>
              <a:t>In altre parole, il Mercato fallisce perché nel sistema economico </a:t>
            </a:r>
            <a:r>
              <a:rPr lang="it-IT" altLang="en-US" sz="2400" u="sng" dirty="0">
                <a:latin typeface="Times New Roman" panose="02020603050405020304" pitchFamily="18" charset="0"/>
              </a:rPr>
              <a:t>non ci sono abbastanza mercati</a:t>
            </a:r>
            <a:r>
              <a:rPr lang="it-IT" altLang="en-US" sz="2400" dirty="0">
                <a:latin typeface="Times New Roman" panose="02020603050405020304" pitchFamily="18" charset="0"/>
              </a:rPr>
              <a:t>, cioè perché mancano le regole e/o le istituzioni che consentono di realizzare tutti gli scambi mutuamente vantaggiosi.</a:t>
            </a:r>
          </a:p>
          <a:p>
            <a:pPr>
              <a:lnSpc>
                <a:spcPct val="80000"/>
              </a:lnSpc>
              <a:buFont typeface="Wingdings" panose="05000000000000000000" pitchFamily="2" charset="2"/>
              <a:buChar char="§"/>
            </a:pPr>
            <a:r>
              <a:rPr lang="it-IT" altLang="en-US" sz="2400" dirty="0">
                <a:latin typeface="Times New Roman" panose="02020603050405020304" pitchFamily="18" charset="0"/>
              </a:rPr>
              <a:t>Quindi, la migliore terapia per curare il fallimento del Mercato secondo questo approccio è ... ancora più mercati!</a:t>
            </a:r>
          </a:p>
        </p:txBody>
      </p:sp>
    </p:spTree>
    <p:extLst>
      <p:ext uri="{BB962C8B-B14F-4D97-AF65-F5344CB8AC3E}">
        <p14:creationId xmlns:p14="http://schemas.microsoft.com/office/powerpoint/2010/main" val="39392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9735" y="73427"/>
            <a:ext cx="7772400" cy="1143000"/>
          </a:xfrm>
        </p:spPr>
        <p:txBody>
          <a:bodyPr/>
          <a:lstStyle/>
          <a:p>
            <a:r>
              <a:rPr lang="it-IT" dirty="0">
                <a:latin typeface="Times New Roman" panose="02020603050405020304" pitchFamily="18" charset="0"/>
                <a:cs typeface="Times New Roman" panose="02020603050405020304" pitchFamily="18" charset="0"/>
              </a:rPr>
              <a:t>Ancora i due approcci generali</a:t>
            </a:r>
          </a:p>
        </p:txBody>
      </p:sp>
      <p:sp>
        <p:nvSpPr>
          <p:cNvPr id="3" name="Segnaposto contenuto 2"/>
          <p:cNvSpPr>
            <a:spLocks noGrp="1"/>
          </p:cNvSpPr>
          <p:nvPr>
            <p:ph idx="1"/>
          </p:nvPr>
        </p:nvSpPr>
        <p:spPr>
          <a:xfrm>
            <a:off x="143508" y="1216427"/>
            <a:ext cx="8856984" cy="4824536"/>
          </a:xfrm>
        </p:spPr>
        <p:txBody>
          <a:bodyPr/>
          <a:lstStyle/>
          <a:p>
            <a:pPr>
              <a:buFont typeface="Wingdings" panose="05000000000000000000" pitchFamily="2" charset="2"/>
              <a:buChar char="§"/>
            </a:pPr>
            <a:r>
              <a:rPr lang="it-IT" sz="2800" dirty="0" err="1"/>
              <a:t>Signalling</a:t>
            </a:r>
            <a:r>
              <a:rPr lang="it-IT" sz="2800" dirty="0"/>
              <a:t> e screening servono a creare il «mercato mancante» dove scambiare l’informazione rilevante.</a:t>
            </a:r>
          </a:p>
          <a:p>
            <a:pPr lvl="1">
              <a:buFont typeface="Wingdings" panose="05000000000000000000" pitchFamily="2" charset="2"/>
              <a:buChar char="§"/>
            </a:pPr>
            <a:r>
              <a:rPr lang="it-IT" dirty="0"/>
              <a:t>P.e. il mercato della garanzia: si possono scambiare auto usate con o senza garanzia.</a:t>
            </a:r>
          </a:p>
          <a:p>
            <a:pPr>
              <a:buFont typeface="Wingdings" panose="05000000000000000000" pitchFamily="2" charset="2"/>
              <a:buChar char="§"/>
            </a:pPr>
            <a:r>
              <a:rPr lang="it-IT" sz="2800" dirty="0" err="1"/>
              <a:t>Signalling</a:t>
            </a:r>
            <a:r>
              <a:rPr lang="it-IT" sz="2800" dirty="0"/>
              <a:t> e screening servono a dare un prezzo (o costo) all’informazione rilevante. </a:t>
            </a:r>
          </a:p>
          <a:p>
            <a:pPr lvl="1">
              <a:buFont typeface="Wingdings" panose="05000000000000000000" pitchFamily="2" charset="2"/>
              <a:buChar char="§"/>
            </a:pPr>
            <a:r>
              <a:rPr lang="it-IT" dirty="0"/>
              <a:t>P.e. il prezzo della garanzia: auto usate garantite hanno un prezzo più elevato delle altre.</a:t>
            </a:r>
          </a:p>
          <a:p>
            <a:pPr>
              <a:buFont typeface="Wingdings" panose="05000000000000000000" pitchFamily="2" charset="2"/>
              <a:buChar char="§"/>
            </a:pPr>
            <a:r>
              <a:rPr lang="it-IT" sz="2800" dirty="0"/>
              <a:t>Il ruolo dello Stato è solo di supporto ad un istituto (la garanzia) di natura privata.</a:t>
            </a:r>
          </a:p>
        </p:txBody>
      </p:sp>
    </p:spTree>
    <p:extLst>
      <p:ext uri="{BB962C8B-B14F-4D97-AF65-F5344CB8AC3E}">
        <p14:creationId xmlns:p14="http://schemas.microsoft.com/office/powerpoint/2010/main" val="37494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4213" y="0"/>
            <a:ext cx="7772400" cy="765175"/>
          </a:xfrm>
        </p:spPr>
        <p:txBody>
          <a:bodyPr/>
          <a:lstStyle/>
          <a:p>
            <a:r>
              <a:rPr lang="en-US" altLang="en-US">
                <a:latin typeface="Times New Roman" panose="02020603050405020304" pitchFamily="18" charset="0"/>
              </a:rPr>
              <a:t>L’azione nascosta</a:t>
            </a:r>
          </a:p>
        </p:txBody>
      </p:sp>
      <p:sp>
        <p:nvSpPr>
          <p:cNvPr id="67587" name="Rectangle 3"/>
          <p:cNvSpPr>
            <a:spLocks noGrp="1" noChangeArrowheads="1"/>
          </p:cNvSpPr>
          <p:nvPr>
            <p:ph type="body" idx="1"/>
          </p:nvPr>
        </p:nvSpPr>
        <p:spPr>
          <a:xfrm>
            <a:off x="179388" y="836613"/>
            <a:ext cx="8713787" cy="5761037"/>
          </a:xfrm>
        </p:spPr>
        <p:txBody>
          <a:bodyPr/>
          <a:lstStyle/>
          <a:p>
            <a:pPr>
              <a:lnSpc>
                <a:spcPct val="80000"/>
              </a:lnSpc>
              <a:buFont typeface="Wingdings" panose="05000000000000000000" pitchFamily="2" charset="2"/>
              <a:buChar char="§"/>
            </a:pPr>
            <a:r>
              <a:rPr lang="it-IT" altLang="en-US" sz="2400" dirty="0"/>
              <a:t>Qui il fallimento del mercato è generato dal comportamento opportunistico di una delle parti – detta </a:t>
            </a:r>
            <a:r>
              <a:rPr lang="it-IT" altLang="en-US" sz="2400" u="sng" dirty="0"/>
              <a:t>agente</a:t>
            </a:r>
            <a:r>
              <a:rPr lang="it-IT" altLang="en-US" sz="2400" dirty="0"/>
              <a:t> – che, dopo aver stipulato un contratto in cui si impegna a svolgere una certa prestazione a favore della controparte – detta </a:t>
            </a:r>
            <a:r>
              <a:rPr lang="it-IT" altLang="en-US" sz="2400" u="sng" dirty="0"/>
              <a:t>principale</a:t>
            </a:r>
            <a:r>
              <a:rPr lang="it-IT" altLang="en-US" sz="2400" dirty="0"/>
              <a:t> – agisce nel proprio esclusivo interesse.</a:t>
            </a:r>
          </a:p>
          <a:p>
            <a:pPr>
              <a:lnSpc>
                <a:spcPct val="80000"/>
              </a:lnSpc>
              <a:buFont typeface="Wingdings" panose="05000000000000000000" pitchFamily="2" charset="2"/>
              <a:buChar char="§"/>
            </a:pPr>
            <a:r>
              <a:rPr lang="it-IT" altLang="en-US" sz="2400" dirty="0"/>
              <a:t>Tale incentivo a fare i propri  interessi, violando gli obblighi contrattuali, esiste in tutti i casi in cui il principale non può “monitorare” (= controllare) l’operato dell’agente e, se è il caso, sanzionarlo per la violazione.</a:t>
            </a:r>
          </a:p>
          <a:p>
            <a:pPr>
              <a:lnSpc>
                <a:spcPct val="80000"/>
              </a:lnSpc>
              <a:buFont typeface="Wingdings" panose="05000000000000000000" pitchFamily="2" charset="2"/>
              <a:buChar char="§"/>
            </a:pPr>
            <a:r>
              <a:rPr lang="it-IT" altLang="en-US" sz="2400" dirty="0"/>
              <a:t>Il mercato fallisce perché ciò che le parti hanno stipulato nel contratto è </a:t>
            </a:r>
            <a:r>
              <a:rPr lang="it-IT" altLang="en-US" sz="2400" u="sng" dirty="0"/>
              <a:t>per definizione</a:t>
            </a:r>
            <a:r>
              <a:rPr lang="it-IT" altLang="en-US" sz="2400" dirty="0"/>
              <a:t> l’esito che massimizza il benessere sociale complessivo della transazione; quindi l’agente, deviando dal contratto, ne riduce l’efficienza complessiva a proprio vantaggio.</a:t>
            </a:r>
          </a:p>
          <a:p>
            <a:pPr>
              <a:lnSpc>
                <a:spcPct val="80000"/>
              </a:lnSpc>
              <a:buFont typeface="Wingdings" panose="05000000000000000000" pitchFamily="2" charset="2"/>
              <a:buChar char="§"/>
            </a:pPr>
            <a:r>
              <a:rPr lang="it-IT" altLang="en-US" sz="2400" dirty="0"/>
              <a:t>Inoltre, prevedendo questa eventualità, il principale potrebbe rifiutare di stipulare il contratto oppure tutelarsi dall’azzardo morale con l’imposizione di costose clausole e penali, ma questo implica elevati costi di transazione.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55650" y="115888"/>
            <a:ext cx="7772400" cy="576262"/>
          </a:xfrm>
        </p:spPr>
        <p:txBody>
          <a:bodyPr/>
          <a:lstStyle/>
          <a:p>
            <a:r>
              <a:rPr lang="it-IT" altLang="en-US" sz="3200">
                <a:latin typeface="Book Antiqua" panose="02040602050305030304" pitchFamily="18" charset="0"/>
              </a:rPr>
              <a:t>Un calciatore svogliato</a:t>
            </a:r>
          </a:p>
        </p:txBody>
      </p:sp>
      <p:sp>
        <p:nvSpPr>
          <p:cNvPr id="248835" name="Rectangle 3"/>
          <p:cNvSpPr>
            <a:spLocks noGrp="1" noChangeArrowheads="1"/>
          </p:cNvSpPr>
          <p:nvPr>
            <p:ph type="body" idx="1"/>
          </p:nvPr>
        </p:nvSpPr>
        <p:spPr>
          <a:xfrm>
            <a:off x="179388" y="692150"/>
            <a:ext cx="8785225" cy="6165850"/>
          </a:xfrm>
        </p:spPr>
        <p:txBody>
          <a:bodyPr/>
          <a:lstStyle/>
          <a:p>
            <a:pPr>
              <a:lnSpc>
                <a:spcPct val="80000"/>
              </a:lnSpc>
            </a:pPr>
            <a:r>
              <a:rPr lang="it-IT" altLang="en-US" sz="2000"/>
              <a:t>Consideriamo un calciatore (= agente) che viene ingaggiato da un club (= principale) con un contratto pluriennale e multimilionario.</a:t>
            </a:r>
          </a:p>
          <a:p>
            <a:pPr>
              <a:lnSpc>
                <a:spcPct val="80000"/>
              </a:lnSpc>
            </a:pPr>
            <a:r>
              <a:rPr lang="it-IT" altLang="en-US" sz="2000"/>
              <a:t>Il calciatore, dopo aver firmato il contratto, è sicuro di ricevere l’ingaggio pattuito, a prescindere dall’impegno con cui si allenerà e giocherà. E’ possibile quindi che il suo impegno non sia proprio il massimo …</a:t>
            </a:r>
          </a:p>
          <a:p>
            <a:pPr>
              <a:lnSpc>
                <a:spcPct val="80000"/>
              </a:lnSpc>
            </a:pPr>
            <a:r>
              <a:rPr lang="it-IT" altLang="en-US" sz="2000"/>
              <a:t>In altre parole, l’incentivo per l’agente è perseguire opportunisticamente il proprio interesse (= non impegnarsi troppo) invece che quello del principale (= massimo impegno): è una tipica situazione di azione nascosta o azzardo morale.</a:t>
            </a:r>
          </a:p>
          <a:p>
            <a:pPr>
              <a:lnSpc>
                <a:spcPct val="80000"/>
              </a:lnSpc>
            </a:pPr>
            <a:r>
              <a:rPr lang="it-IT" altLang="en-US" sz="2000"/>
              <a:t>Ovviamente il club potrebbe monitorare (cioè controllare) il comportamento del calciatore, inserendo nel contratto delle clausole penali che consentano di multarlo in caso il suo stile di vita sia poco professionale (Bacco, Tabacco e Venere …)</a:t>
            </a:r>
          </a:p>
          <a:p>
            <a:pPr>
              <a:lnSpc>
                <a:spcPct val="80000"/>
              </a:lnSpc>
            </a:pPr>
            <a:r>
              <a:rPr lang="it-IT" altLang="en-US" sz="2000"/>
              <a:t>Ma l’impegno profuso sul campo è difficile da monitorare. Come può il club difendersi dal comportamento opportunistico del calciatore?</a:t>
            </a:r>
          </a:p>
          <a:p>
            <a:pPr>
              <a:lnSpc>
                <a:spcPct val="80000"/>
              </a:lnSpc>
            </a:pPr>
            <a:r>
              <a:rPr lang="it-IT" altLang="en-US" sz="2000" u="sng"/>
              <a:t>Soluzione</a:t>
            </a:r>
            <a:r>
              <a:rPr lang="it-IT" altLang="en-US" sz="2000"/>
              <a:t>: si può prevedere nel contratto che una parte rilevante dell’ingaggio dipenda dai risultati raggiunti sia a livello individuale (p.e. gol segnati) che collettivo (p.e. vittoria in campionato). In sostanza, il principale “vende” all’agente parte del (valore economico del) risultato che verrà ottenuto grazie al suo comportamento. Questo consente di riallineare l’interesse/incentivo dell’agente con quello del principale: il calciatore, impegnandosi al massimo, perseguirà sia il proprio interesse che quello del club.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8835">
                                            <p:txEl>
                                              <p:pRg st="1" end="1"/>
                                            </p:txEl>
                                          </p:spTgt>
                                        </p:tgtEl>
                                        <p:attrNameLst>
                                          <p:attrName>style.visibility</p:attrName>
                                        </p:attrNameLst>
                                      </p:cBhvr>
                                      <p:to>
                                        <p:strVal val="visible"/>
                                      </p:to>
                                    </p:set>
                                    <p:anim calcmode="lin" valueType="num">
                                      <p:cBhvr additive="base">
                                        <p:cTn id="7" dur="500" fill="hold"/>
                                        <p:tgtEl>
                                          <p:spTgt spid="2488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883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8835">
                                            <p:txEl>
                                              <p:pRg st="2" end="2"/>
                                            </p:txEl>
                                          </p:spTgt>
                                        </p:tgtEl>
                                        <p:attrNameLst>
                                          <p:attrName>style.visibility</p:attrName>
                                        </p:attrNameLst>
                                      </p:cBhvr>
                                      <p:to>
                                        <p:strVal val="visible"/>
                                      </p:to>
                                    </p:set>
                                    <p:anim calcmode="lin" valueType="num">
                                      <p:cBhvr additive="base">
                                        <p:cTn id="11" dur="500" fill="hold"/>
                                        <p:tgtEl>
                                          <p:spTgt spid="24883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88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8835">
                                            <p:txEl>
                                              <p:pRg st="3" end="3"/>
                                            </p:txEl>
                                          </p:spTgt>
                                        </p:tgtEl>
                                        <p:attrNameLst>
                                          <p:attrName>style.visibility</p:attrName>
                                        </p:attrNameLst>
                                      </p:cBhvr>
                                      <p:to>
                                        <p:strVal val="visible"/>
                                      </p:to>
                                    </p:set>
                                    <p:anim calcmode="lin" valueType="num">
                                      <p:cBhvr additive="base">
                                        <p:cTn id="17" dur="500" fill="hold"/>
                                        <p:tgtEl>
                                          <p:spTgt spid="24883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883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8835">
                                            <p:txEl>
                                              <p:pRg st="4" end="4"/>
                                            </p:txEl>
                                          </p:spTgt>
                                        </p:tgtEl>
                                        <p:attrNameLst>
                                          <p:attrName>style.visibility</p:attrName>
                                        </p:attrNameLst>
                                      </p:cBhvr>
                                      <p:to>
                                        <p:strVal val="visible"/>
                                      </p:to>
                                    </p:set>
                                    <p:anim calcmode="lin" valueType="num">
                                      <p:cBhvr additive="base">
                                        <p:cTn id="21" dur="500" fill="hold"/>
                                        <p:tgtEl>
                                          <p:spTgt spid="24883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88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48835">
                                            <p:txEl>
                                              <p:pRg st="5" end="5"/>
                                            </p:txEl>
                                          </p:spTgt>
                                        </p:tgtEl>
                                        <p:attrNameLst>
                                          <p:attrName>style.visibility</p:attrName>
                                        </p:attrNameLst>
                                      </p:cBhvr>
                                      <p:to>
                                        <p:strVal val="visible"/>
                                      </p:to>
                                    </p:set>
                                    <p:animEffect transition="in" filter="checkerboard(across)">
                                      <p:cBhvr>
                                        <p:cTn id="27" dur="500"/>
                                        <p:tgtEl>
                                          <p:spTgt spid="2488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7950"/>
            <a:ext cx="7772400" cy="1143000"/>
          </a:xfrm>
        </p:spPr>
        <p:txBody>
          <a:bodyPr/>
          <a:lstStyle/>
          <a:p>
            <a:r>
              <a:rPr lang="it-IT" dirty="0">
                <a:latin typeface="Times New Roman" panose="02020603050405020304" pitchFamily="18" charset="0"/>
                <a:cs typeface="Times New Roman" panose="02020603050405020304" pitchFamily="18" charset="0"/>
              </a:rPr>
              <a:t>Dare un prezzo all’opportunismo</a:t>
            </a:r>
          </a:p>
        </p:txBody>
      </p:sp>
      <p:sp>
        <p:nvSpPr>
          <p:cNvPr id="3" name="Segnaposto contenuto 2"/>
          <p:cNvSpPr>
            <a:spLocks noGrp="1"/>
          </p:cNvSpPr>
          <p:nvPr>
            <p:ph idx="1"/>
          </p:nvPr>
        </p:nvSpPr>
        <p:spPr>
          <a:xfrm>
            <a:off x="5882" y="1124744"/>
            <a:ext cx="9144000" cy="5504656"/>
          </a:xfrm>
        </p:spPr>
        <p:txBody>
          <a:bodyPr/>
          <a:lstStyle/>
          <a:p>
            <a:pPr>
              <a:buFont typeface="Wingdings" panose="05000000000000000000" pitchFamily="2" charset="2"/>
              <a:buChar char="§"/>
            </a:pPr>
            <a:r>
              <a:rPr lang="it-IT" sz="2800" dirty="0"/>
              <a:t>Nell’esempio, il «premio di rendimento» per il calciatore svogliato è un modo per dare un «prezzo» al suo comportamento opportunistico</a:t>
            </a:r>
          </a:p>
          <a:p>
            <a:pPr>
              <a:buFont typeface="Wingdings" panose="05000000000000000000" pitchFamily="2" charset="2"/>
              <a:buChar char="§"/>
            </a:pPr>
            <a:r>
              <a:rPr lang="it-IT" sz="2800" dirty="0"/>
              <a:t>Tale «prezzo» serve a riallineare gli incentivi dell’agente (calciatore) con quelli del principale (club): ora il mancato impegno dell’agente ha un costo per l’agente stesso.</a:t>
            </a:r>
          </a:p>
          <a:p>
            <a:pPr>
              <a:buFont typeface="Wingdings" panose="05000000000000000000" pitchFamily="2" charset="2"/>
              <a:buChar char="§"/>
            </a:pPr>
            <a:r>
              <a:rPr lang="it-IT" sz="2800" dirty="0"/>
              <a:t>Generare un «segnale di prezzo» risolve ancora una volta il fallimento del mercato.</a:t>
            </a:r>
          </a:p>
          <a:p>
            <a:pPr>
              <a:buFont typeface="Wingdings" panose="05000000000000000000" pitchFamily="2" charset="2"/>
              <a:buChar char="§"/>
            </a:pPr>
            <a:r>
              <a:rPr lang="it-IT" sz="2800" dirty="0"/>
              <a:t>Ma il segnale si può generare solo all’interno del corretto «meccanismo istituzionale».</a:t>
            </a:r>
          </a:p>
        </p:txBody>
      </p:sp>
    </p:spTree>
    <p:extLst>
      <p:ext uri="{BB962C8B-B14F-4D97-AF65-F5344CB8AC3E}">
        <p14:creationId xmlns:p14="http://schemas.microsoft.com/office/powerpoint/2010/main" val="406122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144000" cy="1143000"/>
          </a:xfrm>
        </p:spPr>
        <p:txBody>
          <a:bodyPr/>
          <a:lstStyle/>
          <a:p>
            <a:r>
              <a:rPr lang="it-IT" altLang="en-US" sz="3200"/>
              <a:t>Le asimmetrie informative ed il mercato del lavoro</a:t>
            </a:r>
          </a:p>
        </p:txBody>
      </p:sp>
      <p:sp>
        <p:nvSpPr>
          <p:cNvPr id="250883" name="Rectangle 3"/>
          <p:cNvSpPr>
            <a:spLocks noGrp="1" noChangeArrowheads="1"/>
          </p:cNvSpPr>
          <p:nvPr>
            <p:ph type="body" idx="1"/>
          </p:nvPr>
        </p:nvSpPr>
        <p:spPr>
          <a:xfrm>
            <a:off x="0" y="908050"/>
            <a:ext cx="9144000" cy="5797550"/>
          </a:xfrm>
          <a:extLst>
            <a:ext uri="{91240B29-F687-4F45-9708-019B960494DF}">
              <a14:hiddenLine xmlns:a14="http://schemas.microsoft.com/office/drawing/2010/main" w="12700">
                <a:solidFill>
                  <a:srgbClr val="D60093"/>
                </a:solidFill>
                <a:miter lim="800000"/>
                <a:headEnd/>
                <a:tailEnd/>
              </a14:hiddenLine>
            </a:ext>
          </a:extLst>
        </p:spPr>
        <p:txBody>
          <a:bodyPr/>
          <a:lstStyle/>
          <a:p>
            <a:pPr>
              <a:lnSpc>
                <a:spcPct val="90000"/>
              </a:lnSpc>
              <a:buFont typeface="Wingdings" panose="05000000000000000000" pitchFamily="2" charset="2"/>
              <a:buChar char="§"/>
              <a:tabLst>
                <a:tab pos="333375" algn="l"/>
                <a:tab pos="742950" algn="l"/>
              </a:tabLst>
            </a:pPr>
            <a:r>
              <a:rPr lang="it-IT" altLang="en-US" sz="2400" dirty="0"/>
              <a:t>Esempio di </a:t>
            </a:r>
            <a:r>
              <a:rPr lang="it-IT" altLang="en-US" sz="2400" dirty="0">
                <a:solidFill>
                  <a:srgbClr val="D60093"/>
                </a:solidFill>
              </a:rPr>
              <a:t>selezione avversa</a:t>
            </a:r>
            <a:r>
              <a:rPr lang="it-IT" altLang="en-US" sz="2400" dirty="0"/>
              <a:t> nel mercato del lavoro: la </a:t>
            </a:r>
            <a:r>
              <a:rPr lang="it-IT" altLang="en-US" sz="2400" u="sng" dirty="0"/>
              <a:t>selezione del personale</a:t>
            </a:r>
            <a:r>
              <a:rPr lang="it-IT" altLang="en-US" sz="2400" dirty="0"/>
              <a:t>.</a:t>
            </a:r>
          </a:p>
          <a:p>
            <a:pPr lvl="1">
              <a:lnSpc>
                <a:spcPct val="90000"/>
              </a:lnSpc>
              <a:buFont typeface="Wingdings" panose="05000000000000000000" pitchFamily="2" charset="2"/>
              <a:buChar char="§"/>
              <a:tabLst>
                <a:tab pos="333375" algn="l"/>
                <a:tab pos="742950" algn="l"/>
              </a:tabLst>
            </a:pPr>
            <a:r>
              <a:rPr lang="it-IT" altLang="en-US" sz="2400" i="1" dirty="0"/>
              <a:t>Problema</a:t>
            </a:r>
            <a:r>
              <a:rPr lang="it-IT" altLang="en-US" sz="2400" dirty="0"/>
              <a:t>: solo il lavoratore conosce la propria capacità di lavoro; chi lo assume non sa quanto realmente vale. </a:t>
            </a:r>
          </a:p>
          <a:p>
            <a:pPr lvl="1">
              <a:lnSpc>
                <a:spcPct val="90000"/>
              </a:lnSpc>
              <a:buFont typeface="Wingdings" panose="05000000000000000000" pitchFamily="2" charset="2"/>
              <a:buChar char="§"/>
              <a:tabLst>
                <a:tab pos="333375" algn="l"/>
                <a:tab pos="742950" algn="l"/>
              </a:tabLst>
            </a:pPr>
            <a:r>
              <a:rPr lang="it-IT" altLang="en-US" sz="2400" i="1" dirty="0"/>
              <a:t>Soluzione 1</a:t>
            </a:r>
            <a:r>
              <a:rPr lang="it-IT" altLang="en-US" sz="2400" dirty="0"/>
              <a:t>: un salario elevato può servire per attrarre </a:t>
            </a:r>
            <a:r>
              <a:rPr lang="it-IT" altLang="en-US" sz="2400" u="sng" dirty="0"/>
              <a:t>anche</a:t>
            </a:r>
            <a:r>
              <a:rPr lang="it-IT" altLang="en-US" sz="2400" dirty="0"/>
              <a:t> lavoratori più capaci (cioè con </a:t>
            </a:r>
            <a:r>
              <a:rPr lang="it-IT" altLang="en-US" sz="2400" i="1" dirty="0"/>
              <a:t>salario di riserva</a:t>
            </a:r>
            <a:r>
              <a:rPr lang="it-IT" altLang="en-US" sz="2400" dirty="0"/>
              <a:t> più alto).</a:t>
            </a:r>
          </a:p>
          <a:p>
            <a:pPr lvl="1">
              <a:lnSpc>
                <a:spcPct val="90000"/>
              </a:lnSpc>
              <a:buFont typeface="Wingdings" panose="05000000000000000000" pitchFamily="2" charset="2"/>
              <a:buChar char="§"/>
              <a:tabLst>
                <a:tab pos="333375" algn="l"/>
                <a:tab pos="742950" algn="l"/>
              </a:tabLst>
            </a:pPr>
            <a:r>
              <a:rPr lang="it-IT" altLang="en-US" sz="2400" i="1" dirty="0"/>
              <a:t>Soluzione 2</a:t>
            </a:r>
            <a:r>
              <a:rPr lang="it-IT" altLang="en-US" sz="2400" dirty="0"/>
              <a:t>: usare il titolo di studio come segnale della qualità del lavoratore.</a:t>
            </a:r>
            <a:endParaRPr lang="it-IT" altLang="en-US" dirty="0"/>
          </a:p>
          <a:p>
            <a:pPr>
              <a:lnSpc>
                <a:spcPct val="90000"/>
              </a:lnSpc>
              <a:buFont typeface="Wingdings" panose="05000000000000000000" pitchFamily="2" charset="2"/>
              <a:buChar char="§"/>
              <a:tabLst>
                <a:tab pos="333375" algn="l"/>
                <a:tab pos="742950" algn="l"/>
              </a:tabLst>
            </a:pPr>
            <a:r>
              <a:rPr lang="it-IT" altLang="en-US" sz="2400" dirty="0"/>
              <a:t>Esempio di </a:t>
            </a:r>
            <a:r>
              <a:rPr lang="it-IT" altLang="en-US" sz="2400" dirty="0">
                <a:solidFill>
                  <a:srgbClr val="D60093"/>
                </a:solidFill>
              </a:rPr>
              <a:t>azzardo morale</a:t>
            </a:r>
            <a:r>
              <a:rPr lang="it-IT" altLang="en-US" sz="2400" dirty="0"/>
              <a:t> nel mercato del lavoro: il </a:t>
            </a:r>
            <a:r>
              <a:rPr lang="it-IT" altLang="en-US" sz="2400" u="sng" dirty="0"/>
              <a:t>lavoratore dipendente</a:t>
            </a:r>
            <a:r>
              <a:rPr lang="it-IT" altLang="en-US" sz="2400" dirty="0"/>
              <a:t> (non controllabile).</a:t>
            </a:r>
          </a:p>
          <a:p>
            <a:pPr lvl="1">
              <a:lnSpc>
                <a:spcPct val="90000"/>
              </a:lnSpc>
              <a:buFont typeface="Wingdings" panose="05000000000000000000" pitchFamily="2" charset="2"/>
              <a:buChar char="§"/>
              <a:tabLst>
                <a:tab pos="333375" algn="l"/>
                <a:tab pos="742950" algn="l"/>
              </a:tabLst>
            </a:pPr>
            <a:r>
              <a:rPr lang="it-IT" altLang="en-US" sz="2400" i="1" dirty="0"/>
              <a:t>Problema</a:t>
            </a:r>
            <a:r>
              <a:rPr lang="it-IT" altLang="en-US" sz="2400" dirty="0"/>
              <a:t>: il lavoratore (agente) lavora per conto dell’impresa (principale), ma la sua remunerazione è in genere fissa indipendentemente dall’impegno profuso. Perché dovrebbe impegnarsi?</a:t>
            </a:r>
          </a:p>
          <a:p>
            <a:pPr lvl="1">
              <a:lnSpc>
                <a:spcPct val="90000"/>
              </a:lnSpc>
              <a:buFont typeface="Wingdings" panose="05000000000000000000" pitchFamily="2" charset="2"/>
              <a:buChar char="§"/>
              <a:tabLst>
                <a:tab pos="333375" algn="l"/>
                <a:tab pos="742950" algn="l"/>
              </a:tabLst>
            </a:pPr>
            <a:r>
              <a:rPr lang="it-IT" altLang="en-US" sz="2400" i="1" dirty="0"/>
              <a:t>Soluzione</a:t>
            </a:r>
            <a:r>
              <a:rPr lang="it-IT" altLang="en-US" sz="2400" dirty="0"/>
              <a:t>: il contratto di lavoro deve essere costruito in modo da incentivare l’impegno (come nel caso del calciatore).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0883">
                                            <p:txEl>
                                              <p:pRg st="2" end="2"/>
                                            </p:txEl>
                                          </p:spTgt>
                                        </p:tgtEl>
                                        <p:attrNameLst>
                                          <p:attrName>style.visibility</p:attrName>
                                        </p:attrNameLst>
                                      </p:cBhvr>
                                      <p:to>
                                        <p:strVal val="visible"/>
                                      </p:to>
                                    </p:set>
                                    <p:anim calcmode="lin" valueType="num">
                                      <p:cBhvr additive="base">
                                        <p:cTn id="7" dur="500" fill="hold"/>
                                        <p:tgtEl>
                                          <p:spTgt spid="25088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088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0883">
                                            <p:txEl>
                                              <p:pRg st="3" end="3"/>
                                            </p:txEl>
                                          </p:spTgt>
                                        </p:tgtEl>
                                        <p:attrNameLst>
                                          <p:attrName>style.visibility</p:attrName>
                                        </p:attrNameLst>
                                      </p:cBhvr>
                                      <p:to>
                                        <p:strVal val="visible"/>
                                      </p:to>
                                    </p:set>
                                    <p:anim calcmode="lin" valueType="num">
                                      <p:cBhvr additive="base">
                                        <p:cTn id="11" dur="500" fill="hold"/>
                                        <p:tgtEl>
                                          <p:spTgt spid="25088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08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088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08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50883">
                                            <p:txEl>
                                              <p:pRg st="6" end="6"/>
                                            </p:txEl>
                                          </p:spTgt>
                                        </p:tgtEl>
                                        <p:attrNameLst>
                                          <p:attrName>style.visibility</p:attrName>
                                        </p:attrNameLst>
                                      </p:cBhvr>
                                      <p:to>
                                        <p:strVal val="visible"/>
                                      </p:to>
                                    </p:set>
                                    <p:anim calcmode="lin" valueType="num">
                                      <p:cBhvr additive="base">
                                        <p:cTn id="23" dur="500" fill="hold"/>
                                        <p:tgtEl>
                                          <p:spTgt spid="25088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08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marL="0" marR="0" lvl="0" indent="0" algn="l" defTabSz="914400" rtl="0" eaLnBrk="0" fontAlgn="base" latinLnBrk="0" hangingPunct="0">
              <a:lnSpc>
                <a:spcPct val="100000"/>
              </a:lnSpc>
              <a:spcBef>
                <a:spcPct val="20000"/>
              </a:spcBef>
              <a:spcAft>
                <a:spcPct val="0"/>
              </a:spcAft>
              <a:buClr>
                <a:srgbClr val="618FFD"/>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marL="0" marR="0" lvl="0" indent="0" algn="l" defTabSz="914400" rtl="0" eaLnBrk="0" fontAlgn="base" latinLnBrk="0" hangingPunct="0">
              <a:lnSpc>
                <a:spcPct val="100000"/>
              </a:lnSpc>
              <a:spcBef>
                <a:spcPct val="20000"/>
              </a:spcBef>
              <a:spcAft>
                <a:spcPct val="0"/>
              </a:spcAft>
              <a:buClr>
                <a:srgbClr val="618FFD"/>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12" name="Rectangle 4"/>
          <p:cNvSpPr>
            <a:spLocks noGrp="1" noChangeArrowheads="1"/>
          </p:cNvSpPr>
          <p:nvPr>
            <p:ph type="title"/>
          </p:nvPr>
        </p:nvSpPr>
        <p:spPr>
          <a:xfrm>
            <a:off x="0" y="131135"/>
            <a:ext cx="9144000" cy="609600"/>
          </a:xfrm>
          <a:noFill/>
        </p:spPr>
        <p:txBody>
          <a:bodyPr/>
          <a:lstStyle/>
          <a:p>
            <a:r>
              <a:rPr lang="it-IT" altLang="it-IT" dirty="0"/>
              <a:t>Dalla macro: la teoria dei salari di efficienza</a:t>
            </a:r>
          </a:p>
        </p:txBody>
      </p:sp>
      <p:sp>
        <p:nvSpPr>
          <p:cNvPr id="33797" name="Rectangle 5"/>
          <p:cNvSpPr>
            <a:spLocks noGrp="1" noChangeArrowheads="1"/>
          </p:cNvSpPr>
          <p:nvPr>
            <p:ph type="body" idx="1"/>
          </p:nvPr>
        </p:nvSpPr>
        <p:spPr>
          <a:xfrm>
            <a:off x="0" y="857672"/>
            <a:ext cx="9144000" cy="5847928"/>
          </a:xfrm>
          <a:noFill/>
          <a:extLst>
            <a:ext uri="{91240B29-F687-4F45-9708-019B960494DF}">
              <a14:hiddenLine xmlns:a14="http://schemas.microsoft.com/office/drawing/2010/main" w="12700">
                <a:solidFill>
                  <a:srgbClr val="FC0128"/>
                </a:solidFill>
                <a:miter lim="800000"/>
                <a:headEnd/>
                <a:tailEnd/>
              </a14:hiddenLine>
            </a:ext>
          </a:extLst>
        </p:spPr>
        <p:txBody>
          <a:bodyPr/>
          <a:lstStyle/>
          <a:p>
            <a:pPr marL="533400" indent="-533400">
              <a:lnSpc>
                <a:spcPct val="90000"/>
              </a:lnSpc>
            </a:pPr>
            <a:r>
              <a:rPr lang="it-IT" altLang="it-IT" sz="2400" dirty="0"/>
              <a:t>Perché un’impresa può trovare conveniente pagare salari superiori a W*? Ci sono vari motivi:</a:t>
            </a:r>
          </a:p>
          <a:p>
            <a:pPr marL="914400" lvl="1" indent="-457200">
              <a:lnSpc>
                <a:spcPct val="90000"/>
              </a:lnSpc>
              <a:buFont typeface="Monotype Sorts" pitchFamily="2" charset="2"/>
              <a:buNone/>
            </a:pPr>
            <a:r>
              <a:rPr lang="it-IT" altLang="it-IT" sz="2400" dirty="0">
                <a:solidFill>
                  <a:schemeClr val="tx2"/>
                </a:solidFill>
              </a:rPr>
              <a:t>1. </a:t>
            </a:r>
            <a:r>
              <a:rPr lang="it-IT" altLang="it-IT" sz="2400" dirty="0">
                <a:solidFill>
                  <a:srgbClr val="FC0128"/>
                </a:solidFill>
              </a:rPr>
              <a:t>La salute dei lavoratori</a:t>
            </a:r>
            <a:r>
              <a:rPr lang="it-IT" altLang="it-IT" sz="2400" i="1" dirty="0"/>
              <a:t>:</a:t>
            </a:r>
            <a:r>
              <a:rPr lang="it-IT" altLang="it-IT" sz="2400" dirty="0"/>
              <a:t> una forza lavoro meglio nutrita è più produttiva (questo motivo valeva in passato e, oggi, solo nei PVS).</a:t>
            </a:r>
          </a:p>
          <a:p>
            <a:pPr marL="914400" lvl="1" indent="-457200">
              <a:lnSpc>
                <a:spcPct val="90000"/>
              </a:lnSpc>
              <a:buFont typeface="Monotype Sorts" pitchFamily="2" charset="2"/>
              <a:buNone/>
            </a:pPr>
            <a:r>
              <a:rPr lang="it-IT" altLang="it-IT" sz="2400" dirty="0">
                <a:solidFill>
                  <a:schemeClr val="tx2"/>
                </a:solidFill>
              </a:rPr>
              <a:t>2. </a:t>
            </a:r>
            <a:r>
              <a:rPr lang="it-IT" altLang="it-IT" sz="2400" dirty="0">
                <a:solidFill>
                  <a:srgbClr val="FC0128"/>
                </a:solidFill>
              </a:rPr>
              <a:t>Il turnover dei lavoratori</a:t>
            </a:r>
            <a:r>
              <a:rPr lang="it-IT" altLang="it-IT" sz="2400" i="1" dirty="0"/>
              <a:t>:</a:t>
            </a:r>
            <a:r>
              <a:rPr lang="it-IT" altLang="it-IT" sz="2400" dirty="0"/>
              <a:t> si pagano di più i lavoratori per disincentivarli a cercare un’altra occupazione, eliminando così i c.d. </a:t>
            </a:r>
            <a:r>
              <a:rPr lang="it-IT" altLang="it-IT" sz="2400" u="sng" dirty="0"/>
              <a:t>costi di rimpiazzo</a:t>
            </a:r>
            <a:r>
              <a:rPr lang="it-IT" altLang="it-IT" sz="2400" dirty="0"/>
              <a:t> (costi di ricerca, costi di formazione ed addestramento).</a:t>
            </a:r>
          </a:p>
          <a:p>
            <a:pPr marL="914400" lvl="1" indent="-457200">
              <a:lnSpc>
                <a:spcPct val="90000"/>
              </a:lnSpc>
              <a:buFont typeface="Monotype Sorts" pitchFamily="2" charset="2"/>
              <a:buNone/>
            </a:pPr>
            <a:r>
              <a:rPr lang="it-IT" altLang="it-IT" sz="2400" dirty="0">
                <a:solidFill>
                  <a:schemeClr val="tx2"/>
                </a:solidFill>
              </a:rPr>
              <a:t>3. </a:t>
            </a:r>
            <a:r>
              <a:rPr lang="it-IT" altLang="it-IT" sz="2400" dirty="0">
                <a:solidFill>
                  <a:srgbClr val="FC0128"/>
                </a:solidFill>
              </a:rPr>
              <a:t>La qualità dei lavoratori</a:t>
            </a:r>
            <a:r>
              <a:rPr lang="it-IT" altLang="it-IT" sz="2400" i="1" dirty="0"/>
              <a:t>:</a:t>
            </a:r>
            <a:r>
              <a:rPr lang="it-IT" altLang="it-IT" sz="2400" dirty="0"/>
              <a:t> un salario più elevato è un modo per attrarre </a:t>
            </a:r>
            <a:r>
              <a:rPr lang="it-IT" altLang="it-IT" sz="2400" u="sng" dirty="0"/>
              <a:t>anche</a:t>
            </a:r>
            <a:r>
              <a:rPr lang="it-IT" altLang="it-IT" sz="2400" dirty="0"/>
              <a:t> lavoratori più capaci (</a:t>
            </a:r>
            <a:r>
              <a:rPr lang="it-IT" altLang="it-IT" sz="2400" dirty="0">
                <a:sym typeface="Symbol" panose="05050102010706020507" pitchFamily="18" charset="2"/>
              </a:rPr>
              <a:t> problema di selezione avversa)</a:t>
            </a:r>
            <a:r>
              <a:rPr lang="it-IT" altLang="it-IT" sz="2400" dirty="0"/>
              <a:t>.</a:t>
            </a:r>
            <a:r>
              <a:rPr lang="it-IT" altLang="it-IT" sz="2400" u="sng" dirty="0">
                <a:solidFill>
                  <a:schemeClr val="tx2"/>
                </a:solidFill>
              </a:rPr>
              <a:t> </a:t>
            </a:r>
          </a:p>
          <a:p>
            <a:pPr marL="914400" lvl="1" indent="-457200">
              <a:lnSpc>
                <a:spcPct val="90000"/>
              </a:lnSpc>
              <a:buFont typeface="Monotype Sorts" pitchFamily="2" charset="2"/>
              <a:buNone/>
            </a:pPr>
            <a:r>
              <a:rPr lang="it-IT" altLang="it-IT" sz="2400" dirty="0">
                <a:solidFill>
                  <a:schemeClr val="tx2"/>
                </a:solidFill>
              </a:rPr>
              <a:t>4. </a:t>
            </a:r>
            <a:r>
              <a:rPr lang="it-IT" altLang="it-IT" sz="2400" dirty="0">
                <a:solidFill>
                  <a:srgbClr val="FC0128"/>
                </a:solidFill>
              </a:rPr>
              <a:t>Lo sforzo dei lavoratori</a:t>
            </a:r>
            <a:r>
              <a:rPr lang="it-IT" altLang="it-IT" sz="2400" i="1" dirty="0"/>
              <a:t>:</a:t>
            </a:r>
            <a:r>
              <a:rPr lang="it-IT" altLang="it-IT" sz="2400" dirty="0"/>
              <a:t> salari più elevati incentivano i lavoratori ad impegnarsi di più perché alzano il costo di un eventuale licenziamento per scarso impegno (</a:t>
            </a:r>
            <a:r>
              <a:rPr lang="it-IT" altLang="it-IT" sz="2400" dirty="0">
                <a:sym typeface="Symbol" panose="05050102010706020507" pitchFamily="18" charset="2"/>
              </a:rPr>
              <a:t> problema di azzardo morale</a:t>
            </a:r>
            <a:r>
              <a:rPr lang="it-IT" altLang="it-IT" sz="2400" dirty="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xEl>
                                              <p:pRg st="1" end="1"/>
                                            </p:txEl>
                                          </p:spTgt>
                                        </p:tgtEl>
                                        <p:attrNameLst>
                                          <p:attrName>style.visibility</p:attrName>
                                        </p:attrNameLst>
                                      </p:cBhvr>
                                      <p:to>
                                        <p:strVal val="visible"/>
                                      </p:to>
                                    </p:set>
                                    <p:animEffect transition="in" filter="wipe(left)">
                                      <p:cBhvr>
                                        <p:cTn id="7" dur="500"/>
                                        <p:tgtEl>
                                          <p:spTgt spid="33797">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3797">
                                            <p:txEl>
                                              <p:pRg st="2" end="2"/>
                                            </p:txEl>
                                          </p:spTgt>
                                        </p:tgtEl>
                                        <p:attrNameLst>
                                          <p:attrName>style.visibility</p:attrName>
                                        </p:attrNameLst>
                                      </p:cBhvr>
                                      <p:to>
                                        <p:strVal val="visible"/>
                                      </p:to>
                                    </p:set>
                                    <p:animEffect transition="in" filter="wipe(left)">
                                      <p:cBhvr>
                                        <p:cTn id="10" dur="500"/>
                                        <p:tgtEl>
                                          <p:spTgt spid="3379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3797">
                                            <p:txEl>
                                              <p:pRg st="3" end="3"/>
                                            </p:txEl>
                                          </p:spTgt>
                                        </p:tgtEl>
                                        <p:attrNameLst>
                                          <p:attrName>style.visibility</p:attrName>
                                        </p:attrNameLst>
                                      </p:cBhvr>
                                      <p:to>
                                        <p:strVal val="visible"/>
                                      </p:to>
                                    </p:set>
                                    <p:animEffect transition="in" filter="wipe(left)">
                                      <p:cBhvr>
                                        <p:cTn id="15" dur="500"/>
                                        <p:tgtEl>
                                          <p:spTgt spid="3379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3797">
                                            <p:txEl>
                                              <p:pRg st="4" end="4"/>
                                            </p:txEl>
                                          </p:spTgt>
                                        </p:tgtEl>
                                        <p:attrNameLst>
                                          <p:attrName>style.visibility</p:attrName>
                                        </p:attrNameLst>
                                      </p:cBhvr>
                                      <p:to>
                                        <p:strVal val="visible"/>
                                      </p:to>
                                    </p:set>
                                    <p:animEffect transition="in" filter="wipe(left)">
                                      <p:cBhvr>
                                        <p:cTn id="20" dur="500"/>
                                        <p:tgtEl>
                                          <p:spTgt spid="337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uiExpand="1"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79389" y="188913"/>
            <a:ext cx="8785224" cy="679450"/>
          </a:xfrm>
        </p:spPr>
        <p:txBody>
          <a:bodyPr/>
          <a:lstStyle/>
          <a:p>
            <a:r>
              <a:rPr lang="it-IT" altLang="en-US" dirty="0">
                <a:latin typeface="Times New Roman" panose="02020603050405020304" pitchFamily="18" charset="0"/>
                <a:cs typeface="Times New Roman" panose="02020603050405020304" pitchFamily="18" charset="0"/>
              </a:rPr>
              <a:t>Soluzioni contrattuali all’azione nascosta</a:t>
            </a:r>
          </a:p>
        </p:txBody>
      </p:sp>
      <p:sp>
        <p:nvSpPr>
          <p:cNvPr id="73731" name="Rectangle 3"/>
          <p:cNvSpPr>
            <a:spLocks noGrp="1" noChangeArrowheads="1"/>
          </p:cNvSpPr>
          <p:nvPr>
            <p:ph type="body" idx="1"/>
          </p:nvPr>
        </p:nvSpPr>
        <p:spPr>
          <a:xfrm>
            <a:off x="179388" y="1052513"/>
            <a:ext cx="8785225" cy="5545137"/>
          </a:xfrm>
        </p:spPr>
        <p:txBody>
          <a:bodyPr/>
          <a:lstStyle/>
          <a:p>
            <a:pPr>
              <a:lnSpc>
                <a:spcPct val="80000"/>
              </a:lnSpc>
              <a:buFont typeface="Wingdings" panose="05000000000000000000" pitchFamily="2" charset="2"/>
              <a:buChar char="§"/>
            </a:pPr>
            <a:r>
              <a:rPr lang="it-IT" altLang="en-US" sz="2400" dirty="0"/>
              <a:t>Nel caso tipico del rapporto di lavoro, tutte le soluzioni sono basate sull’idea di </a:t>
            </a:r>
            <a:r>
              <a:rPr lang="it-IT" altLang="en-US" sz="2400" u="sng" dirty="0"/>
              <a:t>redigere il contratto</a:t>
            </a:r>
            <a:r>
              <a:rPr lang="it-IT" altLang="en-US" sz="2400" dirty="0"/>
              <a:t> in modo da indurre l’agente ad impegnarsi nell’interesse del principale e quindi a favorire con la propria azione il raggiungimento dell’esito efficiente stabilito nel contratto. </a:t>
            </a:r>
          </a:p>
          <a:p>
            <a:pPr lvl="1">
              <a:lnSpc>
                <a:spcPct val="80000"/>
              </a:lnSpc>
              <a:buFont typeface="Wingdings" panose="05000000000000000000" pitchFamily="2" charset="2"/>
              <a:buChar char="§"/>
            </a:pPr>
            <a:r>
              <a:rPr lang="it-IT" altLang="en-US" sz="2000" dirty="0"/>
              <a:t>L’obiettivo è il </a:t>
            </a:r>
            <a:r>
              <a:rPr lang="it-IT" altLang="en-US" sz="2000" u="sng" dirty="0"/>
              <a:t>riallineamento degli incentivi</a:t>
            </a:r>
            <a:r>
              <a:rPr lang="it-IT" altLang="en-US" sz="2000" dirty="0"/>
              <a:t> dell’agente con gli interessi del principale (p.e. il calciatore svogliato).</a:t>
            </a:r>
          </a:p>
          <a:p>
            <a:pPr>
              <a:lnSpc>
                <a:spcPct val="80000"/>
              </a:lnSpc>
              <a:buFont typeface="Wingdings" panose="05000000000000000000" pitchFamily="2" charset="2"/>
              <a:buChar char="§"/>
            </a:pPr>
            <a:r>
              <a:rPr lang="it-IT" altLang="en-US" sz="2400" u="sng" dirty="0"/>
              <a:t>Soluzioni</a:t>
            </a:r>
            <a:r>
              <a:rPr lang="it-IT" altLang="en-US" sz="2400" dirty="0"/>
              <a:t>: </a:t>
            </a:r>
          </a:p>
          <a:p>
            <a:pPr>
              <a:lnSpc>
                <a:spcPct val="80000"/>
              </a:lnSpc>
              <a:buClr>
                <a:srgbClr val="000000"/>
              </a:buClr>
              <a:buFont typeface="Wingdings" panose="05000000000000000000" pitchFamily="2" charset="2"/>
              <a:buChar char="§"/>
            </a:pPr>
            <a:r>
              <a:rPr lang="it-IT" altLang="en-US" sz="2400" dirty="0"/>
              <a:t>Contratto</a:t>
            </a:r>
            <a:r>
              <a:rPr lang="it-IT" altLang="en-US" sz="2400" i="1" dirty="0"/>
              <a:t> </a:t>
            </a:r>
            <a:r>
              <a:rPr lang="it-IT" altLang="en-US" sz="2400" dirty="0"/>
              <a:t>c.d.</a:t>
            </a:r>
            <a:r>
              <a:rPr lang="it-IT" altLang="en-US" sz="2400" i="1" dirty="0"/>
              <a:t> performance </a:t>
            </a:r>
            <a:r>
              <a:rPr lang="it-IT" altLang="en-US" sz="2400" i="1" dirty="0" err="1"/>
              <a:t>related</a:t>
            </a:r>
            <a:r>
              <a:rPr lang="it-IT" altLang="en-US" sz="2400" i="1" dirty="0"/>
              <a:t> </a:t>
            </a:r>
            <a:r>
              <a:rPr lang="it-IT" altLang="en-US" sz="2400" i="1" dirty="0" err="1"/>
              <a:t>pay</a:t>
            </a:r>
            <a:r>
              <a:rPr lang="it-IT" altLang="en-US" sz="2400" dirty="0"/>
              <a:t>, cioè legare la remunerazione dell’agente al risultato ottenuto (p.e. cottimo: “ti pago in base a ciò che produci”); </a:t>
            </a:r>
          </a:p>
          <a:p>
            <a:pPr>
              <a:lnSpc>
                <a:spcPct val="80000"/>
              </a:lnSpc>
              <a:buClr>
                <a:srgbClr val="000000"/>
              </a:buClr>
              <a:buFont typeface="Wingdings" panose="05000000000000000000" pitchFamily="2" charset="2"/>
              <a:buChar char="§"/>
            </a:pPr>
            <a:r>
              <a:rPr lang="it-IT" altLang="en-US" sz="2400" dirty="0"/>
              <a:t>Contratto c.d.</a:t>
            </a:r>
            <a:r>
              <a:rPr lang="it-IT" altLang="en-US" sz="2400" i="1" dirty="0"/>
              <a:t> sell the business</a:t>
            </a:r>
            <a:r>
              <a:rPr lang="it-IT" altLang="en-US" sz="2400" dirty="0"/>
              <a:t>, cioè il principale si fa pagare una somma fissa e l’agente ha il diritto di trattenere tutto il resto del risultato. </a:t>
            </a:r>
          </a:p>
          <a:p>
            <a:pPr>
              <a:lnSpc>
                <a:spcPct val="80000"/>
              </a:lnSpc>
              <a:buFont typeface="Wingdings" panose="05000000000000000000" pitchFamily="2" charset="2"/>
              <a:buChar char="§"/>
            </a:pPr>
            <a:r>
              <a:rPr lang="it-IT" altLang="en-US" sz="2400" dirty="0"/>
              <a:t>Queste soluzioni incentivano l’agente ad impegnarsi per massimizzare il risultato. Ma l’agente potrebbe non accettare contratti di questo tipo. Perché?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50825" y="0"/>
            <a:ext cx="8497888" cy="836613"/>
          </a:xfrm>
        </p:spPr>
        <p:txBody>
          <a:bodyPr/>
          <a:lstStyle/>
          <a:p>
            <a:r>
              <a:rPr lang="it-IT" altLang="en-US">
                <a:latin typeface="Times New Roman" panose="02020603050405020304" pitchFamily="18" charset="0"/>
              </a:rPr>
              <a:t>Avversione al rischio e rifiuto del contratto</a:t>
            </a:r>
          </a:p>
        </p:txBody>
      </p:sp>
      <p:sp>
        <p:nvSpPr>
          <p:cNvPr id="75779" name="Rectangle 3"/>
          <p:cNvSpPr>
            <a:spLocks noGrp="1" noChangeArrowheads="1"/>
          </p:cNvSpPr>
          <p:nvPr>
            <p:ph type="body" idx="1"/>
          </p:nvPr>
        </p:nvSpPr>
        <p:spPr>
          <a:xfrm>
            <a:off x="0" y="836613"/>
            <a:ext cx="9144000" cy="5256683"/>
          </a:xfrm>
        </p:spPr>
        <p:txBody>
          <a:bodyPr/>
          <a:lstStyle/>
          <a:p>
            <a:pPr>
              <a:lnSpc>
                <a:spcPct val="80000"/>
              </a:lnSpc>
              <a:buFont typeface="Wingdings" panose="05000000000000000000" pitchFamily="2" charset="2"/>
              <a:buChar char="§"/>
            </a:pPr>
            <a:r>
              <a:rPr lang="it-IT" altLang="en-US" sz="2400" dirty="0">
                <a:solidFill>
                  <a:srgbClr val="FF0000"/>
                </a:solidFill>
                <a:latin typeface="Times New Roman" panose="02020603050405020304" pitchFamily="18" charset="0"/>
              </a:rPr>
              <a:t>Avversione al rischio</a:t>
            </a:r>
            <a:r>
              <a:rPr lang="it-IT" altLang="en-US" sz="2400" dirty="0">
                <a:latin typeface="Times New Roman" panose="02020603050405020304" pitchFamily="18" charset="0"/>
              </a:rPr>
              <a:t>: caratteristica soggettiva che porta a preferire situazioni di assenza di incertezza.</a:t>
            </a:r>
          </a:p>
          <a:p>
            <a:pPr>
              <a:lnSpc>
                <a:spcPct val="80000"/>
              </a:lnSpc>
              <a:buFont typeface="Wingdings" panose="05000000000000000000" pitchFamily="2" charset="2"/>
              <a:buChar char="§"/>
            </a:pPr>
            <a:r>
              <a:rPr lang="it-IT" altLang="en-US" sz="2400" dirty="0">
                <a:latin typeface="Times New Roman" panose="02020603050405020304" pitchFamily="18" charset="0"/>
              </a:rPr>
              <a:t>Un individuo avverso al rischio preferisce evitare una perdita di X euro piuttosto che ottenere un’equivalente vincita. Questo perché il danno che riceve dal perdere X euro è superiore al beneficio che ricava dal vincere X euro. </a:t>
            </a:r>
          </a:p>
          <a:p>
            <a:pPr>
              <a:lnSpc>
                <a:spcPct val="80000"/>
              </a:lnSpc>
              <a:buFont typeface="Wingdings" panose="05000000000000000000" pitchFamily="2" charset="2"/>
              <a:buChar char="§"/>
            </a:pPr>
            <a:r>
              <a:rPr lang="it-IT" altLang="en-US" sz="2400" dirty="0">
                <a:latin typeface="Times New Roman" panose="02020603050405020304" pitchFamily="18" charset="0"/>
              </a:rPr>
              <a:t>Un contratto che leghi </a:t>
            </a:r>
            <a:r>
              <a:rPr lang="it-IT" altLang="en-US" sz="2400" u="sng" dirty="0">
                <a:latin typeface="Times New Roman" panose="02020603050405020304" pitchFamily="18" charset="0"/>
              </a:rPr>
              <a:t>totalmente</a:t>
            </a:r>
            <a:r>
              <a:rPr lang="it-IT" altLang="en-US" sz="2400" dirty="0">
                <a:latin typeface="Times New Roman" panose="02020603050405020304" pitchFamily="18" charset="0"/>
              </a:rPr>
              <a:t> (o comunque eccessivamente) la remunerazione al risultato ottenuto potrebbe quindi </a:t>
            </a:r>
            <a:r>
              <a:rPr lang="it-IT" altLang="en-US" sz="2400" u="sng" dirty="0">
                <a:latin typeface="Times New Roman" panose="02020603050405020304" pitchFamily="18" charset="0"/>
              </a:rPr>
              <a:t>non essere accettato</a:t>
            </a:r>
            <a:r>
              <a:rPr lang="it-IT" altLang="en-US" sz="2400" dirty="0">
                <a:latin typeface="Times New Roman" panose="02020603050405020304" pitchFamily="18" charset="0"/>
              </a:rPr>
              <a:t> da un agente che sia avverso al rischio.</a:t>
            </a:r>
          </a:p>
          <a:p>
            <a:pPr>
              <a:lnSpc>
                <a:spcPct val="80000"/>
              </a:lnSpc>
              <a:buFont typeface="Wingdings" panose="05000000000000000000" pitchFamily="2" charset="2"/>
              <a:buChar char="§"/>
            </a:pPr>
            <a:r>
              <a:rPr lang="it-IT" altLang="en-US" sz="2400" dirty="0">
                <a:latin typeface="Times New Roman" panose="02020603050405020304" pitchFamily="18" charset="0"/>
              </a:rPr>
              <a:t>Il risultato potrebbe infatti dipendere </a:t>
            </a:r>
            <a:r>
              <a:rPr lang="it-IT" altLang="en-US" sz="2400" u="sng" dirty="0">
                <a:latin typeface="Times New Roman" panose="02020603050405020304" pitchFamily="18" charset="0"/>
              </a:rPr>
              <a:t>anche</a:t>
            </a:r>
            <a:r>
              <a:rPr lang="it-IT" altLang="en-US" sz="2400" dirty="0">
                <a:latin typeface="Times New Roman" panose="02020603050405020304" pitchFamily="18" charset="0"/>
              </a:rPr>
              <a:t> da elementi non legati all’impegno dell’agente (p.e. circostanze fortuite o l’impegno altrui).</a:t>
            </a:r>
          </a:p>
          <a:p>
            <a:pPr>
              <a:lnSpc>
                <a:spcPct val="80000"/>
              </a:lnSpc>
              <a:buFont typeface="Wingdings" panose="05000000000000000000" pitchFamily="2" charset="2"/>
              <a:buChar char="§"/>
            </a:pPr>
            <a:r>
              <a:rPr lang="it-IT" altLang="en-US" sz="2400" dirty="0">
                <a:latin typeface="Times New Roman" panose="02020603050405020304" pitchFamily="18" charset="0"/>
              </a:rPr>
              <a:t>Quindi il contratto ottimale deve almeno in parte alleviare il rischio per l’agente, trasferendolo sul principale, ma allo stesso tempo deve soddisfare l’esigenza di incentivare l’agente all’impegno. </a:t>
            </a:r>
          </a:p>
          <a:p>
            <a:pPr>
              <a:lnSpc>
                <a:spcPct val="80000"/>
              </a:lnSpc>
              <a:buFont typeface="Wingdings" panose="05000000000000000000" pitchFamily="2" charset="2"/>
              <a:buChar char="§"/>
            </a:pPr>
            <a:r>
              <a:rPr lang="it-IT" altLang="en-US" sz="2400" dirty="0">
                <a:latin typeface="Times New Roman" panose="02020603050405020304" pitchFamily="18" charset="0"/>
              </a:rPr>
              <a:t>Il trade-off tra le due esigenze fa sì che il contratto ottimale sarà sempre di </a:t>
            </a:r>
            <a:r>
              <a:rPr lang="it-IT" altLang="en-US" sz="2400" i="1" dirty="0">
                <a:latin typeface="Times New Roman" panose="02020603050405020304" pitchFamily="18" charset="0"/>
              </a:rPr>
              <a:t>second best.</a:t>
            </a:r>
            <a:endParaRPr lang="it-IT"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577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11188" y="0"/>
            <a:ext cx="7772400" cy="836613"/>
          </a:xfrm>
        </p:spPr>
        <p:txBody>
          <a:bodyPr/>
          <a:lstStyle/>
          <a:p>
            <a:pPr eaLnBrk="1" hangingPunct="1"/>
            <a:r>
              <a:rPr lang="it-IT" altLang="en-US" sz="3600" dirty="0"/>
              <a:t>Tornei tra agenti</a:t>
            </a:r>
          </a:p>
        </p:txBody>
      </p:sp>
      <p:sp>
        <p:nvSpPr>
          <p:cNvPr id="77827" name="Rectangle 3"/>
          <p:cNvSpPr>
            <a:spLocks noGrp="1" noChangeArrowheads="1"/>
          </p:cNvSpPr>
          <p:nvPr>
            <p:ph type="body" idx="1"/>
          </p:nvPr>
        </p:nvSpPr>
        <p:spPr>
          <a:xfrm>
            <a:off x="0" y="765175"/>
            <a:ext cx="9144000" cy="6092825"/>
          </a:xfrm>
        </p:spPr>
        <p:txBody>
          <a:bodyPr/>
          <a:lstStyle/>
          <a:p>
            <a:pPr eaLnBrk="1" hangingPunct="1">
              <a:lnSpc>
                <a:spcPct val="80000"/>
              </a:lnSpc>
            </a:pPr>
            <a:r>
              <a:rPr lang="it-IT" altLang="en-US" sz="2400" dirty="0"/>
              <a:t>Una soluzione alternativa per riallineare gli incentivi evitando il problema dell’avversione al rischio è quella dei </a:t>
            </a:r>
            <a:r>
              <a:rPr lang="it-IT" altLang="en-US" sz="2400" dirty="0">
                <a:solidFill>
                  <a:srgbClr val="FC0128"/>
                </a:solidFill>
              </a:rPr>
              <a:t>tornei tra gli agenti</a:t>
            </a:r>
            <a:r>
              <a:rPr lang="it-IT" altLang="en-US" sz="2400" dirty="0"/>
              <a:t>.</a:t>
            </a:r>
          </a:p>
          <a:p>
            <a:pPr eaLnBrk="1" hangingPunct="1">
              <a:lnSpc>
                <a:spcPct val="80000"/>
              </a:lnSpc>
            </a:pPr>
            <a:r>
              <a:rPr lang="it-IT" altLang="en-US" sz="2400" dirty="0"/>
              <a:t>Il principale lega per contratto una parte della remunerazione alla </a:t>
            </a:r>
            <a:r>
              <a:rPr lang="it-IT" altLang="en-US" sz="2400" dirty="0">
                <a:solidFill>
                  <a:srgbClr val="FC0128"/>
                </a:solidFill>
              </a:rPr>
              <a:t>performance </a:t>
            </a:r>
            <a:r>
              <a:rPr lang="it-IT" altLang="en-US" sz="2400" u="sng" dirty="0">
                <a:solidFill>
                  <a:srgbClr val="FC0128"/>
                </a:solidFill>
              </a:rPr>
              <a:t>relativa</a:t>
            </a:r>
            <a:r>
              <a:rPr lang="it-IT" altLang="en-US" sz="2400" dirty="0"/>
              <a:t> (e non più assoluta) dei vari agenti.</a:t>
            </a:r>
          </a:p>
          <a:p>
            <a:pPr eaLnBrk="1" hangingPunct="1">
              <a:lnSpc>
                <a:spcPct val="80000"/>
              </a:lnSpc>
            </a:pPr>
            <a:r>
              <a:rPr lang="it-IT" altLang="en-US" sz="2400" dirty="0"/>
              <a:t>E’ come se bandisse un torneo tra i diversi agenti, dicendo che solo il vincitore (cioè chi realizza la performance migliore) verrà premiato con una remunerazione maggiore.</a:t>
            </a:r>
          </a:p>
          <a:p>
            <a:pPr lvl="1" eaLnBrk="1" hangingPunct="1">
              <a:lnSpc>
                <a:spcPct val="80000"/>
              </a:lnSpc>
            </a:pPr>
            <a:r>
              <a:rPr lang="it-IT" altLang="en-US" sz="2400" dirty="0"/>
              <a:t>In alternativa, i premi possono essere a scalare, in base alla classifica delle performance.</a:t>
            </a:r>
          </a:p>
          <a:p>
            <a:pPr lvl="1" eaLnBrk="1" hangingPunct="1">
              <a:lnSpc>
                <a:spcPct val="80000"/>
              </a:lnSpc>
            </a:pPr>
            <a:r>
              <a:rPr lang="it-IT" altLang="en-US" sz="2400" dirty="0"/>
              <a:t>Tipico esempio: tornei tra i venditori (rappresentanti, commessi...).</a:t>
            </a:r>
          </a:p>
          <a:p>
            <a:pPr eaLnBrk="1" hangingPunct="1">
              <a:lnSpc>
                <a:spcPct val="80000"/>
              </a:lnSpc>
            </a:pPr>
            <a:r>
              <a:rPr lang="it-IT" altLang="en-US" sz="2400" dirty="0"/>
              <a:t>Dato che tutti gli agenti partecipano al torneo a parità di condizioni, questa soluzione elimina il problema del c.d. </a:t>
            </a:r>
            <a:r>
              <a:rPr lang="it-IT" altLang="en-US" sz="2400" dirty="0">
                <a:solidFill>
                  <a:srgbClr val="FC0128"/>
                </a:solidFill>
              </a:rPr>
              <a:t>rischio ambientale</a:t>
            </a:r>
            <a:r>
              <a:rPr lang="it-IT" altLang="en-US" sz="2400" dirty="0"/>
              <a:t> (cioè, appunto, il fatto che una parte del risultato dipenda da fattori esterni).</a:t>
            </a:r>
          </a:p>
          <a:p>
            <a:pPr eaLnBrk="1" hangingPunct="1">
              <a:lnSpc>
                <a:spcPct val="80000"/>
              </a:lnSpc>
            </a:pPr>
            <a:r>
              <a:rPr lang="it-IT" altLang="en-US" sz="2400" dirty="0"/>
              <a:t>Sorge però un nuovo problema, denominato </a:t>
            </a:r>
            <a:r>
              <a:rPr lang="it-IT" altLang="en-US" sz="2400" dirty="0">
                <a:solidFill>
                  <a:srgbClr val="FC0128"/>
                </a:solidFill>
              </a:rPr>
              <a:t>rischio abilità</a:t>
            </a:r>
            <a:r>
              <a:rPr lang="it-IT" altLang="en-US" sz="2400" dirty="0"/>
              <a:t>: se gli avversari nel torneo sono molto abili, un agente che si ritiene più scarso potrebbe non avere incentivo ad impegnarsi, perché che comunque non riuscirà a raggiungere il premio.</a:t>
            </a:r>
          </a:p>
          <a:p>
            <a:pPr eaLnBrk="1" hangingPunct="1">
              <a:lnSpc>
                <a:spcPct val="80000"/>
              </a:lnSpc>
            </a:pPr>
            <a:r>
              <a:rPr lang="it-IT" altLang="en-US" sz="2400" dirty="0"/>
              <a:t>Di nuovo, non esiste una soluzione ottimale, ma solo di </a:t>
            </a:r>
            <a:r>
              <a:rPr lang="it-IT" altLang="en-US" sz="2400" i="1" dirty="0"/>
              <a:t>second best</a:t>
            </a:r>
            <a:r>
              <a:rPr lang="it-IT" altLang="en-US" sz="2400" dirty="0"/>
              <a:t>.</a:t>
            </a:r>
          </a:p>
          <a:p>
            <a:pPr eaLnBrk="1" hangingPunct="1">
              <a:lnSpc>
                <a:spcPct val="80000"/>
              </a:lnSpc>
            </a:pPr>
            <a:endParaRPr lang="it-IT"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2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8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23850" y="188913"/>
            <a:ext cx="8496300" cy="503237"/>
          </a:xfrm>
        </p:spPr>
        <p:txBody>
          <a:bodyPr/>
          <a:lstStyle/>
          <a:p>
            <a:r>
              <a:rPr lang="it-IT" altLang="en-US" sz="3200"/>
              <a:t>Le due asimmetrie insieme: il caso Marpalat</a:t>
            </a:r>
          </a:p>
        </p:txBody>
      </p:sp>
      <p:sp>
        <p:nvSpPr>
          <p:cNvPr id="252931" name="Rectangle 3"/>
          <p:cNvSpPr>
            <a:spLocks noGrp="1" noChangeArrowheads="1"/>
          </p:cNvSpPr>
          <p:nvPr>
            <p:ph type="body" idx="1"/>
          </p:nvPr>
        </p:nvSpPr>
        <p:spPr>
          <a:xfrm>
            <a:off x="0" y="836613"/>
            <a:ext cx="9144000" cy="5761037"/>
          </a:xfrm>
        </p:spPr>
        <p:txBody>
          <a:bodyPr/>
          <a:lstStyle/>
          <a:p>
            <a:pPr>
              <a:lnSpc>
                <a:spcPct val="80000"/>
              </a:lnSpc>
              <a:buFont typeface="Wingdings" panose="05000000000000000000" pitchFamily="2" charset="2"/>
              <a:buChar char="§"/>
            </a:pPr>
            <a:r>
              <a:rPr lang="it-IT" altLang="en-US" sz="1800" dirty="0"/>
              <a:t>Il signor </a:t>
            </a:r>
            <a:r>
              <a:rPr lang="it-IT" altLang="en-US" sz="1800" dirty="0" err="1"/>
              <a:t>Fallisto</a:t>
            </a:r>
            <a:r>
              <a:rPr lang="it-IT" altLang="en-US" sz="1800" dirty="0"/>
              <a:t> Manzi, proprietario del 100% di azioni della società </a:t>
            </a:r>
            <a:r>
              <a:rPr lang="it-IT" altLang="en-US" sz="1800" dirty="0" err="1"/>
              <a:t>Marpalat</a:t>
            </a:r>
            <a:r>
              <a:rPr lang="it-IT" altLang="en-US" sz="1800" dirty="0"/>
              <a:t>, ha deciso di quotare in Borsa la sua società, vendendo al pubblico parte delle azioni.</a:t>
            </a:r>
          </a:p>
          <a:p>
            <a:pPr>
              <a:lnSpc>
                <a:spcPct val="80000"/>
              </a:lnSpc>
              <a:buFont typeface="Wingdings" panose="05000000000000000000" pitchFamily="2" charset="2"/>
              <a:buChar char="§"/>
            </a:pPr>
            <a:r>
              <a:rPr lang="it-IT" altLang="en-US" sz="1800" dirty="0"/>
              <a:t>Il signor Rossi, un semplice risparmiatore, vuole comprare un certo numero di tali azioni, divenendo così proprietario di una piccola quota della </a:t>
            </a:r>
            <a:r>
              <a:rPr lang="it-IT" altLang="en-US" sz="1800" dirty="0" err="1"/>
              <a:t>Marpalat</a:t>
            </a:r>
            <a:r>
              <a:rPr lang="it-IT" altLang="en-US" sz="1800" dirty="0"/>
              <a:t>.</a:t>
            </a:r>
          </a:p>
          <a:p>
            <a:pPr>
              <a:lnSpc>
                <a:spcPct val="80000"/>
              </a:lnSpc>
              <a:buFont typeface="Wingdings" panose="05000000000000000000" pitchFamily="2" charset="2"/>
              <a:buChar char="§"/>
            </a:pPr>
            <a:r>
              <a:rPr lang="it-IT" altLang="en-US" sz="1800" dirty="0"/>
              <a:t>Ma... il signor Rossi non conosce il </a:t>
            </a:r>
            <a:r>
              <a:rPr lang="it-IT" altLang="en-US" sz="1800" i="1" dirty="0"/>
              <a:t>vero valore</a:t>
            </a:r>
            <a:r>
              <a:rPr lang="it-IT" altLang="en-US" sz="1800" dirty="0"/>
              <a:t> delle azioni perché non conosce il vero valore della </a:t>
            </a:r>
            <a:r>
              <a:rPr lang="it-IT" altLang="en-US" sz="1800" dirty="0" err="1"/>
              <a:t>Marpalat</a:t>
            </a:r>
            <a:r>
              <a:rPr lang="it-IT" altLang="en-US" sz="1800" dirty="0"/>
              <a:t>. Tale valore è noto solo al proprietario Manzi, che ovviamente ha interesse a far credere che esso sia il più alto possibile. Certo, esistono i bilanci della società, ma Rossi non può sapere se tali bilanci sono veritieri.</a:t>
            </a:r>
          </a:p>
          <a:p>
            <a:pPr>
              <a:lnSpc>
                <a:spcPct val="80000"/>
              </a:lnSpc>
              <a:buFont typeface="Wingdings" panose="05000000000000000000" pitchFamily="2" charset="2"/>
              <a:buChar char="§"/>
            </a:pPr>
            <a:r>
              <a:rPr lang="it-IT" altLang="en-US" sz="1800" dirty="0">
                <a:solidFill>
                  <a:srgbClr val="D60093"/>
                </a:solidFill>
              </a:rPr>
              <a:t>Primo problema di asimmetria informativa </a:t>
            </a:r>
            <a:r>
              <a:rPr lang="it-IT" altLang="en-US" sz="1800" dirty="0"/>
              <a:t>→</a:t>
            </a:r>
            <a:r>
              <a:rPr lang="it-IT" altLang="en-US" sz="1800" dirty="0">
                <a:solidFill>
                  <a:srgbClr val="D60093"/>
                </a:solidFill>
              </a:rPr>
              <a:t> </a:t>
            </a:r>
            <a:r>
              <a:rPr lang="it-IT" altLang="en-US" sz="1800" u="sng" dirty="0"/>
              <a:t>informazione nascosta</a:t>
            </a:r>
            <a:r>
              <a:rPr lang="it-IT" altLang="en-US" sz="1800" dirty="0"/>
              <a:t>: fidandosi dei bilanci, Rossi rischia di pagare le azioni molto più del loro vero valore.</a:t>
            </a:r>
          </a:p>
          <a:p>
            <a:pPr>
              <a:lnSpc>
                <a:spcPct val="80000"/>
              </a:lnSpc>
              <a:buFont typeface="Wingdings" panose="05000000000000000000" pitchFamily="2" charset="2"/>
              <a:buChar char="§"/>
            </a:pPr>
            <a:r>
              <a:rPr lang="it-IT" altLang="en-US" sz="1800" u="sng" dirty="0"/>
              <a:t>Soluzione</a:t>
            </a:r>
            <a:r>
              <a:rPr lang="it-IT" altLang="en-US" sz="1800" dirty="0"/>
              <a:t>: la legge impone che, a tutela dei risparmiatori, il bilancio di una società quotata in Borsa sia certificato (= garantito nella sua verità) da una </a:t>
            </a:r>
            <a:r>
              <a:rPr lang="it-IT" altLang="en-US" sz="1800" i="1" dirty="0"/>
              <a:t>società di revisione</a:t>
            </a:r>
            <a:r>
              <a:rPr lang="it-IT" altLang="en-US" sz="1800" dirty="0"/>
              <a:t>. In questo modo, il prezzo richiesto da Manzi per  le azioni </a:t>
            </a:r>
            <a:r>
              <a:rPr lang="it-IT" altLang="en-US" sz="1800" dirty="0" err="1"/>
              <a:t>Marpalat</a:t>
            </a:r>
            <a:r>
              <a:rPr lang="it-IT" altLang="en-US" sz="1800" dirty="0"/>
              <a:t> dovrebbe rispecchiare il vero valore della società, come risulta dai bilanci certificati.</a:t>
            </a:r>
          </a:p>
          <a:p>
            <a:pPr>
              <a:lnSpc>
                <a:spcPct val="80000"/>
              </a:lnSpc>
              <a:buFont typeface="Wingdings" panose="05000000000000000000" pitchFamily="2" charset="2"/>
              <a:buChar char="§"/>
            </a:pPr>
            <a:r>
              <a:rPr lang="it-IT" altLang="en-US" sz="1800" dirty="0"/>
              <a:t>Ma... la società di revisione è, per legge, assunta e remunerata dalla stessa </a:t>
            </a:r>
            <a:r>
              <a:rPr lang="it-IT" altLang="en-US" sz="1800" dirty="0" err="1"/>
              <a:t>Marpalat</a:t>
            </a:r>
            <a:r>
              <a:rPr lang="it-IT" altLang="en-US" sz="1800" dirty="0"/>
              <a:t>. Quindi esiste il rischio che essa non agisca per tutelare gli interessi del mercato e dei risparmiatori, ma quelli di Manzi. Questi, infatti, può assicurare alla società di revisione nuovi e molto remunerativi incarichi da parte di altre sue società.</a:t>
            </a:r>
          </a:p>
          <a:p>
            <a:pPr>
              <a:lnSpc>
                <a:spcPct val="80000"/>
              </a:lnSpc>
              <a:buFont typeface="Wingdings" panose="05000000000000000000" pitchFamily="2" charset="2"/>
              <a:buChar char="§"/>
            </a:pPr>
            <a:r>
              <a:rPr lang="it-IT" altLang="en-US" sz="1800" dirty="0">
                <a:solidFill>
                  <a:srgbClr val="D60093"/>
                </a:solidFill>
              </a:rPr>
              <a:t>Secondo problema di asimmetria informativa</a:t>
            </a:r>
            <a:r>
              <a:rPr lang="it-IT" altLang="en-US" sz="1800" dirty="0"/>
              <a:t> → </a:t>
            </a:r>
            <a:r>
              <a:rPr lang="it-IT" altLang="en-US" sz="1800" u="sng" dirty="0"/>
              <a:t>azione nascosta</a:t>
            </a:r>
            <a:r>
              <a:rPr lang="it-IT" altLang="en-US" sz="1800" dirty="0"/>
              <a:t>: dopo essere stata ingaggiata per tutelare gli interessi dei risparmiatori (</a:t>
            </a:r>
            <a:r>
              <a:rPr lang="it-IT" altLang="en-US" sz="1800" i="1" dirty="0"/>
              <a:t>principale</a:t>
            </a:r>
            <a:r>
              <a:rPr lang="it-IT" altLang="en-US" sz="1800" dirty="0"/>
              <a:t>), la società di revisione (</a:t>
            </a:r>
            <a:r>
              <a:rPr lang="it-IT" altLang="en-US" sz="1800" i="1" dirty="0"/>
              <a:t>agente</a:t>
            </a:r>
            <a:r>
              <a:rPr lang="it-IT" altLang="en-US" sz="1800" dirty="0"/>
              <a:t>) persegue il proprio interesse, certificando un bilancio falso e quindi aiutando Manzi a sopravvalutare il valore delle azioni </a:t>
            </a:r>
            <a:r>
              <a:rPr lang="it-IT" altLang="en-US" sz="1800" dirty="0" err="1"/>
              <a:t>Marpalat</a:t>
            </a:r>
            <a:r>
              <a:rPr lang="it-IT" altLang="en-US" sz="1800" dirty="0"/>
              <a:t>.</a:t>
            </a:r>
          </a:p>
          <a:p>
            <a:pPr>
              <a:lnSpc>
                <a:spcPct val="80000"/>
              </a:lnSpc>
              <a:buFont typeface="Wingdings" panose="05000000000000000000" pitchFamily="2" charset="2"/>
              <a:buChar char="§"/>
            </a:pPr>
            <a:r>
              <a:rPr lang="it-IT" altLang="en-US" sz="1800" u="sng" dirty="0"/>
              <a:t>Soluzione</a:t>
            </a:r>
            <a:r>
              <a:rPr lang="it-IT" altLang="en-US" sz="1800" dirty="0"/>
              <a:t>: la legge potrebbe prescrivere che la società di revisione sia assunta e pagata da un’</a:t>
            </a:r>
            <a:r>
              <a:rPr lang="it-IT" altLang="en-US" sz="1800" i="1" dirty="0"/>
              <a:t>autorità indipendente</a:t>
            </a:r>
            <a:r>
              <a:rPr lang="it-IT" altLang="en-US" sz="1800" dirty="0"/>
              <a:t> che persegue fini collettivi, p.e. la Consob.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2931">
                                            <p:txEl>
                                              <p:pRg st="2" end="2"/>
                                            </p:txEl>
                                          </p:spTgt>
                                        </p:tgtEl>
                                        <p:attrNameLst>
                                          <p:attrName>style.visibility</p:attrName>
                                        </p:attrNameLst>
                                      </p:cBhvr>
                                      <p:to>
                                        <p:strVal val="visible"/>
                                      </p:to>
                                    </p:set>
                                    <p:anim calcmode="lin" valueType="num">
                                      <p:cBhvr additive="base">
                                        <p:cTn id="7" dur="500" fill="hold"/>
                                        <p:tgtEl>
                                          <p:spTgt spid="25293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293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2931">
                                            <p:txEl>
                                              <p:pRg st="3" end="3"/>
                                            </p:txEl>
                                          </p:spTgt>
                                        </p:tgtEl>
                                        <p:attrNameLst>
                                          <p:attrName>style.visibility</p:attrName>
                                        </p:attrNameLst>
                                      </p:cBhvr>
                                      <p:to>
                                        <p:strVal val="visible"/>
                                      </p:to>
                                    </p:set>
                                    <p:anim calcmode="lin" valueType="num">
                                      <p:cBhvr additive="base">
                                        <p:cTn id="11" dur="500" fill="hold"/>
                                        <p:tgtEl>
                                          <p:spTgt spid="25293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29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52931">
                                            <p:txEl>
                                              <p:pRg st="4" end="4"/>
                                            </p:txEl>
                                          </p:spTgt>
                                        </p:tgtEl>
                                        <p:attrNameLst>
                                          <p:attrName>style.visibility</p:attrName>
                                        </p:attrNameLst>
                                      </p:cBhvr>
                                      <p:to>
                                        <p:strVal val="visible"/>
                                      </p:to>
                                    </p:set>
                                    <p:anim calcmode="lin" valueType="num">
                                      <p:cBhvr additive="base">
                                        <p:cTn id="17" dur="500" fill="hold"/>
                                        <p:tgtEl>
                                          <p:spTgt spid="25293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29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52931">
                                            <p:txEl>
                                              <p:pRg st="5" end="5"/>
                                            </p:txEl>
                                          </p:spTgt>
                                        </p:tgtEl>
                                        <p:attrNameLst>
                                          <p:attrName>style.visibility</p:attrName>
                                        </p:attrNameLst>
                                      </p:cBhvr>
                                      <p:to>
                                        <p:strVal val="visible"/>
                                      </p:to>
                                    </p:set>
                                    <p:anim calcmode="lin" valueType="num">
                                      <p:cBhvr additive="base">
                                        <p:cTn id="23" dur="500" fill="hold"/>
                                        <p:tgtEl>
                                          <p:spTgt spid="25293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2931">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2931">
                                            <p:txEl>
                                              <p:pRg st="6" end="6"/>
                                            </p:txEl>
                                          </p:spTgt>
                                        </p:tgtEl>
                                        <p:attrNameLst>
                                          <p:attrName>style.visibility</p:attrName>
                                        </p:attrNameLst>
                                      </p:cBhvr>
                                      <p:to>
                                        <p:strVal val="visible"/>
                                      </p:to>
                                    </p:set>
                                    <p:anim calcmode="lin" valueType="num">
                                      <p:cBhvr additive="base">
                                        <p:cTn id="27" dur="500" fill="hold"/>
                                        <p:tgtEl>
                                          <p:spTgt spid="25293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29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52931">
                                            <p:txEl>
                                              <p:pRg st="7" end="7"/>
                                            </p:txEl>
                                          </p:spTgt>
                                        </p:tgtEl>
                                        <p:attrNameLst>
                                          <p:attrName>style.visibility</p:attrName>
                                        </p:attrNameLst>
                                      </p:cBhvr>
                                      <p:to>
                                        <p:strVal val="visible"/>
                                      </p:to>
                                    </p:set>
                                    <p:anim calcmode="lin" valueType="num">
                                      <p:cBhvr additive="base">
                                        <p:cTn id="33" dur="500" fill="hold"/>
                                        <p:tgtEl>
                                          <p:spTgt spid="25293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29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133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1331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1331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13318" name="Rectangle 6"/>
          <p:cNvSpPr>
            <a:spLocks noGrp="1" noChangeArrowheads="1"/>
          </p:cNvSpPr>
          <p:nvPr>
            <p:ph type="title"/>
          </p:nvPr>
        </p:nvSpPr>
        <p:spPr>
          <a:xfrm>
            <a:off x="467544" y="78498"/>
            <a:ext cx="8077200" cy="914400"/>
          </a:xfrm>
          <a:noFill/>
        </p:spPr>
        <p:txBody>
          <a:bodyPr/>
          <a:lstStyle/>
          <a:p>
            <a:r>
              <a:rPr lang="it-IT" altLang="en-US" dirty="0">
                <a:latin typeface="Times New Roman" panose="02020603050405020304" pitchFamily="18" charset="0"/>
              </a:rPr>
              <a:t>I prezzi come segnali imperfetti</a:t>
            </a:r>
          </a:p>
        </p:txBody>
      </p:sp>
      <p:sp>
        <p:nvSpPr>
          <p:cNvPr id="261127" name="Rectangle 7"/>
          <p:cNvSpPr>
            <a:spLocks noGrp="1" noChangeArrowheads="1"/>
          </p:cNvSpPr>
          <p:nvPr>
            <p:ph type="body" idx="1"/>
          </p:nvPr>
        </p:nvSpPr>
        <p:spPr>
          <a:xfrm>
            <a:off x="152400" y="1052736"/>
            <a:ext cx="8839200" cy="5320125"/>
          </a:xfrm>
          <a:noFill/>
        </p:spPr>
        <p:txBody>
          <a:bodyPr/>
          <a:lstStyle/>
          <a:p>
            <a:pPr>
              <a:lnSpc>
                <a:spcPts val="2500"/>
              </a:lnSpc>
              <a:spcBef>
                <a:spcPts val="500"/>
              </a:spcBef>
              <a:buFont typeface="Wingdings" panose="05000000000000000000" pitchFamily="2" charset="2"/>
              <a:buChar char="§"/>
              <a:tabLst>
                <a:tab pos="735013" algn="l"/>
              </a:tabLst>
            </a:pPr>
            <a:r>
              <a:rPr lang="it-IT" altLang="en-US" sz="2400" dirty="0">
                <a:latin typeface="Times New Roman" panose="02020603050405020304" pitchFamily="18" charset="0"/>
              </a:rPr>
              <a:t>Una spiegazione alternativa (ma non incompatibile con l’altra) del fallimento del mercato guarda al ruolo del sistema dei prezzi.</a:t>
            </a:r>
          </a:p>
          <a:p>
            <a:pPr>
              <a:lnSpc>
                <a:spcPts val="2500"/>
              </a:lnSpc>
              <a:spcBef>
                <a:spcPts val="500"/>
              </a:spcBef>
              <a:buFont typeface="Wingdings" panose="05000000000000000000" pitchFamily="2" charset="2"/>
              <a:buChar char="§"/>
              <a:tabLst>
                <a:tab pos="735013" algn="l"/>
              </a:tabLst>
            </a:pPr>
            <a:r>
              <a:rPr lang="it-IT" altLang="en-US" sz="2400" dirty="0">
                <a:latin typeface="Times New Roman" panose="02020603050405020304" pitchFamily="18" charset="0"/>
              </a:rPr>
              <a:t>La maggior parte dei beni sono allocati attraverso il mercato: per tali beni sappiamo che i prezzi sono i </a:t>
            </a:r>
            <a:r>
              <a:rPr lang="it-IT" altLang="en-US" sz="2400" u="sng" dirty="0">
                <a:latin typeface="Times New Roman" panose="02020603050405020304" pitchFamily="18" charset="0"/>
              </a:rPr>
              <a:t>segnali</a:t>
            </a:r>
            <a:r>
              <a:rPr lang="it-IT" altLang="en-US" sz="2400" dirty="0">
                <a:latin typeface="Times New Roman" panose="02020603050405020304" pitchFamily="18" charset="0"/>
              </a:rPr>
              <a:t> che guidano le decisioni dei compratori e dei venditori.</a:t>
            </a:r>
          </a:p>
          <a:p>
            <a:pPr>
              <a:lnSpc>
                <a:spcPts val="2500"/>
              </a:lnSpc>
              <a:spcBef>
                <a:spcPts val="500"/>
              </a:spcBef>
              <a:buFont typeface="Wingdings" panose="05000000000000000000" pitchFamily="2" charset="2"/>
              <a:buChar char="§"/>
              <a:tabLst>
                <a:tab pos="735013" algn="l"/>
              </a:tabLst>
            </a:pPr>
            <a:r>
              <a:rPr lang="it-IT" altLang="en-US" sz="2400" dirty="0">
                <a:latin typeface="Times New Roman" panose="02020603050405020304" pitchFamily="18" charset="0"/>
              </a:rPr>
              <a:t>Ma se un bene </a:t>
            </a:r>
            <a:r>
              <a:rPr lang="it-IT" altLang="en-US" sz="2400" u="sng" dirty="0">
                <a:latin typeface="Times New Roman" panose="02020603050405020304" pitchFamily="18" charset="0"/>
              </a:rPr>
              <a:t>non ha un prezzo</a:t>
            </a:r>
            <a:r>
              <a:rPr lang="it-IT" altLang="en-US" sz="2400" dirty="0">
                <a:latin typeface="Times New Roman" panose="02020603050405020304" pitchFamily="18" charset="0"/>
              </a:rPr>
              <a:t> (perché non esiste il relativo mercato), allora non vi è incentivo alla sua produzione, mentre i consumatori ne domandano una quantità eccessiva.</a:t>
            </a:r>
          </a:p>
          <a:p>
            <a:pPr>
              <a:lnSpc>
                <a:spcPts val="2500"/>
              </a:lnSpc>
              <a:spcBef>
                <a:spcPts val="500"/>
              </a:spcBef>
              <a:buFont typeface="Wingdings" panose="05000000000000000000" pitchFamily="2" charset="2"/>
              <a:buChar char="§"/>
              <a:tabLst>
                <a:tab pos="735013" algn="l"/>
              </a:tabLst>
            </a:pPr>
            <a:r>
              <a:rPr lang="it-IT" altLang="en-US" sz="2400" dirty="0">
                <a:latin typeface="Times New Roman" panose="02020603050405020304" pitchFamily="18" charset="0"/>
              </a:rPr>
              <a:t>Un’altra possibilità è che il segnale dato dal prezzo sia “</a:t>
            </a:r>
            <a:r>
              <a:rPr lang="it-IT" altLang="en-US" sz="2400" u="sng" dirty="0">
                <a:latin typeface="Times New Roman" panose="02020603050405020304" pitchFamily="18" charset="0"/>
              </a:rPr>
              <a:t>imperfetto</a:t>
            </a:r>
            <a:r>
              <a:rPr lang="it-IT" altLang="en-US" sz="2400" dirty="0">
                <a:latin typeface="Times New Roman" panose="02020603050405020304" pitchFamily="18" charset="0"/>
              </a:rPr>
              <a:t>”, cioè insufficiente a guidare il comportamento del consumatore. Qui il problema è di tipo informativo.  </a:t>
            </a:r>
          </a:p>
          <a:p>
            <a:pPr>
              <a:lnSpc>
                <a:spcPts val="2500"/>
              </a:lnSpc>
              <a:spcBef>
                <a:spcPts val="500"/>
              </a:spcBef>
              <a:buFont typeface="Wingdings" panose="05000000000000000000" pitchFamily="2" charset="2"/>
              <a:buChar char="§"/>
              <a:tabLst>
                <a:tab pos="735013" algn="l"/>
              </a:tabLst>
            </a:pPr>
            <a:r>
              <a:rPr lang="it-IT" altLang="en-US" sz="2400" dirty="0">
                <a:latin typeface="Times New Roman" panose="02020603050405020304" pitchFamily="18" charset="0"/>
              </a:rPr>
              <a:t>In entrambi i casi il benessere sociale </a:t>
            </a:r>
            <a:r>
              <a:rPr lang="it-IT" altLang="en-US" sz="2400" u="sng" dirty="0">
                <a:latin typeface="Times New Roman" panose="02020603050405020304" pitchFamily="18" charset="0"/>
              </a:rPr>
              <a:t>non</a:t>
            </a:r>
            <a:r>
              <a:rPr lang="it-IT" altLang="en-US" sz="2400" dirty="0">
                <a:latin typeface="Times New Roman" panose="02020603050405020304" pitchFamily="18" charset="0"/>
              </a:rPr>
              <a:t> viene massimizzato: ancora una volta, il mercato “fallisce”. </a:t>
            </a:r>
          </a:p>
          <a:p>
            <a:pPr>
              <a:lnSpc>
                <a:spcPts val="2500"/>
              </a:lnSpc>
              <a:spcBef>
                <a:spcPts val="500"/>
              </a:spcBef>
              <a:buFont typeface="Wingdings" panose="05000000000000000000" pitchFamily="2" charset="2"/>
              <a:buChar char="§"/>
              <a:tabLst>
                <a:tab pos="735013" algn="l"/>
              </a:tabLst>
            </a:pPr>
            <a:r>
              <a:rPr lang="it-IT" altLang="en-US" sz="2400" dirty="0">
                <a:latin typeface="Times New Roman" panose="02020603050405020304" pitchFamily="18" charset="0"/>
              </a:rPr>
              <a:t>L’intervento pubblico </a:t>
            </a:r>
            <a:r>
              <a:rPr lang="it-IT" altLang="en-US" sz="2400" i="1" dirty="0">
                <a:latin typeface="Times New Roman" panose="02020603050405020304" pitchFamily="18" charset="0"/>
              </a:rPr>
              <a:t>può</a:t>
            </a:r>
            <a:r>
              <a:rPr lang="it-IT" altLang="en-US" sz="2400" dirty="0">
                <a:latin typeface="Times New Roman" panose="02020603050405020304" pitchFamily="18" charset="0"/>
              </a:rPr>
              <a:t> (ma non necessariamente </a:t>
            </a:r>
            <a:r>
              <a:rPr lang="it-IT" altLang="en-US" sz="2400" i="1" dirty="0">
                <a:latin typeface="Times New Roman" panose="02020603050405020304" pitchFamily="18" charset="0"/>
              </a:rPr>
              <a:t>riesce a</a:t>
            </a:r>
            <a:r>
              <a:rPr lang="it-IT" altLang="en-US" sz="2400" dirty="0">
                <a:latin typeface="Times New Roman" panose="02020603050405020304" pitchFamily="18" charset="0"/>
              </a:rPr>
              <a:t>) rimediare a tale fallimento e promuovere il benessere sociale.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1127">
                                            <p:txEl>
                                              <p:pRg st="3" end="3"/>
                                            </p:txEl>
                                          </p:spTgt>
                                        </p:tgtEl>
                                        <p:attrNameLst>
                                          <p:attrName>style.visibility</p:attrName>
                                        </p:attrNameLst>
                                      </p:cBhvr>
                                      <p:to>
                                        <p:strVal val="visible"/>
                                      </p:to>
                                    </p:set>
                                    <p:animEffect transition="in" filter="wipe(left)">
                                      <p:cBhvr>
                                        <p:cTn id="7" dur="500"/>
                                        <p:tgtEl>
                                          <p:spTgt spid="261127">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1127">
                                            <p:txEl>
                                              <p:pRg st="4" end="4"/>
                                            </p:txEl>
                                          </p:spTgt>
                                        </p:tgtEl>
                                        <p:attrNameLst>
                                          <p:attrName>style.visibility</p:attrName>
                                        </p:attrNameLst>
                                      </p:cBhvr>
                                      <p:to>
                                        <p:strVal val="visible"/>
                                      </p:to>
                                    </p:set>
                                    <p:animEffect transition="in" filter="wipe(left)">
                                      <p:cBhvr>
                                        <p:cTn id="12" dur="500"/>
                                        <p:tgtEl>
                                          <p:spTgt spid="261127">
                                            <p:txEl>
                                              <p:pRg st="4" end="4"/>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61127">
                                            <p:txEl>
                                              <p:pRg st="5" end="5"/>
                                            </p:txEl>
                                          </p:spTgt>
                                        </p:tgtEl>
                                        <p:attrNameLst>
                                          <p:attrName>style.visibility</p:attrName>
                                        </p:attrNameLst>
                                      </p:cBhvr>
                                      <p:to>
                                        <p:strVal val="visible"/>
                                      </p:to>
                                    </p:set>
                                    <p:animEffect transition="in" filter="wipe(left)">
                                      <p:cBhvr>
                                        <p:cTn id="15" dur="500"/>
                                        <p:tgtEl>
                                          <p:spTgt spid="2611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23850" y="0"/>
            <a:ext cx="8640763" cy="549275"/>
          </a:xfrm>
        </p:spPr>
        <p:txBody>
          <a:bodyPr/>
          <a:lstStyle/>
          <a:p>
            <a:r>
              <a:rPr lang="it-IT" altLang="en-US" sz="3200"/>
              <a:t>Le due asimmetrie insieme: i</a:t>
            </a:r>
            <a:r>
              <a:rPr lang="it-IT" altLang="en-US" sz="2800"/>
              <a:t> mutui </a:t>
            </a:r>
            <a:r>
              <a:rPr lang="it-IT" altLang="en-US" sz="2800" i="1"/>
              <a:t>subprime</a:t>
            </a:r>
          </a:p>
        </p:txBody>
      </p:sp>
      <p:sp>
        <p:nvSpPr>
          <p:cNvPr id="254979" name="Rectangle 3"/>
          <p:cNvSpPr>
            <a:spLocks noGrp="1" noChangeArrowheads="1"/>
          </p:cNvSpPr>
          <p:nvPr>
            <p:ph type="body" idx="1"/>
          </p:nvPr>
        </p:nvSpPr>
        <p:spPr>
          <a:xfrm>
            <a:off x="0" y="549275"/>
            <a:ext cx="9144000" cy="6048375"/>
          </a:xfrm>
        </p:spPr>
        <p:txBody>
          <a:bodyPr/>
          <a:lstStyle/>
          <a:p>
            <a:pPr>
              <a:lnSpc>
                <a:spcPct val="80000"/>
              </a:lnSpc>
              <a:buFont typeface="Wingdings" panose="05000000000000000000" pitchFamily="2" charset="2"/>
              <a:buChar char="§"/>
            </a:pPr>
            <a:r>
              <a:rPr lang="it-IT" altLang="en-US" sz="1600" dirty="0"/>
              <a:t>La banca B1 concede in prestito la somma X alla </a:t>
            </a:r>
            <a:r>
              <a:rPr lang="it-IT" altLang="en-US" sz="1600" dirty="0" err="1"/>
              <a:t>famglia</a:t>
            </a:r>
            <a:r>
              <a:rPr lang="it-IT" altLang="en-US" sz="1600" dirty="0"/>
              <a:t> F1. La somma è pari al 100% del valore della casa che F1 comprerà con il prestito. L’unica garanzia sul prestito è la casa stessa: se F1 non restituisce il prestito, B1 ottiene la casa, che vale appunto X. E’ nato un mutuo </a:t>
            </a:r>
            <a:r>
              <a:rPr lang="it-IT" altLang="en-US" sz="1600" i="1" dirty="0" err="1"/>
              <a:t>subprime</a:t>
            </a:r>
            <a:r>
              <a:rPr lang="it-IT" altLang="en-US" sz="1600" dirty="0"/>
              <a:t>.</a:t>
            </a:r>
          </a:p>
          <a:p>
            <a:pPr>
              <a:lnSpc>
                <a:spcPct val="80000"/>
              </a:lnSpc>
              <a:buFont typeface="Wingdings" panose="05000000000000000000" pitchFamily="2" charset="2"/>
              <a:buChar char="§"/>
            </a:pPr>
            <a:r>
              <a:rPr lang="it-IT" altLang="en-US" sz="1600" dirty="0"/>
              <a:t>B1 ripete la stessa operazione con mille altri soggetti F2, F3, … F1000.</a:t>
            </a:r>
          </a:p>
          <a:p>
            <a:pPr>
              <a:lnSpc>
                <a:spcPct val="80000"/>
              </a:lnSpc>
              <a:buFont typeface="Wingdings" panose="05000000000000000000" pitchFamily="2" charset="2"/>
              <a:buChar char="§"/>
            </a:pPr>
            <a:r>
              <a:rPr lang="it-IT" altLang="en-US" sz="1600" dirty="0"/>
              <a:t>Il rischio su ciascun prestito è per B1 molto grande: p.e. il valore della casa di F1 potrebbe diminuire e quindi la garanzia non coprirebbe più l’intero importo X.</a:t>
            </a:r>
          </a:p>
          <a:p>
            <a:pPr>
              <a:lnSpc>
                <a:spcPct val="80000"/>
              </a:lnSpc>
              <a:buFont typeface="Wingdings" panose="05000000000000000000" pitchFamily="2" charset="2"/>
              <a:buChar char="§"/>
            </a:pPr>
            <a:r>
              <a:rPr lang="it-IT" altLang="en-US" sz="1600" u="sng" dirty="0">
                <a:solidFill>
                  <a:srgbClr val="FC0128"/>
                </a:solidFill>
              </a:rPr>
              <a:t>Problema di azione nascosta</a:t>
            </a:r>
            <a:r>
              <a:rPr lang="it-IT" altLang="en-US" sz="1600" dirty="0"/>
              <a:t>: se oltre a diminuire il valore della casa aumenta anche il tasso di interesse sui prestiti, a F1 non conviene più (o non riesce più a) pagare le rate del mutuo, cioè rispettare il contratto. La scelta razionale, visto che la casa non gli è costata nulla, è dichiarare </a:t>
            </a:r>
            <a:r>
              <a:rPr lang="it-IT" altLang="en-US" sz="1600" i="1" dirty="0"/>
              <a:t>default</a:t>
            </a:r>
            <a:r>
              <a:rPr lang="it-IT" altLang="en-US" sz="1600" dirty="0"/>
              <a:t> e lasciare la casa a B1 (c.d. </a:t>
            </a:r>
            <a:r>
              <a:rPr lang="it-IT" altLang="en-US" sz="1600" i="1" dirty="0" err="1"/>
              <a:t>jingling</a:t>
            </a:r>
            <a:r>
              <a:rPr lang="it-IT" altLang="en-US" sz="1600" i="1" dirty="0"/>
              <a:t> </a:t>
            </a:r>
            <a:r>
              <a:rPr lang="it-IT" altLang="en-US" sz="1600" i="1" dirty="0" err="1"/>
              <a:t>envelope</a:t>
            </a:r>
            <a:r>
              <a:rPr lang="it-IT" altLang="en-US" sz="1600" dirty="0"/>
              <a:t>). Risultato: B1 si ritrova in mano una casa che vale molto meno del prestito erogato a F1 per acquistarla.</a:t>
            </a:r>
          </a:p>
          <a:p>
            <a:pPr>
              <a:lnSpc>
                <a:spcPct val="80000"/>
              </a:lnSpc>
              <a:buFont typeface="Wingdings" panose="05000000000000000000" pitchFamily="2" charset="2"/>
              <a:buChar char="§"/>
            </a:pPr>
            <a:r>
              <a:rPr lang="it-IT" altLang="en-US" sz="1600" dirty="0"/>
              <a:t>Soluzione “geniale”: B1 crea un nuovo prodotto finanziario, denominato MBS1 (</a:t>
            </a:r>
            <a:r>
              <a:rPr lang="it-IT" altLang="en-US" sz="1600" i="1" dirty="0" err="1"/>
              <a:t>mortgage</a:t>
            </a:r>
            <a:r>
              <a:rPr lang="it-IT" altLang="en-US" sz="1600" i="1" dirty="0"/>
              <a:t> </a:t>
            </a:r>
            <a:r>
              <a:rPr lang="it-IT" altLang="en-US" sz="1600" i="1" dirty="0" err="1"/>
              <a:t>backed</a:t>
            </a:r>
            <a:r>
              <a:rPr lang="it-IT" altLang="en-US" sz="1600" i="1" dirty="0"/>
              <a:t> security</a:t>
            </a:r>
            <a:r>
              <a:rPr lang="it-IT" altLang="en-US" sz="1600" dirty="0"/>
              <a:t>) che contiene 1/1000 del diritto di credito X che vanta rispetto a F1, 1/1000 di quello rispetto a F2, 1/1000 di quello rispetto a F3, ecc. L’idea è che se uno dei mille mutuatari farà default, la perdita graverà su MBS1 solo per 1/1000 di X. Quindi un titolo come MBS1 pare un modo efficiente di </a:t>
            </a:r>
            <a:r>
              <a:rPr lang="it-IT" altLang="en-US" sz="1600" i="1" dirty="0"/>
              <a:t>ripartire il rischio</a:t>
            </a:r>
            <a:r>
              <a:rPr lang="it-IT" altLang="en-US" sz="1600" dirty="0"/>
              <a:t> di azione nascosta da parte di F1 o F2 o F3, ecc.</a:t>
            </a:r>
          </a:p>
          <a:p>
            <a:pPr>
              <a:lnSpc>
                <a:spcPct val="80000"/>
              </a:lnSpc>
              <a:buFont typeface="Wingdings" panose="05000000000000000000" pitchFamily="2" charset="2"/>
              <a:buChar char="§"/>
            </a:pPr>
            <a:r>
              <a:rPr lang="it-IT" altLang="en-US" sz="1600" dirty="0"/>
              <a:t>B1 ripete la stessa operazione creando MBS2, MBS3, ecc., fino a MBS1000. Infine, B1 vende le 1000 MBS sul mercato ad altre banche B2, B3, …, che a loro volta possono rivenderle e così via.</a:t>
            </a:r>
          </a:p>
          <a:p>
            <a:pPr>
              <a:lnSpc>
                <a:spcPct val="80000"/>
              </a:lnSpc>
              <a:buFont typeface="Wingdings" panose="05000000000000000000" pitchFamily="2" charset="2"/>
              <a:buChar char="§"/>
            </a:pPr>
            <a:r>
              <a:rPr lang="it-IT" altLang="en-US" sz="1600" u="sng" dirty="0">
                <a:solidFill>
                  <a:srgbClr val="FC0128"/>
                </a:solidFill>
              </a:rPr>
              <a:t>Problema di informazione nascosta</a:t>
            </a:r>
            <a:r>
              <a:rPr lang="it-IT" altLang="en-US" sz="1600" dirty="0"/>
              <a:t>: se i prezzi delle case calano ed i tassi di interesse aumentano, coloro che hanno comprato le varie MBS cominciano a temere che non più un solo mutuatario, ma </a:t>
            </a:r>
            <a:r>
              <a:rPr lang="it-IT" altLang="en-US" sz="1600" i="1" dirty="0"/>
              <a:t>parecchi</a:t>
            </a:r>
            <a:r>
              <a:rPr lang="it-IT" altLang="en-US" sz="1600" dirty="0"/>
              <a:t> e </a:t>
            </a:r>
            <a:r>
              <a:rPr lang="it-IT" altLang="en-US" sz="1600" i="1" dirty="0"/>
              <a:t>tutti assieme</a:t>
            </a:r>
            <a:r>
              <a:rPr lang="it-IT" altLang="en-US" sz="1600" dirty="0"/>
              <a:t> possano fare default. Se ciò accadesse, ogni MBS perderebbe parecchio del suo valore. E’ un caso di </a:t>
            </a:r>
            <a:r>
              <a:rPr lang="it-IT" altLang="en-US" sz="1600" i="1" dirty="0" err="1"/>
              <a:t>lemons</a:t>
            </a:r>
            <a:r>
              <a:rPr lang="it-IT" altLang="en-US" sz="1600" dirty="0"/>
              <a:t>: B1 sa a chi ha prestato il denaro e quindi conosce il vero valore di MBS (qualcuno dei F1, F2, ecc. sarà pur onesto…), ma le varie B2, B3, ecc. che detengono MBS no, ovvero non conoscono la “qualità” dei mutui sottostanti MBS. Le altre banche quindi non si fidano più del valore di ciò che gli ha venduto la banca B1.</a:t>
            </a:r>
          </a:p>
          <a:p>
            <a:pPr>
              <a:lnSpc>
                <a:spcPct val="80000"/>
              </a:lnSpc>
              <a:buFont typeface="Wingdings" panose="05000000000000000000" pitchFamily="2" charset="2"/>
              <a:buChar char="§"/>
            </a:pPr>
            <a:r>
              <a:rPr lang="it-IT" altLang="en-US" sz="1600" dirty="0"/>
              <a:t>Il “disastro”: se B1, B2, B3, ecc. hanno usato le MBS come garanzia per </a:t>
            </a:r>
            <a:r>
              <a:rPr lang="it-IT" altLang="en-US" sz="1600" i="1" dirty="0"/>
              <a:t>prestiti tra banche</a:t>
            </a:r>
            <a:r>
              <a:rPr lang="it-IT" altLang="en-US" sz="1600" dirty="0"/>
              <a:t>, la perdita di fiducia nel valore di tali garanzie porterà le banche a richiedere indietro tali prestiti ed a non erogarne più. P.e. B4 richiede indietro il prestito a B3 perché teme che la MBS datale in garanzia da B3 sia un </a:t>
            </a:r>
            <a:r>
              <a:rPr lang="it-IT" altLang="en-US" sz="1600" i="1" dirty="0" err="1"/>
              <a:t>lemon</a:t>
            </a:r>
            <a:r>
              <a:rPr lang="it-IT" altLang="en-US" sz="1600" dirty="0"/>
              <a:t>; se B3 non ha mezzi liquidi per restituire il prestito, B3 fallisce.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4979">
                                            <p:txEl>
                                              <p:pRg st="3" end="3"/>
                                            </p:txEl>
                                          </p:spTgt>
                                        </p:tgtEl>
                                        <p:attrNameLst>
                                          <p:attrName>style.visibility</p:attrName>
                                        </p:attrNameLst>
                                      </p:cBhvr>
                                      <p:to>
                                        <p:strVal val="visible"/>
                                      </p:to>
                                    </p:set>
                                    <p:animEffect transition="in" filter="checkerboard(across)">
                                      <p:cBhvr>
                                        <p:cTn id="7" dur="500"/>
                                        <p:tgtEl>
                                          <p:spTgt spid="25497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54979">
                                            <p:txEl>
                                              <p:pRg st="4" end="4"/>
                                            </p:txEl>
                                          </p:spTgt>
                                        </p:tgtEl>
                                        <p:attrNameLst>
                                          <p:attrName>style.visibility</p:attrName>
                                        </p:attrNameLst>
                                      </p:cBhvr>
                                      <p:to>
                                        <p:strVal val="visible"/>
                                      </p:to>
                                    </p:set>
                                    <p:animEffect transition="in" filter="checkerboard(across)">
                                      <p:cBhvr>
                                        <p:cTn id="12" dur="500"/>
                                        <p:tgtEl>
                                          <p:spTgt spid="254979">
                                            <p:txEl>
                                              <p:pRg st="4" end="4"/>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54979">
                                            <p:txEl>
                                              <p:pRg st="5" end="5"/>
                                            </p:txEl>
                                          </p:spTgt>
                                        </p:tgtEl>
                                        <p:attrNameLst>
                                          <p:attrName>style.visibility</p:attrName>
                                        </p:attrNameLst>
                                      </p:cBhvr>
                                      <p:to>
                                        <p:strVal val="visible"/>
                                      </p:to>
                                    </p:set>
                                    <p:animEffect transition="in" filter="checkerboard(across)">
                                      <p:cBhvr>
                                        <p:cTn id="15" dur="500"/>
                                        <p:tgtEl>
                                          <p:spTgt spid="254979">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254979">
                                            <p:txEl>
                                              <p:pRg st="6" end="6"/>
                                            </p:txEl>
                                          </p:spTgt>
                                        </p:tgtEl>
                                        <p:attrNameLst>
                                          <p:attrName>style.visibility</p:attrName>
                                        </p:attrNameLst>
                                      </p:cBhvr>
                                      <p:to>
                                        <p:strVal val="visible"/>
                                      </p:to>
                                    </p:set>
                                    <p:animEffect transition="in" filter="checkerboard(across)">
                                      <p:cBhvr>
                                        <p:cTn id="20" dur="500"/>
                                        <p:tgtEl>
                                          <p:spTgt spid="254979">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254979">
                                            <p:txEl>
                                              <p:pRg st="7" end="7"/>
                                            </p:txEl>
                                          </p:spTgt>
                                        </p:tgtEl>
                                        <p:attrNameLst>
                                          <p:attrName>style.visibility</p:attrName>
                                        </p:attrNameLst>
                                      </p:cBhvr>
                                      <p:to>
                                        <p:strVal val="visible"/>
                                      </p:to>
                                    </p:set>
                                    <p:animEffect transition="in" filter="checkerboard(across)">
                                      <p:cBhvr>
                                        <p:cTn id="25" dur="500"/>
                                        <p:tgtEl>
                                          <p:spTgt spid="2549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83970" name="Picture 2"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9144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 studiare sul manuale</a:t>
            </a:r>
          </a:p>
        </p:txBody>
      </p:sp>
      <p:sp>
        <p:nvSpPr>
          <p:cNvPr id="3" name="Segnaposto contenuto 2"/>
          <p:cNvSpPr>
            <a:spLocks noGrp="1"/>
          </p:cNvSpPr>
          <p:nvPr>
            <p:ph idx="1"/>
          </p:nvPr>
        </p:nvSpPr>
        <p:spPr>
          <a:xfrm>
            <a:off x="287524" y="1556792"/>
            <a:ext cx="8568952" cy="3240360"/>
          </a:xfrm>
        </p:spPr>
        <p:txBody>
          <a:bodyPr/>
          <a:lstStyle/>
          <a:p>
            <a:pPr>
              <a:buFont typeface="Wingdings" panose="05000000000000000000" pitchFamily="2" charset="2"/>
              <a:buChar char="Ø"/>
            </a:pPr>
            <a:r>
              <a:rPr lang="it-IT" dirty="0"/>
              <a:t>Sul tema esternalità:</a:t>
            </a:r>
          </a:p>
          <a:p>
            <a:pPr lvl="1">
              <a:buFont typeface="Wingdings" panose="05000000000000000000" pitchFamily="2" charset="2"/>
              <a:buChar char="Ø"/>
            </a:pPr>
            <a:r>
              <a:rPr lang="it-IT" dirty="0"/>
              <a:t> Esternalità posizionali</a:t>
            </a:r>
          </a:p>
          <a:p>
            <a:pPr lvl="1">
              <a:buFont typeface="Wingdings" panose="05000000000000000000" pitchFamily="2" charset="2"/>
              <a:buChar char="Ø"/>
            </a:pPr>
            <a:r>
              <a:rPr lang="it-IT" dirty="0"/>
              <a:t> Fallimento dello stato (scelte </a:t>
            </a:r>
            <a:r>
              <a:rPr lang="it-IT" dirty="0" err="1"/>
              <a:t>publiche</a:t>
            </a:r>
            <a:r>
              <a:rPr lang="it-IT" dirty="0"/>
              <a:t>, </a:t>
            </a:r>
            <a:r>
              <a:rPr lang="it-IT" dirty="0" err="1"/>
              <a:t>rent</a:t>
            </a:r>
            <a:r>
              <a:rPr lang="it-IT" dirty="0"/>
              <a:t> </a:t>
            </a:r>
            <a:r>
              <a:rPr lang="it-IT" dirty="0" err="1"/>
              <a:t>seeking</a:t>
            </a:r>
            <a:r>
              <a:rPr lang="it-IT" dirty="0"/>
              <a:t>, ecc.)</a:t>
            </a:r>
          </a:p>
          <a:p>
            <a:pPr>
              <a:buFont typeface="Wingdings" panose="05000000000000000000" pitchFamily="2" charset="2"/>
              <a:buChar char="Ø"/>
            </a:pPr>
            <a:r>
              <a:rPr lang="it-IT" dirty="0"/>
              <a:t>Sul tema asimmetrie informative:</a:t>
            </a:r>
          </a:p>
          <a:p>
            <a:pPr lvl="1">
              <a:buFont typeface="Wingdings" panose="05000000000000000000" pitchFamily="2" charset="2"/>
              <a:buChar char="Ø"/>
            </a:pPr>
            <a:r>
              <a:rPr lang="it-IT" dirty="0"/>
              <a:t> Le deviazioni dal modello economico standard.</a:t>
            </a:r>
          </a:p>
        </p:txBody>
      </p:sp>
    </p:spTree>
    <p:extLst>
      <p:ext uri="{BB962C8B-B14F-4D97-AF65-F5344CB8AC3E}">
        <p14:creationId xmlns:p14="http://schemas.microsoft.com/office/powerpoint/2010/main" val="3744841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1C3875-C87E-4768-B6A6-EECF6694528D}"/>
              </a:ext>
            </a:extLst>
          </p:cNvPr>
          <p:cNvSpPr>
            <a:spLocks noGrp="1"/>
          </p:cNvSpPr>
          <p:nvPr>
            <p:ph type="title"/>
          </p:nvPr>
        </p:nvSpPr>
        <p:spPr>
          <a:xfrm>
            <a:off x="611560" y="2708920"/>
            <a:ext cx="7772400" cy="1143000"/>
          </a:xfrm>
        </p:spPr>
        <p:txBody>
          <a:bodyPr/>
          <a:lstStyle/>
          <a:p>
            <a:r>
              <a:rPr lang="it-IT" dirty="0"/>
              <a:t>Classificazione dei beni</a:t>
            </a:r>
          </a:p>
        </p:txBody>
      </p:sp>
    </p:spTree>
    <p:extLst>
      <p:ext uri="{BB962C8B-B14F-4D97-AF65-F5344CB8AC3E}">
        <p14:creationId xmlns:p14="http://schemas.microsoft.com/office/powerpoint/2010/main" val="29055703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860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8602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8602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86022" name="Rectangle 6"/>
          <p:cNvSpPr>
            <a:spLocks noGrp="1" noChangeArrowheads="1"/>
          </p:cNvSpPr>
          <p:nvPr>
            <p:ph type="title"/>
          </p:nvPr>
        </p:nvSpPr>
        <p:spPr>
          <a:xfrm>
            <a:off x="107504" y="228600"/>
            <a:ext cx="8731696" cy="762000"/>
          </a:xfrm>
          <a:noFill/>
        </p:spPr>
        <p:txBody>
          <a:bodyPr/>
          <a:lstStyle/>
          <a:p>
            <a:r>
              <a:rPr lang="it-IT" altLang="en-US" dirty="0">
                <a:latin typeface="Times New Roman" panose="02020603050405020304" pitchFamily="18" charset="0"/>
              </a:rPr>
              <a:t>Due dimensioni per la classificazione dei beni</a:t>
            </a:r>
          </a:p>
        </p:txBody>
      </p:sp>
      <p:sp>
        <p:nvSpPr>
          <p:cNvPr id="265223" name="Rectangle 7"/>
          <p:cNvSpPr>
            <a:spLocks noGrp="1" noChangeArrowheads="1"/>
          </p:cNvSpPr>
          <p:nvPr>
            <p:ph type="body" idx="1"/>
          </p:nvPr>
        </p:nvSpPr>
        <p:spPr>
          <a:xfrm>
            <a:off x="228600" y="1143000"/>
            <a:ext cx="8686800" cy="4953000"/>
          </a:xfrm>
          <a:noFill/>
        </p:spPr>
        <p:txBody>
          <a:bodyPr/>
          <a:lstStyle/>
          <a:p>
            <a:pPr>
              <a:lnSpc>
                <a:spcPct val="90000"/>
              </a:lnSpc>
              <a:buFont typeface="Wingdings" panose="05000000000000000000" pitchFamily="2" charset="2"/>
              <a:buChar char="§"/>
            </a:pPr>
            <a:r>
              <a:rPr lang="it-IT" altLang="en-US" sz="2400" dirty="0">
                <a:latin typeface="Times New Roman" panose="02020603050405020304" pitchFamily="18" charset="0"/>
              </a:rPr>
              <a:t>I beni possono essere classificati in base alle due dimensioni (o criteri) della escludibilità e della rivalità:</a:t>
            </a:r>
          </a:p>
          <a:p>
            <a:pPr>
              <a:lnSpc>
                <a:spcPct val="90000"/>
              </a:lnSpc>
              <a:buFont typeface="Wingdings" panose="05000000000000000000" pitchFamily="2" charset="2"/>
              <a:buChar char="§"/>
            </a:pPr>
            <a:r>
              <a:rPr lang="it-IT" altLang="en-US" sz="2400" dirty="0">
                <a:solidFill>
                  <a:srgbClr val="FF0000"/>
                </a:solidFill>
                <a:latin typeface="Times New Roman" panose="02020603050405020304" pitchFamily="18" charset="0"/>
              </a:rPr>
              <a:t>Escludibilità</a:t>
            </a:r>
          </a:p>
          <a:p>
            <a:pPr>
              <a:lnSpc>
                <a:spcPct val="90000"/>
              </a:lnSpc>
              <a:buFont typeface="Wingdings" panose="05000000000000000000" pitchFamily="2" charset="2"/>
              <a:buChar char="§"/>
            </a:pPr>
            <a:r>
              <a:rPr lang="it-IT" altLang="en-US" sz="2400" dirty="0">
                <a:latin typeface="Times New Roman" panose="02020603050405020304" pitchFamily="18" charset="0"/>
              </a:rPr>
              <a:t>Un bene è escludibile quando è </a:t>
            </a:r>
            <a:r>
              <a:rPr lang="it-IT" altLang="en-US" sz="2400" u="sng" dirty="0">
                <a:latin typeface="Times New Roman" panose="02020603050405020304" pitchFamily="18" charset="0"/>
              </a:rPr>
              <a:t>legalmente e/o tecnologicamente</a:t>
            </a:r>
            <a:r>
              <a:rPr lang="it-IT" altLang="en-US" sz="2400" dirty="0">
                <a:latin typeface="Times New Roman" panose="02020603050405020304" pitchFamily="18" charset="0"/>
              </a:rPr>
              <a:t> possibile impedire a qualcuno di godere di quel bene.</a:t>
            </a:r>
          </a:p>
          <a:p>
            <a:pPr lvl="2">
              <a:lnSpc>
                <a:spcPct val="90000"/>
              </a:lnSpc>
              <a:buClr>
                <a:schemeClr val="hlink"/>
              </a:buClr>
              <a:buFont typeface="Wingdings" panose="05000000000000000000" pitchFamily="2" charset="2"/>
              <a:buChar char="§"/>
            </a:pPr>
            <a:r>
              <a:rPr lang="it-IT" altLang="en-US" dirty="0">
                <a:latin typeface="Times New Roman" panose="02020603050405020304" pitchFamily="18" charset="0"/>
              </a:rPr>
              <a:t> L’escludibilità è legata all’esistenza di diritti di proprietà sul bene: chi ha i </a:t>
            </a:r>
            <a:r>
              <a:rPr lang="it-IT" altLang="en-US" dirty="0" err="1">
                <a:latin typeface="Times New Roman" panose="02020603050405020304" pitchFamily="18" charset="0"/>
              </a:rPr>
              <a:t>DdP</a:t>
            </a:r>
            <a:r>
              <a:rPr lang="it-IT" altLang="en-US" dirty="0">
                <a:latin typeface="Times New Roman" panose="02020603050405020304" pitchFamily="18" charset="0"/>
              </a:rPr>
              <a:t> può escludere gli altri dal godimento del bene.</a:t>
            </a:r>
          </a:p>
          <a:p>
            <a:pPr lvl="2">
              <a:lnSpc>
                <a:spcPct val="90000"/>
              </a:lnSpc>
              <a:buClr>
                <a:schemeClr val="hlink"/>
              </a:buClr>
              <a:buFont typeface="Wingdings" panose="05000000000000000000" pitchFamily="2" charset="2"/>
              <a:buChar char="§"/>
            </a:pPr>
            <a:r>
              <a:rPr lang="it-IT" altLang="en-US" dirty="0">
                <a:latin typeface="Times New Roman" panose="02020603050405020304" pitchFamily="18" charset="0"/>
              </a:rPr>
              <a:t> </a:t>
            </a:r>
            <a:r>
              <a:rPr lang="it-IT" altLang="en-US" dirty="0" err="1">
                <a:latin typeface="Times New Roman" panose="02020603050405020304" pitchFamily="18" charset="0"/>
              </a:rPr>
              <a:t>N.b.</a:t>
            </a:r>
            <a:r>
              <a:rPr lang="it-IT" altLang="en-US" dirty="0">
                <a:latin typeface="Times New Roman" panose="02020603050405020304" pitchFamily="18" charset="0"/>
              </a:rPr>
              <a:t>: il termine corretto è “escludibile”, non “esclusivo”!</a:t>
            </a:r>
          </a:p>
          <a:p>
            <a:pPr>
              <a:lnSpc>
                <a:spcPct val="90000"/>
              </a:lnSpc>
              <a:buFont typeface="Wingdings" panose="05000000000000000000" pitchFamily="2" charset="2"/>
              <a:buChar char="§"/>
            </a:pPr>
            <a:r>
              <a:rPr lang="it-IT" altLang="en-US" sz="2400" dirty="0">
                <a:solidFill>
                  <a:srgbClr val="FF0000"/>
                </a:solidFill>
                <a:latin typeface="Times New Roman" panose="02020603050405020304" pitchFamily="18" charset="0"/>
              </a:rPr>
              <a:t>Rivalità</a:t>
            </a:r>
          </a:p>
          <a:p>
            <a:pPr>
              <a:lnSpc>
                <a:spcPct val="90000"/>
              </a:lnSpc>
              <a:buFont typeface="Wingdings" panose="05000000000000000000" pitchFamily="2" charset="2"/>
              <a:buChar char="§"/>
            </a:pPr>
            <a:r>
              <a:rPr lang="it-IT" altLang="en-US" sz="2400" dirty="0">
                <a:latin typeface="Times New Roman" panose="02020603050405020304" pitchFamily="18" charset="0"/>
              </a:rPr>
              <a:t>Un bene è rivale quando il consumo da parte di un soggetto limita la possibilità di (o impedisce del tutto il) godimento </a:t>
            </a:r>
            <a:r>
              <a:rPr lang="it-IT" altLang="en-US" sz="2400" u="sng" dirty="0">
                <a:latin typeface="Times New Roman" panose="02020603050405020304" pitchFamily="18" charset="0"/>
              </a:rPr>
              <a:t>dello stesso bene</a:t>
            </a:r>
            <a:r>
              <a:rPr lang="it-IT" altLang="en-US" sz="2400" dirty="0">
                <a:latin typeface="Times New Roman" panose="02020603050405020304" pitchFamily="18" charset="0"/>
              </a:rPr>
              <a:t> da parte di un altro soggetto.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5223">
                                            <p:txEl>
                                              <p:pRg st="1" end="1"/>
                                            </p:txEl>
                                          </p:spTgt>
                                        </p:tgtEl>
                                        <p:attrNameLst>
                                          <p:attrName>style.visibility</p:attrName>
                                        </p:attrNameLst>
                                      </p:cBhvr>
                                      <p:to>
                                        <p:strVal val="visible"/>
                                      </p:to>
                                    </p:set>
                                    <p:animEffect transition="in" filter="wipe(left)">
                                      <p:cBhvr>
                                        <p:cTn id="7" dur="500"/>
                                        <p:tgtEl>
                                          <p:spTgt spid="26522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5223">
                                            <p:txEl>
                                              <p:pRg st="2" end="2"/>
                                            </p:txEl>
                                          </p:spTgt>
                                        </p:tgtEl>
                                        <p:attrNameLst>
                                          <p:attrName>style.visibility</p:attrName>
                                        </p:attrNameLst>
                                      </p:cBhvr>
                                      <p:to>
                                        <p:strVal val="visible"/>
                                      </p:to>
                                    </p:set>
                                    <p:animEffect transition="in" filter="wipe(left)">
                                      <p:cBhvr>
                                        <p:cTn id="10" dur="500"/>
                                        <p:tgtEl>
                                          <p:spTgt spid="26522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5223">
                                            <p:txEl>
                                              <p:pRg st="3" end="3"/>
                                            </p:txEl>
                                          </p:spTgt>
                                        </p:tgtEl>
                                        <p:attrNameLst>
                                          <p:attrName>style.visibility</p:attrName>
                                        </p:attrNameLst>
                                      </p:cBhvr>
                                      <p:to>
                                        <p:strVal val="visible"/>
                                      </p:to>
                                    </p:set>
                                    <p:animEffect transition="in" filter="wipe(left)">
                                      <p:cBhvr>
                                        <p:cTn id="13" dur="500"/>
                                        <p:tgtEl>
                                          <p:spTgt spid="265223">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5223">
                                            <p:txEl>
                                              <p:pRg st="4" end="4"/>
                                            </p:txEl>
                                          </p:spTgt>
                                        </p:tgtEl>
                                        <p:attrNameLst>
                                          <p:attrName>style.visibility</p:attrName>
                                        </p:attrNameLst>
                                      </p:cBhvr>
                                      <p:to>
                                        <p:strVal val="visible"/>
                                      </p:to>
                                    </p:set>
                                    <p:animEffect transition="in" filter="wipe(left)">
                                      <p:cBhvr>
                                        <p:cTn id="16" dur="500"/>
                                        <p:tgtEl>
                                          <p:spTgt spid="26522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5223">
                                            <p:txEl>
                                              <p:pRg st="5" end="5"/>
                                            </p:txEl>
                                          </p:spTgt>
                                        </p:tgtEl>
                                        <p:attrNameLst>
                                          <p:attrName>style.visibility</p:attrName>
                                        </p:attrNameLst>
                                      </p:cBhvr>
                                      <p:to>
                                        <p:strVal val="visible"/>
                                      </p:to>
                                    </p:set>
                                    <p:animEffect transition="in" filter="wipe(left)">
                                      <p:cBhvr>
                                        <p:cTn id="21" dur="500"/>
                                        <p:tgtEl>
                                          <p:spTgt spid="265223">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65223">
                                            <p:txEl>
                                              <p:pRg st="6" end="6"/>
                                            </p:txEl>
                                          </p:spTgt>
                                        </p:tgtEl>
                                        <p:attrNameLst>
                                          <p:attrName>style.visibility</p:attrName>
                                        </p:attrNameLst>
                                      </p:cBhvr>
                                      <p:to>
                                        <p:strVal val="visible"/>
                                      </p:to>
                                    </p:set>
                                    <p:animEffect transition="in" filter="wipe(left)">
                                      <p:cBhvr>
                                        <p:cTn id="24" dur="500"/>
                                        <p:tgtEl>
                                          <p:spTgt spid="2652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880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8806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8806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88070" name="Rectangle 6"/>
          <p:cNvSpPr>
            <a:spLocks noGrp="1" noChangeArrowheads="1"/>
          </p:cNvSpPr>
          <p:nvPr>
            <p:ph type="title"/>
          </p:nvPr>
        </p:nvSpPr>
        <p:spPr>
          <a:xfrm>
            <a:off x="611188" y="0"/>
            <a:ext cx="7772400" cy="990600"/>
          </a:xfrm>
          <a:noFill/>
        </p:spPr>
        <p:txBody>
          <a:bodyPr/>
          <a:lstStyle/>
          <a:p>
            <a:r>
              <a:rPr lang="it-IT" altLang="en-US" dirty="0">
                <a:latin typeface="Times New Roman" panose="02020603050405020304" pitchFamily="18" charset="0"/>
              </a:rPr>
              <a:t>Quattro tipi di bene</a:t>
            </a:r>
          </a:p>
        </p:txBody>
      </p:sp>
      <p:sp>
        <p:nvSpPr>
          <p:cNvPr id="88071" name="Rectangle 7"/>
          <p:cNvSpPr>
            <a:spLocks noGrp="1" noChangeArrowheads="1"/>
          </p:cNvSpPr>
          <p:nvPr>
            <p:ph type="body" idx="1"/>
          </p:nvPr>
        </p:nvSpPr>
        <p:spPr>
          <a:xfrm>
            <a:off x="609600" y="1125538"/>
            <a:ext cx="7772400" cy="4967287"/>
          </a:xfrm>
          <a:noFill/>
        </p:spPr>
        <p:txBody>
          <a:bodyPr/>
          <a:lstStyle/>
          <a:p>
            <a:pPr>
              <a:lnSpc>
                <a:spcPct val="90000"/>
              </a:lnSpc>
              <a:buFont typeface="Wingdings" panose="05000000000000000000" pitchFamily="2" charset="2"/>
              <a:buChar char="§"/>
            </a:pPr>
            <a:r>
              <a:rPr lang="it-IT" altLang="en-US" sz="2800" dirty="0">
                <a:latin typeface="Times New Roman" panose="02020603050405020304" pitchFamily="18" charset="0"/>
              </a:rPr>
              <a:t>In base ai due criteri possiamo ripartire tutti i beni in quattro categorie:</a:t>
            </a:r>
          </a:p>
          <a:p>
            <a:pPr>
              <a:lnSpc>
                <a:spcPct val="90000"/>
              </a:lnSpc>
              <a:buFont typeface="Wingdings" panose="05000000000000000000" pitchFamily="2" charset="2"/>
              <a:buChar char="§"/>
            </a:pPr>
            <a:r>
              <a:rPr lang="it-IT" altLang="en-US" sz="2800" dirty="0">
                <a:solidFill>
                  <a:srgbClr val="9933FF"/>
                </a:solidFill>
                <a:latin typeface="Times New Roman" panose="02020603050405020304" pitchFamily="18" charset="0"/>
              </a:rPr>
              <a:t>Beni privati</a:t>
            </a:r>
            <a:endParaRPr lang="it-IT" altLang="en-US" sz="2800" dirty="0">
              <a:latin typeface="Times New Roman" panose="02020603050405020304" pitchFamily="18" charset="0"/>
            </a:endParaRPr>
          </a:p>
          <a:p>
            <a:pPr marL="0" indent="0">
              <a:lnSpc>
                <a:spcPct val="90000"/>
              </a:lnSpc>
              <a:buNone/>
            </a:pPr>
            <a:r>
              <a:rPr lang="it-IT" altLang="en-US" sz="2800" dirty="0">
                <a:solidFill>
                  <a:schemeClr val="tx2"/>
                </a:solidFill>
                <a:latin typeface="Times New Roman" panose="02020603050405020304" pitchFamily="18" charset="0"/>
              </a:rPr>
              <a:t>	</a:t>
            </a:r>
            <a:r>
              <a:rPr lang="it-IT" altLang="en-US" sz="2800" dirty="0">
                <a:latin typeface="Times New Roman" panose="02020603050405020304" pitchFamily="18" charset="0"/>
              </a:rPr>
              <a:t>Sono sia escludibili che rivali.</a:t>
            </a:r>
          </a:p>
          <a:p>
            <a:pPr>
              <a:lnSpc>
                <a:spcPct val="90000"/>
              </a:lnSpc>
              <a:buFont typeface="Wingdings" panose="05000000000000000000" pitchFamily="2" charset="2"/>
              <a:buChar char="§"/>
            </a:pPr>
            <a:r>
              <a:rPr lang="it-IT" altLang="en-US" sz="2800" dirty="0">
                <a:solidFill>
                  <a:srgbClr val="9933FF"/>
                </a:solidFill>
                <a:latin typeface="Times New Roman" panose="02020603050405020304" pitchFamily="18" charset="0"/>
              </a:rPr>
              <a:t>Beni pubblici</a:t>
            </a:r>
            <a:endParaRPr lang="it-IT" altLang="en-US" sz="2800" dirty="0">
              <a:latin typeface="Times New Roman" panose="02020603050405020304" pitchFamily="18" charset="0"/>
            </a:endParaRPr>
          </a:p>
          <a:p>
            <a:pPr marL="0" indent="0">
              <a:lnSpc>
                <a:spcPct val="90000"/>
              </a:lnSpc>
              <a:buNone/>
            </a:pPr>
            <a:r>
              <a:rPr lang="it-IT" altLang="en-US" sz="2800" dirty="0">
                <a:solidFill>
                  <a:schemeClr val="tx2"/>
                </a:solidFill>
                <a:latin typeface="Times New Roman" panose="02020603050405020304" pitchFamily="18" charset="0"/>
              </a:rPr>
              <a:t>	</a:t>
            </a:r>
            <a:r>
              <a:rPr lang="it-IT" altLang="en-US" sz="2800" dirty="0">
                <a:latin typeface="Times New Roman" panose="02020603050405020304" pitchFamily="18" charset="0"/>
              </a:rPr>
              <a:t>Non sono né rivali né escludibili.</a:t>
            </a:r>
          </a:p>
          <a:p>
            <a:pPr>
              <a:lnSpc>
                <a:spcPct val="90000"/>
              </a:lnSpc>
              <a:buFont typeface="Wingdings" panose="05000000000000000000" pitchFamily="2" charset="2"/>
              <a:buChar char="§"/>
            </a:pPr>
            <a:r>
              <a:rPr lang="it-IT" altLang="en-US" sz="2800" dirty="0">
                <a:solidFill>
                  <a:srgbClr val="9933FF"/>
                </a:solidFill>
                <a:latin typeface="Times New Roman" panose="02020603050405020304" pitchFamily="18" charset="0"/>
              </a:rPr>
              <a:t>Risorse comuni</a:t>
            </a:r>
            <a:endParaRPr lang="it-IT" altLang="en-US" sz="2800" dirty="0">
              <a:latin typeface="Times New Roman" panose="02020603050405020304" pitchFamily="18" charset="0"/>
            </a:endParaRPr>
          </a:p>
          <a:p>
            <a:pPr marL="0" indent="0">
              <a:lnSpc>
                <a:spcPct val="90000"/>
              </a:lnSpc>
              <a:buNone/>
            </a:pPr>
            <a:r>
              <a:rPr lang="it-IT" altLang="en-US" sz="2800" dirty="0">
                <a:latin typeface="Times New Roman" panose="02020603050405020304" pitchFamily="18" charset="0"/>
              </a:rPr>
              <a:t>	Sono rivali, ma non escludibili.</a:t>
            </a:r>
          </a:p>
          <a:p>
            <a:pPr>
              <a:lnSpc>
                <a:spcPct val="90000"/>
              </a:lnSpc>
              <a:buFont typeface="Wingdings" panose="05000000000000000000" pitchFamily="2" charset="2"/>
              <a:buChar char="§"/>
            </a:pPr>
            <a:r>
              <a:rPr lang="it-IT" altLang="en-US" sz="2800" dirty="0">
                <a:solidFill>
                  <a:srgbClr val="9933FF"/>
                </a:solidFill>
                <a:latin typeface="Times New Roman" panose="02020603050405020304" pitchFamily="18" charset="0"/>
              </a:rPr>
              <a:t>Monopoli naturali</a:t>
            </a:r>
            <a:endParaRPr lang="it-IT" altLang="en-US" sz="2800" dirty="0">
              <a:latin typeface="Times New Roman" panose="02020603050405020304" pitchFamily="18" charset="0"/>
            </a:endParaRPr>
          </a:p>
          <a:p>
            <a:pPr marL="0" indent="0">
              <a:lnSpc>
                <a:spcPct val="90000"/>
              </a:lnSpc>
              <a:buNone/>
            </a:pPr>
            <a:r>
              <a:rPr lang="it-IT" altLang="en-US" sz="2800" dirty="0">
                <a:solidFill>
                  <a:schemeClr val="tx2"/>
                </a:solidFill>
                <a:latin typeface="Times New Roman" panose="02020603050405020304" pitchFamily="18" charset="0"/>
              </a:rPr>
              <a:t>	</a:t>
            </a:r>
            <a:r>
              <a:rPr lang="it-IT" altLang="en-US" sz="2800" dirty="0">
                <a:latin typeface="Times New Roman" panose="02020603050405020304" pitchFamily="18" charset="0"/>
              </a:rPr>
              <a:t>Sono escludibili, ma non rivali.</a:t>
            </a:r>
          </a:p>
        </p:txBody>
      </p:sp>
    </p:spTree>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01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011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011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0118" name="Rectangle 6"/>
          <p:cNvSpPr>
            <a:spLocks noGrp="1" noChangeArrowheads="1"/>
          </p:cNvSpPr>
          <p:nvPr>
            <p:ph type="title"/>
          </p:nvPr>
        </p:nvSpPr>
        <p:spPr>
          <a:xfrm>
            <a:off x="685800" y="152400"/>
            <a:ext cx="7772400" cy="914400"/>
          </a:xfrm>
          <a:noFill/>
        </p:spPr>
        <p:txBody>
          <a:bodyPr/>
          <a:lstStyle/>
          <a:p>
            <a:r>
              <a:rPr lang="it-IT" altLang="en-US" dirty="0">
                <a:latin typeface="Times New Roman" panose="02020603050405020304" pitchFamily="18" charset="0"/>
                <a:cs typeface="Times New Roman" panose="02020603050405020304" pitchFamily="18" charset="0"/>
              </a:rPr>
              <a:t>La tabella dei beni</a:t>
            </a:r>
          </a:p>
        </p:txBody>
      </p:sp>
      <p:graphicFrame>
        <p:nvGraphicFramePr>
          <p:cNvPr id="90119" name="Object 7">
            <a:hlinkClick r:id="" action="ppaction://ole?verb=0"/>
          </p:cNvPr>
          <p:cNvGraphicFramePr>
            <a:graphicFrameLocks/>
          </p:cNvGraphicFramePr>
          <p:nvPr/>
        </p:nvGraphicFramePr>
        <p:xfrm>
          <a:off x="419100" y="1271588"/>
          <a:ext cx="8107363" cy="5054600"/>
        </p:xfrm>
        <a:graphic>
          <a:graphicData uri="http://schemas.openxmlformats.org/presentationml/2006/ole">
            <mc:AlternateContent xmlns:mc="http://schemas.openxmlformats.org/markup-compatibility/2006">
              <mc:Choice xmlns:v="urn:schemas-microsoft-com:vml" Requires="v">
                <p:oleObj spid="_x0000_s90200" name="Document" r:id="rId4" imgW="8307832" imgH="5388635" progId="Word.Document.8">
                  <p:embed/>
                </p:oleObj>
              </mc:Choice>
              <mc:Fallback>
                <p:oleObj name="Document" r:id="rId4" imgW="8307832" imgH="5388635" progId="Word.Document.8">
                  <p:embed/>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271588"/>
                        <a:ext cx="8107363"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20" name="Rectangle 8"/>
          <p:cNvSpPr>
            <a:spLocks noChangeArrowheads="1"/>
          </p:cNvSpPr>
          <p:nvPr/>
        </p:nvSpPr>
        <p:spPr bwMode="auto">
          <a:xfrm>
            <a:off x="685800" y="1524000"/>
            <a:ext cx="304800" cy="483552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lgn="ctr">
              <a:spcBef>
                <a:spcPct val="0"/>
              </a:spcBef>
              <a:buClrTx/>
              <a:buSzTx/>
              <a:buFontTx/>
              <a:buNone/>
            </a:pPr>
            <a:r>
              <a:rPr lang="it-IT" altLang="en-US" sz="2400">
                <a:latin typeface="Arial" panose="020B0604020202020204" pitchFamily="34" charset="0"/>
              </a:rPr>
              <a:t>Escludibili</a:t>
            </a:r>
          </a:p>
          <a:p>
            <a:pPr algn="ctr">
              <a:spcBef>
                <a:spcPct val="0"/>
              </a:spcBef>
              <a:buClrTx/>
              <a:buSzTx/>
              <a:buFontTx/>
              <a:buNone/>
            </a:pPr>
            <a:r>
              <a:rPr lang="it-IT" altLang="en-US" sz="2400">
                <a:latin typeface="Arial" panose="020B0604020202020204" pitchFamily="34" charset="0"/>
              </a:rPr>
              <a:t>tà</a:t>
            </a:r>
          </a:p>
        </p:txBody>
      </p:sp>
    </p:spTree>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83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830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830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8310" name="Rectangle 6"/>
          <p:cNvSpPr>
            <a:spLocks noGrp="1" noChangeArrowheads="1"/>
          </p:cNvSpPr>
          <p:nvPr>
            <p:ph type="title"/>
          </p:nvPr>
        </p:nvSpPr>
        <p:spPr>
          <a:xfrm>
            <a:off x="539750" y="0"/>
            <a:ext cx="8208963" cy="549275"/>
          </a:xfrm>
          <a:noFill/>
        </p:spPr>
        <p:txBody>
          <a:bodyPr/>
          <a:lstStyle/>
          <a:p>
            <a:r>
              <a:rPr lang="it-IT" altLang="en-US" dirty="0">
                <a:latin typeface="Times New Roman" panose="02020603050405020304" pitchFamily="18" charset="0"/>
              </a:rPr>
              <a:t>Risorse comuni</a:t>
            </a:r>
          </a:p>
        </p:txBody>
      </p:sp>
      <p:sp>
        <p:nvSpPr>
          <p:cNvPr id="277511" name="Rectangle 7"/>
          <p:cNvSpPr>
            <a:spLocks noGrp="1" noChangeArrowheads="1"/>
          </p:cNvSpPr>
          <p:nvPr>
            <p:ph type="body" idx="1"/>
          </p:nvPr>
        </p:nvSpPr>
        <p:spPr>
          <a:xfrm>
            <a:off x="0" y="549275"/>
            <a:ext cx="9144000" cy="6308725"/>
          </a:xfrm>
        </p:spPr>
        <p:txBody>
          <a:bodyPr/>
          <a:lstStyle/>
          <a:p>
            <a:pPr>
              <a:lnSpc>
                <a:spcPct val="75000"/>
              </a:lnSpc>
              <a:buFont typeface="Wingdings" panose="05000000000000000000" pitchFamily="2" charset="2"/>
              <a:buChar char="Ø"/>
              <a:defRPr/>
            </a:pPr>
            <a:r>
              <a:rPr lang="it-IT" sz="2000" dirty="0">
                <a:latin typeface="Garamond" panose="02020404030301010803" pitchFamily="18" charset="0"/>
              </a:rPr>
              <a:t>Le risorse comuni sono beni non escludibili, ma rivali.</a:t>
            </a:r>
          </a:p>
          <a:p>
            <a:pPr lvl="1">
              <a:lnSpc>
                <a:spcPct val="75000"/>
              </a:lnSpc>
              <a:buFont typeface="Wingdings" panose="05000000000000000000" pitchFamily="2" charset="2"/>
              <a:buChar char="Ø"/>
              <a:defRPr/>
            </a:pPr>
            <a:r>
              <a:rPr lang="it-IT" sz="2000" dirty="0">
                <a:latin typeface="Garamond" panose="02020404030301010803" pitchFamily="18" charset="0"/>
              </a:rPr>
              <a:t>L’esempio principale è dato dai beni naturali ed ambientali.</a:t>
            </a:r>
          </a:p>
          <a:p>
            <a:pPr>
              <a:lnSpc>
                <a:spcPct val="75000"/>
              </a:lnSpc>
              <a:buFont typeface="Wingdings" panose="05000000000000000000" pitchFamily="2" charset="2"/>
              <a:buChar char="Ø"/>
              <a:defRPr/>
            </a:pPr>
            <a:r>
              <a:rPr lang="it-IT" sz="2000" dirty="0">
                <a:latin typeface="Garamond" panose="02020404030301010803" pitchFamily="18" charset="0"/>
              </a:rPr>
              <a:t>Essendo </a:t>
            </a:r>
            <a:r>
              <a:rPr lang="it-IT" sz="2000" u="sng" dirty="0">
                <a:latin typeface="Garamond" panose="02020404030301010803" pitchFamily="18" charset="0"/>
              </a:rPr>
              <a:t>non escludibili</a:t>
            </a:r>
            <a:r>
              <a:rPr lang="it-IT" sz="2000" dirty="0">
                <a:latin typeface="Garamond" panose="02020404030301010803" pitchFamily="18" charset="0"/>
              </a:rPr>
              <a:t> chiunque può utilizzarli senza pagare alcunché, ma essendo anche </a:t>
            </a:r>
            <a:r>
              <a:rPr lang="it-IT" sz="2000" u="sng" dirty="0">
                <a:latin typeface="Garamond" panose="02020404030301010803" pitchFamily="18" charset="0"/>
              </a:rPr>
              <a:t>rivali</a:t>
            </a:r>
            <a:r>
              <a:rPr lang="it-IT" sz="2000" dirty="0">
                <a:latin typeface="Garamond" panose="02020404030301010803" pitchFamily="18" charset="0"/>
              </a:rPr>
              <a:t> l’uso da parte di ciascuno riduce la possibilità altrui di goderne. </a:t>
            </a:r>
          </a:p>
          <a:p>
            <a:pPr>
              <a:lnSpc>
                <a:spcPct val="75000"/>
              </a:lnSpc>
              <a:buFont typeface="Wingdings" panose="05000000000000000000" pitchFamily="2" charset="2"/>
              <a:buChar char="Ø"/>
              <a:defRPr/>
            </a:pPr>
            <a:r>
              <a:rPr lang="it-IT" sz="2000" dirty="0">
                <a:solidFill>
                  <a:srgbClr val="FF0000"/>
                </a:solidFill>
                <a:latin typeface="Garamond" panose="02020404030301010803" pitchFamily="18" charset="0"/>
              </a:rPr>
              <a:t>The </a:t>
            </a:r>
            <a:r>
              <a:rPr lang="it-IT" sz="2000" dirty="0" err="1">
                <a:solidFill>
                  <a:srgbClr val="FF0000"/>
                </a:solidFill>
                <a:latin typeface="Garamond" panose="02020404030301010803" pitchFamily="18" charset="0"/>
              </a:rPr>
              <a:t>Tragedy</a:t>
            </a:r>
            <a:r>
              <a:rPr lang="it-IT" sz="2000" dirty="0">
                <a:solidFill>
                  <a:srgbClr val="FF0000"/>
                </a:solidFill>
                <a:latin typeface="Garamond" panose="02020404030301010803" pitchFamily="18" charset="0"/>
              </a:rPr>
              <a:t> of </a:t>
            </a:r>
            <a:r>
              <a:rPr lang="it-IT" sz="2000" dirty="0" err="1">
                <a:solidFill>
                  <a:srgbClr val="FF0000"/>
                </a:solidFill>
                <a:latin typeface="Garamond" panose="02020404030301010803" pitchFamily="18" charset="0"/>
              </a:rPr>
              <a:t>Commons</a:t>
            </a:r>
            <a:r>
              <a:rPr lang="it-IT" sz="2000" dirty="0">
                <a:latin typeface="Garamond" panose="02020404030301010803" pitchFamily="18" charset="0"/>
              </a:rPr>
              <a:t>: la c.d. “tragedia dei terreni di proprietà comune” (pascoli inglesi </a:t>
            </a:r>
            <a:r>
              <a:rPr lang="it-IT" sz="2000" dirty="0" err="1">
                <a:latin typeface="Garamond" panose="02020404030301010803" pitchFamily="18" charset="0"/>
              </a:rPr>
              <a:t>pre</a:t>
            </a:r>
            <a:r>
              <a:rPr lang="it-IT" sz="2000" dirty="0">
                <a:latin typeface="Garamond" panose="02020404030301010803" pitchFamily="18" charset="0"/>
              </a:rPr>
              <a:t>-rivoluzione industriale) è l’esempio tradizionale dei problemi che sorgono in presenza di risorse comuni.</a:t>
            </a:r>
          </a:p>
          <a:p>
            <a:pPr>
              <a:lnSpc>
                <a:spcPct val="75000"/>
              </a:lnSpc>
              <a:buFont typeface="Wingdings" panose="05000000000000000000" pitchFamily="2" charset="2"/>
              <a:buChar char="Ø"/>
              <a:defRPr/>
            </a:pPr>
            <a:r>
              <a:rPr lang="it-IT" sz="2000" dirty="0">
                <a:latin typeface="Garamond" panose="02020404030301010803" pitchFamily="18" charset="0"/>
              </a:rPr>
              <a:t>Infatti le risorse comuni – proprio perché non escludibili – tendono ad essere usate </a:t>
            </a:r>
            <a:r>
              <a:rPr lang="it-IT" sz="2000" u="sng" dirty="0">
                <a:latin typeface="Garamond" panose="02020404030301010803" pitchFamily="18" charset="0"/>
              </a:rPr>
              <a:t>troppo intensamente</a:t>
            </a:r>
            <a:r>
              <a:rPr lang="it-IT" sz="2000" dirty="0">
                <a:latin typeface="Garamond" panose="02020404030301010803" pitchFamily="18" charset="0"/>
              </a:rPr>
              <a:t>. Ciò crea un’</a:t>
            </a:r>
            <a:r>
              <a:rPr lang="it-IT" sz="2000" u="sng" dirty="0">
                <a:latin typeface="Garamond" panose="02020404030301010803" pitchFamily="18" charset="0"/>
              </a:rPr>
              <a:t>esternalità negativa</a:t>
            </a:r>
            <a:r>
              <a:rPr lang="it-IT" sz="2000" dirty="0">
                <a:latin typeface="Garamond" panose="02020404030301010803" pitchFamily="18" charset="0"/>
              </a:rPr>
              <a:t> che – proprio perché sono beni rivali – ne compromette il godimento altrui.</a:t>
            </a:r>
          </a:p>
          <a:p>
            <a:pPr lvl="1">
              <a:lnSpc>
                <a:spcPct val="75000"/>
              </a:lnSpc>
              <a:buFont typeface="Wingdings" panose="05000000000000000000" pitchFamily="2" charset="2"/>
              <a:buChar char="Ø"/>
              <a:defRPr/>
            </a:pPr>
            <a:r>
              <a:rPr lang="it-IT" sz="2000" dirty="0">
                <a:latin typeface="Garamond" panose="02020404030301010803" pitchFamily="18" charset="0"/>
              </a:rPr>
              <a:t>L’esternalità in questo caso colpisce soprattutto le </a:t>
            </a:r>
            <a:r>
              <a:rPr lang="it-IT" sz="2000" u="sng" dirty="0">
                <a:latin typeface="Garamond" panose="02020404030301010803" pitchFamily="18" charset="0"/>
              </a:rPr>
              <a:t>generazioni</a:t>
            </a:r>
            <a:r>
              <a:rPr lang="it-IT" sz="2000" u="sng" dirty="0">
                <a:effectLst>
                  <a:outerShdw blurRad="38100" dist="38100" dir="2700000" algn="tl">
                    <a:srgbClr val="C0C0C0"/>
                  </a:outerShdw>
                </a:effectLst>
                <a:latin typeface="Garamond" panose="02020404030301010803" pitchFamily="18" charset="0"/>
              </a:rPr>
              <a:t> </a:t>
            </a:r>
            <a:r>
              <a:rPr lang="it-IT" sz="2000" u="sng" dirty="0">
                <a:latin typeface="Garamond" panose="02020404030301010803" pitchFamily="18" charset="0"/>
              </a:rPr>
              <a:t>future</a:t>
            </a:r>
            <a:r>
              <a:rPr lang="it-IT" sz="2000" dirty="0">
                <a:latin typeface="Garamond" panose="02020404030301010803" pitchFamily="18" charset="0"/>
              </a:rPr>
              <a:t>.</a:t>
            </a:r>
          </a:p>
          <a:p>
            <a:pPr lvl="1">
              <a:lnSpc>
                <a:spcPct val="75000"/>
              </a:lnSpc>
              <a:buFont typeface="Wingdings" panose="05000000000000000000" pitchFamily="2" charset="2"/>
              <a:buChar char="Ø"/>
              <a:defRPr/>
            </a:pPr>
            <a:r>
              <a:rPr lang="it-IT" sz="2000" dirty="0">
                <a:latin typeface="Garamond" panose="02020404030301010803" pitchFamily="18" charset="0"/>
              </a:rPr>
              <a:t>Il tipico problema dei beni naturali ed ambientali è quindi proprio preservarli per il godimento delle generazioni future.  </a:t>
            </a:r>
          </a:p>
          <a:p>
            <a:pPr>
              <a:lnSpc>
                <a:spcPct val="75000"/>
              </a:lnSpc>
              <a:buFont typeface="Wingdings" panose="05000000000000000000" pitchFamily="2" charset="2"/>
              <a:buChar char="Ø"/>
              <a:defRPr/>
            </a:pPr>
            <a:r>
              <a:rPr lang="it-IT" sz="2000" u="sng" dirty="0">
                <a:latin typeface="Garamond" panose="02020404030301010803" pitchFamily="18" charset="0"/>
              </a:rPr>
              <a:t>Possibili soluzioni</a:t>
            </a:r>
            <a:r>
              <a:rPr lang="it-IT" sz="2000" dirty="0">
                <a:latin typeface="Garamond" panose="02020404030301010803" pitchFamily="18" charset="0"/>
              </a:rPr>
              <a:t>: </a:t>
            </a:r>
          </a:p>
          <a:p>
            <a:pPr lvl="1">
              <a:lnSpc>
                <a:spcPct val="75000"/>
              </a:lnSpc>
              <a:buFont typeface="Wingdings" panose="05000000000000000000" pitchFamily="2" charset="2"/>
              <a:buChar char="Ø"/>
              <a:defRPr/>
            </a:pPr>
            <a:r>
              <a:rPr lang="it-IT" sz="2000" dirty="0">
                <a:latin typeface="Garamond" panose="02020404030301010803" pitchFamily="18" charset="0"/>
              </a:rPr>
              <a:t>Il </a:t>
            </a:r>
            <a:r>
              <a:rPr lang="it-IT" sz="2000" i="1" dirty="0">
                <a:latin typeface="Garamond" panose="02020404030301010803" pitchFamily="18" charset="0"/>
              </a:rPr>
              <a:t>policy-maker</a:t>
            </a:r>
            <a:r>
              <a:rPr lang="it-IT" sz="2000" dirty="0">
                <a:latin typeface="Garamond" panose="02020404030301010803" pitchFamily="18" charset="0"/>
              </a:rPr>
              <a:t> può </a:t>
            </a:r>
            <a:r>
              <a:rPr lang="it-IT" sz="2000" u="sng" dirty="0">
                <a:latin typeface="Garamond" panose="02020404030301010803" pitchFamily="18" charset="0"/>
              </a:rPr>
              <a:t>regolare</a:t>
            </a:r>
            <a:r>
              <a:rPr lang="it-IT" sz="2000" dirty="0">
                <a:latin typeface="Garamond" panose="02020404030301010803" pitchFamily="18" charset="0"/>
              </a:rPr>
              <a:t> l’uso delle risorse comuni oppure imporre una </a:t>
            </a:r>
            <a:r>
              <a:rPr lang="it-IT" sz="2000" u="sng" dirty="0">
                <a:latin typeface="Garamond" panose="02020404030301010803" pitchFamily="18" charset="0"/>
              </a:rPr>
              <a:t>tassa</a:t>
            </a:r>
            <a:r>
              <a:rPr lang="it-IT" sz="2000" dirty="0">
                <a:latin typeface="Garamond" panose="02020404030301010803" pitchFamily="18" charset="0"/>
              </a:rPr>
              <a:t> sul loro utilizzo…</a:t>
            </a:r>
          </a:p>
          <a:p>
            <a:pPr lvl="1">
              <a:lnSpc>
                <a:spcPct val="75000"/>
              </a:lnSpc>
              <a:buFont typeface="Wingdings" panose="05000000000000000000" pitchFamily="2" charset="2"/>
              <a:buChar char="Ø"/>
              <a:defRPr/>
            </a:pPr>
            <a:r>
              <a:rPr lang="it-IT" sz="2000" dirty="0">
                <a:latin typeface="Garamond" panose="02020404030301010803" pitchFamily="18" charset="0"/>
              </a:rPr>
              <a:t>… ma può anche decidere di trasformare la risorsa comune in un bene privato. Questo spiega l’origine della </a:t>
            </a:r>
            <a:r>
              <a:rPr lang="it-IT" sz="2000" u="sng" dirty="0">
                <a:latin typeface="Garamond" panose="02020404030301010803" pitchFamily="18" charset="0"/>
              </a:rPr>
              <a:t>proprietà privata</a:t>
            </a:r>
            <a:r>
              <a:rPr lang="it-IT" sz="2000" dirty="0">
                <a:latin typeface="Garamond" panose="02020404030301010803" pitchFamily="18" charset="0"/>
              </a:rPr>
              <a:t>. </a:t>
            </a:r>
          </a:p>
          <a:p>
            <a:pPr lvl="2">
              <a:lnSpc>
                <a:spcPct val="75000"/>
              </a:lnSpc>
              <a:buFont typeface="Wingdings" panose="05000000000000000000" pitchFamily="2" charset="2"/>
              <a:buChar char="Ø"/>
              <a:defRPr/>
            </a:pPr>
            <a:r>
              <a:rPr lang="it-IT" sz="2000" dirty="0">
                <a:latin typeface="Garamond" panose="02020404030301010803" pitchFamily="18" charset="0"/>
              </a:rPr>
              <a:t>Esempi: la recinzione dei pascoli in Inghilterra; le </a:t>
            </a:r>
            <a:r>
              <a:rPr lang="it-IT" sz="2000" dirty="0" err="1">
                <a:latin typeface="Garamond" panose="02020404030301010803" pitchFamily="18" charset="0"/>
              </a:rPr>
              <a:t>spiaggie</a:t>
            </a:r>
            <a:r>
              <a:rPr lang="it-IT" sz="2000" dirty="0">
                <a:latin typeface="Garamond" panose="02020404030301010803" pitchFamily="18" charset="0"/>
              </a:rPr>
              <a:t> in concessione; i diritti di estrazione del petrolio; i diritti di caccia e pesca; il pedaggio.</a:t>
            </a:r>
          </a:p>
          <a:p>
            <a:pPr lvl="1">
              <a:lnSpc>
                <a:spcPct val="75000"/>
              </a:lnSpc>
              <a:buFont typeface="Wingdings" panose="05000000000000000000" pitchFamily="2" charset="2"/>
              <a:buChar char="Ø"/>
              <a:defRPr/>
            </a:pPr>
            <a:r>
              <a:rPr lang="it-IT" sz="2000" dirty="0">
                <a:latin typeface="Garamond" panose="02020404030301010803" pitchFamily="18" charset="0"/>
              </a:rPr>
              <a:t>Entrambe le soluzioni richiedono che </a:t>
            </a:r>
            <a:r>
              <a:rPr lang="it-IT" sz="2000" i="1" dirty="0">
                <a:latin typeface="Garamond" panose="02020404030301010803" pitchFamily="18" charset="0"/>
              </a:rPr>
              <a:t>in primis</a:t>
            </a:r>
            <a:r>
              <a:rPr lang="it-IT" sz="2000" dirty="0">
                <a:latin typeface="Garamond" panose="02020404030301010803" pitchFamily="18" charset="0"/>
              </a:rPr>
              <a:t> si renda la risorsa </a:t>
            </a:r>
            <a:r>
              <a:rPr lang="it-IT" sz="2000" u="sng" dirty="0">
                <a:latin typeface="Garamond" panose="02020404030301010803" pitchFamily="18" charset="0"/>
              </a:rPr>
              <a:t>escludibile</a:t>
            </a:r>
            <a:r>
              <a:rPr lang="it-IT" sz="2000" dirty="0">
                <a:latin typeface="Garamond" panose="02020404030301010803" pitchFamily="18" charset="0"/>
              </a:rPr>
              <a:t>. </a:t>
            </a:r>
          </a:p>
          <a:p>
            <a:pPr lvl="1">
              <a:lnSpc>
                <a:spcPct val="75000"/>
              </a:lnSpc>
              <a:buFont typeface="Wingdings" panose="05000000000000000000" pitchFamily="2" charset="2"/>
              <a:buChar char="Ø"/>
              <a:defRPr/>
            </a:pPr>
            <a:r>
              <a:rPr lang="it-IT" sz="2000" dirty="0">
                <a:latin typeface="Garamond" panose="02020404030301010803" pitchFamily="18" charset="0"/>
              </a:rPr>
              <a:t>Terza soluzione: usi e consuetudini (</a:t>
            </a:r>
            <a:r>
              <a:rPr lang="it-IT" sz="2000" dirty="0" err="1">
                <a:latin typeface="Garamond" panose="02020404030301010803" pitchFamily="18" charset="0"/>
              </a:rPr>
              <a:t>Ostrom</a:t>
            </a:r>
            <a:r>
              <a:rPr lang="it-IT" sz="2000" dirty="0">
                <a:latin typeface="Garamond" panose="02020404030301010803" pitchFamily="18" charset="0"/>
              </a:rPr>
              <a:t> E., Nobel 2009 per l’Economia).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7511">
                                            <p:txEl>
                                              <p:pRg st="3" end="3"/>
                                            </p:txEl>
                                          </p:spTgt>
                                        </p:tgtEl>
                                        <p:attrNameLst>
                                          <p:attrName>style.visibility</p:attrName>
                                        </p:attrNameLst>
                                      </p:cBhvr>
                                      <p:to>
                                        <p:strVal val="visible"/>
                                      </p:to>
                                    </p:set>
                                    <p:animEffect transition="in" filter="wipe(left)">
                                      <p:cBhvr>
                                        <p:cTn id="7" dur="500"/>
                                        <p:tgtEl>
                                          <p:spTgt spid="277511">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7511">
                                            <p:txEl>
                                              <p:pRg st="4" end="4"/>
                                            </p:txEl>
                                          </p:spTgt>
                                        </p:tgtEl>
                                        <p:attrNameLst>
                                          <p:attrName>style.visibility</p:attrName>
                                        </p:attrNameLst>
                                      </p:cBhvr>
                                      <p:to>
                                        <p:strVal val="visible"/>
                                      </p:to>
                                    </p:set>
                                    <p:animEffect transition="in" filter="wipe(left)">
                                      <p:cBhvr>
                                        <p:cTn id="10" dur="500"/>
                                        <p:tgtEl>
                                          <p:spTgt spid="277511">
                                            <p:txEl>
                                              <p:pRg st="4" end="4"/>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7511">
                                            <p:txEl>
                                              <p:pRg st="5" end="5"/>
                                            </p:txEl>
                                          </p:spTgt>
                                        </p:tgtEl>
                                        <p:attrNameLst>
                                          <p:attrName>style.visibility</p:attrName>
                                        </p:attrNameLst>
                                      </p:cBhvr>
                                      <p:to>
                                        <p:strVal val="visible"/>
                                      </p:to>
                                    </p:set>
                                    <p:animEffect transition="in" filter="wipe(left)">
                                      <p:cBhvr>
                                        <p:cTn id="13" dur="500"/>
                                        <p:tgtEl>
                                          <p:spTgt spid="277511">
                                            <p:txEl>
                                              <p:pRg st="5" end="5"/>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7511">
                                            <p:txEl>
                                              <p:pRg st="6" end="6"/>
                                            </p:txEl>
                                          </p:spTgt>
                                        </p:tgtEl>
                                        <p:attrNameLst>
                                          <p:attrName>style.visibility</p:attrName>
                                        </p:attrNameLst>
                                      </p:cBhvr>
                                      <p:to>
                                        <p:strVal val="visible"/>
                                      </p:to>
                                    </p:set>
                                    <p:animEffect transition="in" filter="wipe(left)">
                                      <p:cBhvr>
                                        <p:cTn id="16" dur="500"/>
                                        <p:tgtEl>
                                          <p:spTgt spid="277511">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7511">
                                            <p:txEl>
                                              <p:pRg st="7" end="7"/>
                                            </p:txEl>
                                          </p:spTgt>
                                        </p:tgtEl>
                                        <p:attrNameLst>
                                          <p:attrName>style.visibility</p:attrName>
                                        </p:attrNameLst>
                                      </p:cBhvr>
                                      <p:to>
                                        <p:strVal val="visible"/>
                                      </p:to>
                                    </p:set>
                                    <p:animEffect transition="in" filter="wipe(left)">
                                      <p:cBhvr>
                                        <p:cTn id="21" dur="500"/>
                                        <p:tgtEl>
                                          <p:spTgt spid="277511">
                                            <p:txEl>
                                              <p:pRg st="7" end="7"/>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77511">
                                            <p:txEl>
                                              <p:pRg st="8" end="8"/>
                                            </p:txEl>
                                          </p:spTgt>
                                        </p:tgtEl>
                                        <p:attrNameLst>
                                          <p:attrName>style.visibility</p:attrName>
                                        </p:attrNameLst>
                                      </p:cBhvr>
                                      <p:to>
                                        <p:strVal val="visible"/>
                                      </p:to>
                                    </p:set>
                                    <p:animEffect transition="in" filter="wipe(left)">
                                      <p:cBhvr>
                                        <p:cTn id="24" dur="500"/>
                                        <p:tgtEl>
                                          <p:spTgt spid="277511">
                                            <p:txEl>
                                              <p:pRg st="8" end="8"/>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7511">
                                            <p:txEl>
                                              <p:pRg st="9" end="9"/>
                                            </p:txEl>
                                          </p:spTgt>
                                        </p:tgtEl>
                                        <p:attrNameLst>
                                          <p:attrName>style.visibility</p:attrName>
                                        </p:attrNameLst>
                                      </p:cBhvr>
                                      <p:to>
                                        <p:strVal val="visible"/>
                                      </p:to>
                                    </p:set>
                                    <p:animEffect transition="in" filter="wipe(left)">
                                      <p:cBhvr>
                                        <p:cTn id="27" dur="500"/>
                                        <p:tgtEl>
                                          <p:spTgt spid="277511">
                                            <p:txEl>
                                              <p:pRg st="9" end="9"/>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77511">
                                            <p:txEl>
                                              <p:pRg st="10" end="10"/>
                                            </p:txEl>
                                          </p:spTgt>
                                        </p:tgtEl>
                                        <p:attrNameLst>
                                          <p:attrName>style.visibility</p:attrName>
                                        </p:attrNameLst>
                                      </p:cBhvr>
                                      <p:to>
                                        <p:strVal val="visible"/>
                                      </p:to>
                                    </p:set>
                                    <p:animEffect transition="in" filter="wipe(left)">
                                      <p:cBhvr>
                                        <p:cTn id="30" dur="500"/>
                                        <p:tgtEl>
                                          <p:spTgt spid="277511">
                                            <p:txEl>
                                              <p:pRg st="10" end="1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7511">
                                            <p:txEl>
                                              <p:pRg st="11" end="11"/>
                                            </p:txEl>
                                          </p:spTgt>
                                        </p:tgtEl>
                                        <p:attrNameLst>
                                          <p:attrName>style.visibility</p:attrName>
                                        </p:attrNameLst>
                                      </p:cBhvr>
                                      <p:to>
                                        <p:strVal val="visible"/>
                                      </p:to>
                                    </p:set>
                                    <p:animEffect transition="in" filter="wipe(left)">
                                      <p:cBhvr>
                                        <p:cTn id="33" dur="500"/>
                                        <p:tgtEl>
                                          <p:spTgt spid="277511">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77511">
                                            <p:txEl>
                                              <p:pRg st="12" end="12"/>
                                            </p:txEl>
                                          </p:spTgt>
                                        </p:tgtEl>
                                        <p:attrNameLst>
                                          <p:attrName>style.visibility</p:attrName>
                                        </p:attrNameLst>
                                      </p:cBhvr>
                                      <p:to>
                                        <p:strVal val="visible"/>
                                      </p:to>
                                    </p:set>
                                    <p:animEffect transition="in" filter="wipe(left)">
                                      <p:cBhvr>
                                        <p:cTn id="38" dur="500"/>
                                        <p:tgtEl>
                                          <p:spTgt spid="2775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1" grpId="0" uiExpand="1"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21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216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216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2166" name="Rectangle 6"/>
          <p:cNvSpPr>
            <a:spLocks noGrp="1" noChangeArrowheads="1"/>
          </p:cNvSpPr>
          <p:nvPr>
            <p:ph type="title"/>
          </p:nvPr>
        </p:nvSpPr>
        <p:spPr>
          <a:xfrm>
            <a:off x="685800" y="152400"/>
            <a:ext cx="7772400" cy="685800"/>
          </a:xfrm>
          <a:noFill/>
        </p:spPr>
        <p:txBody>
          <a:bodyPr/>
          <a:lstStyle/>
          <a:p>
            <a:r>
              <a:rPr lang="it-IT" altLang="en-US">
                <a:latin typeface="Times New Roman" panose="02020603050405020304" pitchFamily="18" charset="0"/>
              </a:rPr>
              <a:t>I beni pubblici</a:t>
            </a:r>
          </a:p>
        </p:txBody>
      </p:sp>
      <p:sp>
        <p:nvSpPr>
          <p:cNvPr id="271367" name="Rectangle 7"/>
          <p:cNvSpPr>
            <a:spLocks noGrp="1" noChangeArrowheads="1"/>
          </p:cNvSpPr>
          <p:nvPr>
            <p:ph type="body" idx="1"/>
          </p:nvPr>
        </p:nvSpPr>
        <p:spPr>
          <a:xfrm>
            <a:off x="0" y="981075"/>
            <a:ext cx="9144000" cy="5256213"/>
          </a:xfrm>
          <a:noFill/>
        </p:spPr>
        <p:txBody>
          <a:bodyPr/>
          <a:lstStyle/>
          <a:p>
            <a:pPr>
              <a:lnSpc>
                <a:spcPct val="90000"/>
              </a:lnSpc>
              <a:buFont typeface="Wingdings" panose="05000000000000000000" pitchFamily="2" charset="2"/>
              <a:buChar char="§"/>
              <a:tabLst>
                <a:tab pos="735013" algn="l"/>
              </a:tabLst>
            </a:pPr>
            <a:r>
              <a:rPr lang="it-IT" altLang="en-US" sz="2000" dirty="0">
                <a:latin typeface="Times New Roman" panose="02020603050405020304" pitchFamily="18" charset="0"/>
              </a:rPr>
              <a:t>Sono beni non escludibili e non rivali.</a:t>
            </a:r>
          </a:p>
          <a:p>
            <a:pPr>
              <a:lnSpc>
                <a:spcPct val="90000"/>
              </a:lnSpc>
              <a:buFont typeface="Wingdings" panose="05000000000000000000" pitchFamily="2" charset="2"/>
              <a:buChar char="§"/>
              <a:tabLst>
                <a:tab pos="735013" algn="l"/>
              </a:tabLst>
            </a:pPr>
            <a:r>
              <a:rPr lang="it-IT" altLang="en-US" sz="2000" dirty="0">
                <a:latin typeface="Times New Roman" panose="02020603050405020304" pitchFamily="18" charset="0"/>
              </a:rPr>
              <a:t>La </a:t>
            </a:r>
            <a:r>
              <a:rPr lang="it-IT" altLang="en-US" sz="2000" u="sng" dirty="0">
                <a:latin typeface="Times New Roman" panose="02020603050405020304" pitchFamily="18" charset="0"/>
              </a:rPr>
              <a:t>non escludibilità</a:t>
            </a:r>
            <a:r>
              <a:rPr lang="it-IT" altLang="en-US" sz="2000" dirty="0">
                <a:latin typeface="Times New Roman" panose="02020603050405020304" pitchFamily="18" charset="0"/>
              </a:rPr>
              <a:t> fa sì che sia possibile consumare un bene pubblico senza pagare alcun prezzo.</a:t>
            </a:r>
          </a:p>
          <a:p>
            <a:pPr>
              <a:lnSpc>
                <a:spcPct val="90000"/>
              </a:lnSpc>
              <a:buFont typeface="Wingdings" panose="05000000000000000000" pitchFamily="2" charset="2"/>
              <a:buChar char="§"/>
              <a:tabLst>
                <a:tab pos="735013" algn="l"/>
              </a:tabLst>
            </a:pPr>
            <a:r>
              <a:rPr lang="it-IT" altLang="en-US" sz="2000" dirty="0">
                <a:latin typeface="Times New Roman" panose="02020603050405020304" pitchFamily="18" charset="0"/>
              </a:rPr>
              <a:t>La </a:t>
            </a:r>
            <a:r>
              <a:rPr lang="it-IT" altLang="en-US" sz="2000" u="sng" dirty="0">
                <a:latin typeface="Times New Roman" panose="02020603050405020304" pitchFamily="18" charset="0"/>
              </a:rPr>
              <a:t>non rivalità</a:t>
            </a:r>
            <a:r>
              <a:rPr lang="it-IT" altLang="en-US" sz="2000" dirty="0">
                <a:latin typeface="Times New Roman" panose="02020603050405020304" pitchFamily="18" charset="0"/>
              </a:rPr>
              <a:t> fa sì che ciascuno possa utilizzare il bene pubblico senza ridurne la dotazione a disposizione per il consumo altrui.</a:t>
            </a:r>
          </a:p>
          <a:p>
            <a:pPr>
              <a:lnSpc>
                <a:spcPct val="90000"/>
              </a:lnSpc>
              <a:buFont typeface="Wingdings" panose="05000000000000000000" pitchFamily="2" charset="2"/>
              <a:buChar char="§"/>
              <a:tabLst>
                <a:tab pos="735013" algn="l"/>
              </a:tabLst>
            </a:pPr>
            <a:r>
              <a:rPr lang="it-IT" altLang="en-US" sz="2000" dirty="0">
                <a:latin typeface="Times New Roman" panose="02020603050405020304" pitchFamily="18" charset="0"/>
              </a:rPr>
              <a:t>Quindi, il consumo di un bene pubblico avviene senza pagare alcunché per l’utilizzo di risorse scarse. </a:t>
            </a:r>
          </a:p>
          <a:p>
            <a:pPr>
              <a:lnSpc>
                <a:spcPct val="90000"/>
              </a:lnSpc>
              <a:buFont typeface="Wingdings" panose="05000000000000000000" pitchFamily="2" charset="2"/>
              <a:buChar char="§"/>
              <a:tabLst>
                <a:tab pos="735013" algn="l"/>
              </a:tabLst>
            </a:pPr>
            <a:r>
              <a:rPr lang="it-IT" altLang="en-US" sz="2000" dirty="0">
                <a:latin typeface="Times New Roman" panose="02020603050405020304" pitchFamily="18" charset="0"/>
              </a:rPr>
              <a:t>Ne derivano delle </a:t>
            </a:r>
            <a:r>
              <a:rPr lang="it-IT" altLang="en-US" sz="2000" u="sng" dirty="0">
                <a:latin typeface="Times New Roman" panose="02020603050405020304" pitchFamily="18" charset="0"/>
              </a:rPr>
              <a:t>esternalità positive</a:t>
            </a:r>
            <a:r>
              <a:rPr lang="it-IT" altLang="en-US" sz="2000" dirty="0">
                <a:latin typeface="Times New Roman" panose="02020603050405020304" pitchFamily="18" charset="0"/>
              </a:rPr>
              <a:t> perché si è in presenza di un bene che ha un valore economico (dato che gli agenti vogliono consumarlo), ma </a:t>
            </a:r>
            <a:r>
              <a:rPr lang="it-IT" altLang="en-US" sz="2000" u="sng" dirty="0">
                <a:latin typeface="Times New Roman" panose="02020603050405020304" pitchFamily="18" charset="0"/>
              </a:rPr>
              <a:t>non ha un prezzo</a:t>
            </a:r>
            <a:r>
              <a:rPr lang="it-IT" altLang="en-US" sz="2000" dirty="0">
                <a:latin typeface="Times New Roman" panose="02020603050405020304" pitchFamily="18" charset="0"/>
              </a:rPr>
              <a:t>.</a:t>
            </a:r>
          </a:p>
          <a:p>
            <a:pPr>
              <a:lnSpc>
                <a:spcPct val="90000"/>
              </a:lnSpc>
              <a:buFont typeface="Wingdings" panose="05000000000000000000" pitchFamily="2" charset="2"/>
              <a:buChar char="§"/>
              <a:tabLst>
                <a:tab pos="735013" algn="l"/>
              </a:tabLst>
            </a:pPr>
            <a:r>
              <a:rPr lang="it-IT" altLang="en-US" sz="2000" dirty="0">
                <a:latin typeface="Times New Roman" panose="02020603050405020304" pitchFamily="18" charset="0"/>
              </a:rPr>
              <a:t>Come in qualsiasi caso di esternalità positiva, il problema è che il mercato produce </a:t>
            </a:r>
            <a:r>
              <a:rPr lang="it-IT" altLang="en-US" sz="2000" u="sng" dirty="0">
                <a:latin typeface="Times New Roman" panose="02020603050405020304" pitchFamily="18" charset="0"/>
              </a:rPr>
              <a:t>troppo poco</a:t>
            </a:r>
            <a:r>
              <a:rPr lang="it-IT" altLang="en-US" sz="2000" dirty="0">
                <a:latin typeface="Times New Roman" panose="02020603050405020304" pitchFamily="18" charset="0"/>
              </a:rPr>
              <a:t> del bene in questione, cioè una quantità inferiore a quella di </a:t>
            </a:r>
            <a:r>
              <a:rPr lang="it-IT" altLang="en-US" sz="2000" i="1" dirty="0">
                <a:latin typeface="Times New Roman" panose="02020603050405020304" pitchFamily="18" charset="0"/>
              </a:rPr>
              <a:t>first best</a:t>
            </a:r>
            <a:r>
              <a:rPr lang="it-IT" altLang="en-US" sz="2000" dirty="0">
                <a:latin typeface="Times New Roman" panose="02020603050405020304" pitchFamily="18" charset="0"/>
              </a:rPr>
              <a:t>. </a:t>
            </a:r>
          </a:p>
          <a:p>
            <a:pPr>
              <a:lnSpc>
                <a:spcPct val="90000"/>
              </a:lnSpc>
              <a:buFont typeface="Wingdings" panose="05000000000000000000" pitchFamily="2" charset="2"/>
              <a:buChar char="§"/>
              <a:tabLst>
                <a:tab pos="735013" algn="l"/>
              </a:tabLst>
            </a:pPr>
            <a:r>
              <a:rPr lang="it-IT" altLang="en-US" sz="2000" dirty="0">
                <a:latin typeface="Times New Roman" panose="02020603050405020304" pitchFamily="18" charset="0"/>
              </a:rPr>
              <a:t>Anzi, nel caso di un bene pubblico il problema è ancora più grave. Il problema è, infatti: </a:t>
            </a:r>
            <a:r>
              <a:rPr lang="it-IT" altLang="en-US" sz="2000" u="sng" dirty="0">
                <a:latin typeface="Times New Roman" panose="02020603050405020304" pitchFamily="18" charset="0"/>
              </a:rPr>
              <a:t>chi produce il bene pubblico</a:t>
            </a:r>
            <a:r>
              <a:rPr lang="it-IT" altLang="en-US" sz="2000" dirty="0">
                <a:latin typeface="Times New Roman" panose="02020603050405020304" pitchFamily="18" charset="0"/>
              </a:rPr>
              <a:t>, dato che non è possibile ottenere nessuna remunerazione per tale attività?</a:t>
            </a:r>
          </a:p>
          <a:p>
            <a:pPr>
              <a:lnSpc>
                <a:spcPct val="90000"/>
              </a:lnSpc>
              <a:buFont typeface="Wingdings" panose="05000000000000000000" pitchFamily="2" charset="2"/>
              <a:buChar char="§"/>
              <a:tabLst>
                <a:tab pos="735013" algn="l"/>
              </a:tabLst>
            </a:pPr>
            <a:r>
              <a:rPr lang="it-IT" altLang="en-US" sz="2000" dirty="0">
                <a:latin typeface="Times New Roman" panose="02020603050405020304" pitchFamily="18" charset="0"/>
              </a:rPr>
              <a:t>Gli incentivi di mercato per la produzione di bene pubblico sono pari a </a:t>
            </a:r>
            <a:r>
              <a:rPr lang="it-IT" altLang="en-US" sz="2000" u="sng" dirty="0">
                <a:latin typeface="Times New Roman" panose="02020603050405020304" pitchFamily="18" charset="0"/>
              </a:rPr>
              <a:t>zero</a:t>
            </a:r>
            <a:r>
              <a:rPr lang="it-IT" altLang="en-US" sz="2000" dirty="0">
                <a:latin typeface="Times New Roman" panose="02020603050405020304" pitchFamily="18" charset="0"/>
              </a:rPr>
              <a:t> (= la produzione privata di tale bene sarà zero): la struttura dei mercati è </a:t>
            </a:r>
            <a:r>
              <a:rPr lang="it-IT" altLang="en-US" sz="2000" u="sng" dirty="0">
                <a:latin typeface="Times New Roman" panose="02020603050405020304" pitchFamily="18" charset="0"/>
              </a:rPr>
              <a:t>incompleta</a:t>
            </a:r>
            <a:r>
              <a:rPr lang="it-IT" altLang="en-US" sz="2000" dirty="0">
                <a:latin typeface="Times New Roman" panose="02020603050405020304" pitchFamily="18" charset="0"/>
              </a:rPr>
              <a:t> perché manca il mercato per il bene pubblico; il segnale di prezzo è assente.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1367">
                                            <p:txEl>
                                              <p:pRg st="3" end="3"/>
                                            </p:txEl>
                                          </p:spTgt>
                                        </p:tgtEl>
                                        <p:attrNameLst>
                                          <p:attrName>style.visibility</p:attrName>
                                        </p:attrNameLst>
                                      </p:cBhvr>
                                      <p:to>
                                        <p:strVal val="visible"/>
                                      </p:to>
                                    </p:set>
                                    <p:animEffect transition="in" filter="wipe(left)">
                                      <p:cBhvr>
                                        <p:cTn id="7" dur="500"/>
                                        <p:tgtEl>
                                          <p:spTgt spid="271367">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1367">
                                            <p:txEl>
                                              <p:pRg st="4" end="4"/>
                                            </p:txEl>
                                          </p:spTgt>
                                        </p:tgtEl>
                                        <p:attrNameLst>
                                          <p:attrName>style.visibility</p:attrName>
                                        </p:attrNameLst>
                                      </p:cBhvr>
                                      <p:to>
                                        <p:strVal val="visible"/>
                                      </p:to>
                                    </p:set>
                                    <p:animEffect transition="in" filter="wipe(left)">
                                      <p:cBhvr>
                                        <p:cTn id="10" dur="500"/>
                                        <p:tgtEl>
                                          <p:spTgt spid="271367">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1367">
                                            <p:txEl>
                                              <p:pRg st="5" end="5"/>
                                            </p:txEl>
                                          </p:spTgt>
                                        </p:tgtEl>
                                        <p:attrNameLst>
                                          <p:attrName>style.visibility</p:attrName>
                                        </p:attrNameLst>
                                      </p:cBhvr>
                                      <p:to>
                                        <p:strVal val="visible"/>
                                      </p:to>
                                    </p:set>
                                    <p:animEffect transition="in" filter="wipe(left)">
                                      <p:cBhvr>
                                        <p:cTn id="15" dur="500"/>
                                        <p:tgtEl>
                                          <p:spTgt spid="271367">
                                            <p:txEl>
                                              <p:pRg st="5" end="5"/>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1367">
                                            <p:txEl>
                                              <p:pRg st="6" end="6"/>
                                            </p:txEl>
                                          </p:spTgt>
                                        </p:tgtEl>
                                        <p:attrNameLst>
                                          <p:attrName>style.visibility</p:attrName>
                                        </p:attrNameLst>
                                      </p:cBhvr>
                                      <p:to>
                                        <p:strVal val="visible"/>
                                      </p:to>
                                    </p:set>
                                    <p:animEffect transition="in" filter="wipe(left)">
                                      <p:cBhvr>
                                        <p:cTn id="18" dur="500"/>
                                        <p:tgtEl>
                                          <p:spTgt spid="271367">
                                            <p:txEl>
                                              <p:pRg st="6" end="6"/>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71367">
                                            <p:txEl>
                                              <p:pRg st="7" end="7"/>
                                            </p:txEl>
                                          </p:spTgt>
                                        </p:tgtEl>
                                        <p:attrNameLst>
                                          <p:attrName>style.visibility</p:attrName>
                                        </p:attrNameLst>
                                      </p:cBhvr>
                                      <p:to>
                                        <p:strVal val="visible"/>
                                      </p:to>
                                    </p:set>
                                    <p:animEffect transition="in" filter="wipe(left)">
                                      <p:cBhvr>
                                        <p:cTn id="21" dur="500"/>
                                        <p:tgtEl>
                                          <p:spTgt spid="2713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42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421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421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4214" name="Rectangle 6"/>
          <p:cNvSpPr>
            <a:spLocks noGrp="1" noChangeArrowheads="1"/>
          </p:cNvSpPr>
          <p:nvPr>
            <p:ph type="title"/>
          </p:nvPr>
        </p:nvSpPr>
        <p:spPr>
          <a:xfrm>
            <a:off x="685800" y="152400"/>
            <a:ext cx="7772400" cy="762000"/>
          </a:xfrm>
          <a:noFill/>
        </p:spPr>
        <p:txBody>
          <a:bodyPr/>
          <a:lstStyle/>
          <a:p>
            <a:r>
              <a:rPr lang="it-IT" altLang="en-US">
                <a:latin typeface="Times New Roman" panose="02020603050405020304" pitchFamily="18" charset="0"/>
              </a:rPr>
              <a:t>Il problema del </a:t>
            </a:r>
            <a:r>
              <a:rPr lang="it-IT" altLang="en-US" i="1">
                <a:latin typeface="Times New Roman" panose="02020603050405020304" pitchFamily="18" charset="0"/>
              </a:rPr>
              <a:t>free-riding</a:t>
            </a:r>
            <a:endParaRPr lang="it-IT" altLang="en-US">
              <a:latin typeface="Times New Roman" panose="02020603050405020304" pitchFamily="18" charset="0"/>
            </a:endParaRPr>
          </a:p>
        </p:txBody>
      </p:sp>
      <p:sp>
        <p:nvSpPr>
          <p:cNvPr id="273415" name="Rectangle 7"/>
          <p:cNvSpPr>
            <a:spLocks noGrp="1" noChangeArrowheads="1"/>
          </p:cNvSpPr>
          <p:nvPr>
            <p:ph type="body" idx="1"/>
          </p:nvPr>
        </p:nvSpPr>
        <p:spPr>
          <a:xfrm>
            <a:off x="250825" y="1125538"/>
            <a:ext cx="8686800" cy="5102225"/>
          </a:xfrm>
          <a:noFill/>
        </p:spPr>
        <p:txBody>
          <a:bodyPr/>
          <a:lstStyle/>
          <a:p>
            <a:pPr>
              <a:lnSpc>
                <a:spcPct val="90000"/>
              </a:lnSpc>
              <a:buFont typeface="Wingdings" panose="05000000000000000000" pitchFamily="2" charset="2"/>
              <a:buChar char="Ø"/>
            </a:pPr>
            <a:r>
              <a:rPr lang="it-IT" altLang="en-US" sz="2400" dirty="0">
                <a:latin typeface="Times New Roman" panose="02020603050405020304" pitchFamily="18" charset="0"/>
              </a:rPr>
              <a:t>Chiamiamo </a:t>
            </a:r>
            <a:r>
              <a:rPr lang="it-IT" altLang="en-US" sz="2400" b="1" dirty="0">
                <a:solidFill>
                  <a:srgbClr val="FF0000"/>
                </a:solidFill>
                <a:latin typeface="Times New Roman" panose="02020603050405020304" pitchFamily="18" charset="0"/>
              </a:rPr>
              <a:t>free rider</a:t>
            </a:r>
            <a:r>
              <a:rPr lang="it-IT" altLang="en-US" sz="2400" dirty="0">
                <a:latin typeface="Times New Roman" panose="02020603050405020304" pitchFamily="18" charset="0"/>
              </a:rPr>
              <a:t> chi che, pur godendo di un bene o servizio, non ne paga il relativo prezzo.</a:t>
            </a:r>
          </a:p>
          <a:p>
            <a:pPr lvl="1">
              <a:lnSpc>
                <a:spcPct val="90000"/>
              </a:lnSpc>
              <a:buFont typeface="Wingdings" panose="05000000000000000000" pitchFamily="2" charset="2"/>
              <a:buChar char="Ø"/>
            </a:pPr>
            <a:r>
              <a:rPr lang="it-IT" altLang="en-US" sz="2000" dirty="0">
                <a:latin typeface="Times New Roman" panose="02020603050405020304" pitchFamily="18" charset="0"/>
              </a:rPr>
              <a:t>Il nome deriva dall’usanza degli utenti dei tram di San Francisco di salire e scendere in corsa viaggiando senza biglietto (</a:t>
            </a:r>
            <a:r>
              <a:rPr lang="it-IT" altLang="en-US" sz="2000" i="1" dirty="0">
                <a:latin typeface="Times New Roman" panose="02020603050405020304" pitchFamily="18" charset="0"/>
              </a:rPr>
              <a:t>free ride</a:t>
            </a:r>
            <a:r>
              <a:rPr lang="it-IT" altLang="en-US" sz="2000" dirty="0">
                <a:latin typeface="Times New Roman" panose="02020603050405020304" pitchFamily="18" charset="0"/>
              </a:rPr>
              <a:t>). </a:t>
            </a:r>
          </a:p>
          <a:p>
            <a:pPr>
              <a:lnSpc>
                <a:spcPct val="90000"/>
              </a:lnSpc>
              <a:buFont typeface="Wingdings" panose="05000000000000000000" pitchFamily="2" charset="2"/>
              <a:buChar char="Ø"/>
            </a:pPr>
            <a:r>
              <a:rPr lang="it-IT" altLang="en-US" sz="2400" dirty="0">
                <a:latin typeface="Times New Roman" panose="02020603050405020304" pitchFamily="18" charset="0"/>
              </a:rPr>
              <a:t>Dato che nessuno può essere escluso dal godere dei benefici di un bene pubblico, ciascuno agirà da free rider confidando sul fatto che </a:t>
            </a:r>
            <a:r>
              <a:rPr lang="it-IT" altLang="en-US" sz="2400" u="sng" dirty="0">
                <a:latin typeface="Times New Roman" panose="02020603050405020304" pitchFamily="18" charset="0"/>
              </a:rPr>
              <a:t>gli altri</a:t>
            </a:r>
            <a:r>
              <a:rPr lang="it-IT" altLang="en-US" sz="2400" dirty="0">
                <a:latin typeface="Times New Roman" panose="02020603050405020304" pitchFamily="18" charset="0"/>
              </a:rPr>
              <a:t> pagheranno per la produzione del bene. </a:t>
            </a:r>
          </a:p>
          <a:p>
            <a:pPr>
              <a:lnSpc>
                <a:spcPct val="90000"/>
              </a:lnSpc>
              <a:buFont typeface="Wingdings" panose="05000000000000000000" pitchFamily="2" charset="2"/>
              <a:buChar char="Ø"/>
            </a:pPr>
            <a:r>
              <a:rPr lang="it-IT" altLang="en-US" sz="2400" dirty="0">
                <a:latin typeface="Times New Roman" panose="02020603050405020304" pitchFamily="18" charset="0"/>
              </a:rPr>
              <a:t>Ma se tutti agiscono così … nessuno paga per il bene, e quindi non esiste alcun incentivo per la produzione </a:t>
            </a:r>
            <a:r>
              <a:rPr lang="it-IT" altLang="en-US" sz="2400" u="sng" dirty="0">
                <a:latin typeface="Times New Roman" panose="02020603050405020304" pitchFamily="18" charset="0"/>
              </a:rPr>
              <a:t>privata</a:t>
            </a:r>
            <a:r>
              <a:rPr lang="it-IT" altLang="en-US" sz="2400" dirty="0">
                <a:latin typeface="Times New Roman" panose="02020603050405020304" pitchFamily="18" charset="0"/>
              </a:rPr>
              <a:t> del bene pubblico.</a:t>
            </a:r>
          </a:p>
          <a:p>
            <a:pPr>
              <a:lnSpc>
                <a:spcPct val="90000"/>
              </a:lnSpc>
              <a:buFont typeface="Wingdings" panose="05000000000000000000" pitchFamily="2" charset="2"/>
              <a:buChar char="Ø"/>
            </a:pPr>
            <a:r>
              <a:rPr lang="it-IT" altLang="en-US" sz="2400" u="sng" dirty="0">
                <a:latin typeface="Times New Roman" panose="02020603050405020304" pitchFamily="18" charset="0"/>
              </a:rPr>
              <a:t>Soluzione</a:t>
            </a:r>
            <a:r>
              <a:rPr lang="it-IT" altLang="en-US" sz="2400" dirty="0">
                <a:latin typeface="Times New Roman" panose="02020603050405020304" pitchFamily="18" charset="0"/>
              </a:rPr>
              <a:t>: il bene deve essere prodotto dal </a:t>
            </a:r>
            <a:r>
              <a:rPr lang="it-IT" altLang="en-US" sz="2400" i="1" dirty="0">
                <a:latin typeface="Times New Roman" panose="02020603050405020304" pitchFamily="18" charset="0"/>
              </a:rPr>
              <a:t>policy-maker</a:t>
            </a:r>
            <a:r>
              <a:rPr lang="it-IT" altLang="en-US" sz="2400" dirty="0">
                <a:latin typeface="Times New Roman" panose="02020603050405020304" pitchFamily="18" charset="0"/>
              </a:rPr>
              <a:t>. Ciò può avvenire in due modi:</a:t>
            </a:r>
          </a:p>
          <a:p>
            <a:pPr lvl="1">
              <a:lnSpc>
                <a:spcPct val="90000"/>
              </a:lnSpc>
              <a:buFont typeface="Wingdings" panose="05000000000000000000" pitchFamily="2" charset="2"/>
              <a:buChar char="Ø"/>
            </a:pPr>
            <a:r>
              <a:rPr lang="it-IT" altLang="en-US" sz="2000" dirty="0">
                <a:latin typeface="Times New Roman" panose="02020603050405020304" pitchFamily="18" charset="0"/>
              </a:rPr>
              <a:t>O il policy-maker fornisce direttamente il bene pubblico finanziandone la produzione con l’imposizione fiscale generale …</a:t>
            </a:r>
          </a:p>
          <a:p>
            <a:pPr lvl="1">
              <a:lnSpc>
                <a:spcPct val="90000"/>
              </a:lnSpc>
              <a:buFont typeface="Wingdings" panose="05000000000000000000" pitchFamily="2" charset="2"/>
              <a:buChar char="Ø"/>
            </a:pPr>
            <a:r>
              <a:rPr lang="it-IT" altLang="en-US" sz="2000" dirty="0">
                <a:latin typeface="Times New Roman" panose="02020603050405020304" pitchFamily="18" charset="0"/>
              </a:rPr>
              <a:t>… oppure il policy-maker può utilizzare il gettito fiscale per remunerare un produttore privato affinché produca il bene in questione.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3415">
                                            <p:txEl>
                                              <p:pRg st="3" end="3"/>
                                            </p:txEl>
                                          </p:spTgt>
                                        </p:tgtEl>
                                        <p:attrNameLst>
                                          <p:attrName>style.visibility</p:attrName>
                                        </p:attrNameLst>
                                      </p:cBhvr>
                                      <p:to>
                                        <p:strVal val="visible"/>
                                      </p:to>
                                    </p:set>
                                    <p:animEffect transition="in" filter="wipe(left)">
                                      <p:cBhvr>
                                        <p:cTn id="7" dur="500"/>
                                        <p:tgtEl>
                                          <p:spTgt spid="27341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3415">
                                            <p:txEl>
                                              <p:pRg st="4" end="4"/>
                                            </p:txEl>
                                          </p:spTgt>
                                        </p:tgtEl>
                                        <p:attrNameLst>
                                          <p:attrName>style.visibility</p:attrName>
                                        </p:attrNameLst>
                                      </p:cBhvr>
                                      <p:to>
                                        <p:strVal val="visible"/>
                                      </p:to>
                                    </p:set>
                                    <p:animEffect transition="in" filter="wipe(left)">
                                      <p:cBhvr>
                                        <p:cTn id="12" dur="500"/>
                                        <p:tgtEl>
                                          <p:spTgt spid="273415">
                                            <p:txEl>
                                              <p:pRg st="4" end="4"/>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3415">
                                            <p:txEl>
                                              <p:pRg st="5" end="5"/>
                                            </p:txEl>
                                          </p:spTgt>
                                        </p:tgtEl>
                                        <p:attrNameLst>
                                          <p:attrName>style.visibility</p:attrName>
                                        </p:attrNameLst>
                                      </p:cBhvr>
                                      <p:to>
                                        <p:strVal val="visible"/>
                                      </p:to>
                                    </p:set>
                                    <p:animEffect transition="in" filter="wipe(left)">
                                      <p:cBhvr>
                                        <p:cTn id="15" dur="500"/>
                                        <p:tgtEl>
                                          <p:spTgt spid="273415">
                                            <p:txEl>
                                              <p:pRg st="5" end="5"/>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3415">
                                            <p:txEl>
                                              <p:pRg st="6" end="6"/>
                                            </p:txEl>
                                          </p:spTgt>
                                        </p:tgtEl>
                                        <p:attrNameLst>
                                          <p:attrName>style.visibility</p:attrName>
                                        </p:attrNameLst>
                                      </p:cBhvr>
                                      <p:to>
                                        <p:strVal val="visible"/>
                                      </p:to>
                                    </p:set>
                                    <p:animEffect transition="in" filter="wipe(left)">
                                      <p:cBhvr>
                                        <p:cTn id="18" dur="500"/>
                                        <p:tgtEl>
                                          <p:spTgt spid="2734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18661"/>
            <a:ext cx="8062913" cy="1143000"/>
          </a:xfrm>
        </p:spPr>
        <p:txBody>
          <a:bodyPr/>
          <a:lstStyle/>
          <a:p>
            <a:r>
              <a:rPr lang="it-IT" altLang="en-US">
                <a:latin typeface="Times New Roman" panose="02020603050405020304" pitchFamily="18" charset="0"/>
              </a:rPr>
              <a:t>Quando il sistema dei prezzi non funziona</a:t>
            </a:r>
          </a:p>
        </p:txBody>
      </p:sp>
      <p:sp>
        <p:nvSpPr>
          <p:cNvPr id="15363" name="Rectangle 3"/>
          <p:cNvSpPr>
            <a:spLocks noGrp="1" noChangeArrowheads="1"/>
          </p:cNvSpPr>
          <p:nvPr>
            <p:ph type="body" idx="1"/>
          </p:nvPr>
        </p:nvSpPr>
        <p:spPr>
          <a:xfrm>
            <a:off x="250825" y="1412875"/>
            <a:ext cx="8713788" cy="4464050"/>
          </a:xfrm>
        </p:spPr>
        <p:txBody>
          <a:bodyPr/>
          <a:lstStyle/>
          <a:p>
            <a:pPr>
              <a:buFont typeface="Wingdings" panose="05000000000000000000" pitchFamily="2" charset="2"/>
              <a:buChar char="§"/>
            </a:pPr>
            <a:r>
              <a:rPr lang="it-IT" altLang="en-US" sz="2800" dirty="0">
                <a:latin typeface="Times New Roman" panose="02020603050405020304" pitchFamily="18" charset="0"/>
              </a:rPr>
              <a:t>I casi in cui il sistema dei prezzi non riesce a svolgere (in tutto o in parte) la propria funzione allocativa portano ad una diversa (in parte) classificazione delle cause di </a:t>
            </a:r>
            <a:r>
              <a:rPr lang="it-IT" altLang="en-US" sz="2800" u="sng" dirty="0">
                <a:latin typeface="Times New Roman" panose="02020603050405020304" pitchFamily="18" charset="0"/>
              </a:rPr>
              <a:t>fallimento del mercato</a:t>
            </a:r>
            <a:r>
              <a:rPr lang="it-IT" altLang="en-US" sz="2800" dirty="0">
                <a:latin typeface="Times New Roman" panose="02020603050405020304" pitchFamily="18" charset="0"/>
              </a:rPr>
              <a:t>:</a:t>
            </a:r>
          </a:p>
          <a:p>
            <a:pPr>
              <a:buFont typeface="Wingdings" panose="05000000000000000000" pitchFamily="2" charset="2"/>
              <a:buChar char="Ø"/>
            </a:pPr>
            <a:r>
              <a:rPr lang="it-IT" altLang="en-US" sz="2800" dirty="0">
                <a:latin typeface="Times New Roman" panose="02020603050405020304" pitchFamily="18" charset="0"/>
              </a:rPr>
              <a:t>Esternalità</a:t>
            </a:r>
            <a:endParaRPr lang="it-IT" alt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it-IT" altLang="en-US" sz="2800" dirty="0">
                <a:latin typeface="Times New Roman" panose="02020603050405020304" pitchFamily="18" charset="0"/>
              </a:rPr>
              <a:t>Beni pubblici e risorse comuni</a:t>
            </a:r>
          </a:p>
          <a:p>
            <a:pPr>
              <a:buFont typeface="Wingdings" panose="05000000000000000000" pitchFamily="2" charset="2"/>
              <a:buChar char="Ø"/>
            </a:pPr>
            <a:r>
              <a:rPr lang="it-IT" altLang="en-US" sz="2800" dirty="0">
                <a:latin typeface="Times New Roman" panose="02020603050405020304" pitchFamily="18" charset="0"/>
              </a:rPr>
              <a:t>Asimmetrie informative</a:t>
            </a:r>
          </a:p>
          <a:p>
            <a:pPr>
              <a:buFont typeface="Wingdings" panose="05000000000000000000" pitchFamily="2" charset="2"/>
              <a:buChar char="Ø"/>
            </a:pPr>
            <a:r>
              <a:rPr lang="it-IT" altLang="en-US" sz="2800" dirty="0">
                <a:latin typeface="Times New Roman" panose="02020603050405020304" pitchFamily="18" charset="0"/>
              </a:rPr>
              <a:t>Beni di esperienza e di fiducia</a:t>
            </a:r>
          </a:p>
          <a:p>
            <a:pPr>
              <a:buFont typeface="Wingdings" panose="05000000000000000000" pitchFamily="2" charset="2"/>
              <a:buChar char="Ø"/>
            </a:pPr>
            <a:r>
              <a:rPr lang="it-IT" altLang="en-US" sz="2800" dirty="0">
                <a:latin typeface="Times New Roman" panose="02020603050405020304" pitchFamily="18" charset="0"/>
              </a:rPr>
              <a:t>Beni di rete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2 2">
            <a:extLst>
              <a:ext uri="{FF2B5EF4-FFF2-40B4-BE49-F238E27FC236}">
                <a16:creationId xmlns:a16="http://schemas.microsoft.com/office/drawing/2014/main" id="{22F2C1E5-0410-4B24-BDB0-A6AFF79087AC}"/>
              </a:ext>
            </a:extLst>
          </p:cNvPr>
          <p:cNvCxnSpPr/>
          <p:nvPr/>
        </p:nvCxnSpPr>
        <p:spPr bwMode="auto">
          <a:xfrm flipV="1">
            <a:off x="1979712" y="980728"/>
            <a:ext cx="0" cy="3816424"/>
          </a:xfrm>
          <a:prstGeom prst="straightConnector1">
            <a:avLst/>
          </a:prstGeom>
          <a:ln>
            <a:solidFill>
              <a:srgbClr val="00000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 name="Connettore diritto 5">
            <a:extLst>
              <a:ext uri="{FF2B5EF4-FFF2-40B4-BE49-F238E27FC236}">
                <a16:creationId xmlns:a16="http://schemas.microsoft.com/office/drawing/2014/main" id="{DA4FA600-4AEC-4DEE-B054-36F9C77E5E40}"/>
              </a:ext>
            </a:extLst>
          </p:cNvPr>
          <p:cNvCxnSpPr>
            <a:cxnSpLocks/>
          </p:cNvCxnSpPr>
          <p:nvPr/>
        </p:nvCxnSpPr>
        <p:spPr bwMode="auto">
          <a:xfrm>
            <a:off x="1979712" y="4797152"/>
            <a:ext cx="4608512" cy="72008"/>
          </a:xfrm>
          <a:prstGeom prst="line">
            <a:avLst/>
          </a:prstGeom>
          <a:ln>
            <a:solidFill>
              <a:srgbClr val="00000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8" name="Connettore diritto 7">
            <a:extLst>
              <a:ext uri="{FF2B5EF4-FFF2-40B4-BE49-F238E27FC236}">
                <a16:creationId xmlns:a16="http://schemas.microsoft.com/office/drawing/2014/main" id="{5DEEACC9-C01D-4AFD-A836-7093637BB0E2}"/>
              </a:ext>
            </a:extLst>
          </p:cNvPr>
          <p:cNvCxnSpPr>
            <a:cxnSpLocks/>
          </p:cNvCxnSpPr>
          <p:nvPr/>
        </p:nvCxnSpPr>
        <p:spPr bwMode="auto">
          <a:xfrm>
            <a:off x="1979711" y="2420888"/>
            <a:ext cx="4392489" cy="2376264"/>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10" name="Connettore diritto 9">
            <a:extLst>
              <a:ext uri="{FF2B5EF4-FFF2-40B4-BE49-F238E27FC236}">
                <a16:creationId xmlns:a16="http://schemas.microsoft.com/office/drawing/2014/main" id="{0A8C472C-21A3-46CB-8209-37843CAC0E9B}"/>
              </a:ext>
            </a:extLst>
          </p:cNvPr>
          <p:cNvCxnSpPr/>
          <p:nvPr/>
        </p:nvCxnSpPr>
        <p:spPr bwMode="auto">
          <a:xfrm>
            <a:off x="1979712" y="2924944"/>
            <a:ext cx="2592288" cy="1872208"/>
          </a:xfrm>
          <a:prstGeom prst="line">
            <a:avLst/>
          </a:prstGeom>
          <a:ln>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cxnSp>
        <p:nvCxnSpPr>
          <p:cNvPr id="14" name="Connettore diritto 13">
            <a:extLst>
              <a:ext uri="{FF2B5EF4-FFF2-40B4-BE49-F238E27FC236}">
                <a16:creationId xmlns:a16="http://schemas.microsoft.com/office/drawing/2014/main" id="{99BC70B3-0650-4D57-B420-7BD6AB7369FE}"/>
              </a:ext>
            </a:extLst>
          </p:cNvPr>
          <p:cNvCxnSpPr>
            <a:cxnSpLocks/>
          </p:cNvCxnSpPr>
          <p:nvPr/>
        </p:nvCxnSpPr>
        <p:spPr bwMode="auto">
          <a:xfrm>
            <a:off x="1979710" y="1294792"/>
            <a:ext cx="2632859" cy="2566256"/>
          </a:xfrm>
          <a:prstGeom prst="line">
            <a:avLst/>
          </a:prstGeom>
          <a:ln w="38100"/>
          <a:extLst/>
        </p:spPr>
        <p:style>
          <a:lnRef idx="3">
            <a:schemeClr val="dk1"/>
          </a:lnRef>
          <a:fillRef idx="0">
            <a:schemeClr val="dk1"/>
          </a:fillRef>
          <a:effectRef idx="2">
            <a:schemeClr val="dk1"/>
          </a:effectRef>
          <a:fontRef idx="minor">
            <a:schemeClr val="tx1"/>
          </a:fontRef>
        </p:style>
      </p:cxnSp>
      <p:cxnSp>
        <p:nvCxnSpPr>
          <p:cNvPr id="15" name="Connettore diritto 14">
            <a:extLst>
              <a:ext uri="{FF2B5EF4-FFF2-40B4-BE49-F238E27FC236}">
                <a16:creationId xmlns:a16="http://schemas.microsoft.com/office/drawing/2014/main" id="{B4C900A2-DDAB-4968-A29F-D98B2DB62647}"/>
              </a:ext>
            </a:extLst>
          </p:cNvPr>
          <p:cNvCxnSpPr>
            <a:cxnSpLocks/>
          </p:cNvCxnSpPr>
          <p:nvPr/>
        </p:nvCxnSpPr>
        <p:spPr bwMode="auto">
          <a:xfrm>
            <a:off x="4612569" y="3861048"/>
            <a:ext cx="1759631" cy="936103"/>
          </a:xfrm>
          <a:prstGeom prst="line">
            <a:avLst/>
          </a:prstGeom>
          <a:ln w="38100"/>
          <a:extLst/>
        </p:spPr>
        <p:style>
          <a:lnRef idx="3">
            <a:schemeClr val="dk1"/>
          </a:lnRef>
          <a:fillRef idx="0">
            <a:schemeClr val="dk1"/>
          </a:fillRef>
          <a:effectRef idx="2">
            <a:schemeClr val="dk1"/>
          </a:effectRef>
          <a:fontRef idx="minor">
            <a:schemeClr val="tx1"/>
          </a:fontRef>
        </p:style>
      </p:cxnSp>
      <p:sp>
        <p:nvSpPr>
          <p:cNvPr id="22" name="CasellaDiTesto 21">
            <a:extLst>
              <a:ext uri="{FF2B5EF4-FFF2-40B4-BE49-F238E27FC236}">
                <a16:creationId xmlns:a16="http://schemas.microsoft.com/office/drawing/2014/main" id="{D5084F39-452F-4634-B943-1C5EBD6C5862}"/>
              </a:ext>
            </a:extLst>
          </p:cNvPr>
          <p:cNvSpPr txBox="1"/>
          <p:nvPr/>
        </p:nvSpPr>
        <p:spPr>
          <a:xfrm>
            <a:off x="3795903" y="3970649"/>
            <a:ext cx="684074" cy="369332"/>
          </a:xfrm>
          <a:prstGeom prst="rect">
            <a:avLst/>
          </a:prstGeom>
          <a:noFill/>
        </p:spPr>
        <p:txBody>
          <a:bodyPr wrap="square" rtlCol="0">
            <a:spAutoFit/>
          </a:bodyPr>
          <a:lstStyle/>
          <a:p>
            <a:r>
              <a:rPr lang="it-IT" sz="1800" dirty="0"/>
              <a:t>D1</a:t>
            </a:r>
          </a:p>
        </p:txBody>
      </p:sp>
      <p:sp>
        <p:nvSpPr>
          <p:cNvPr id="23" name="CasellaDiTesto 22">
            <a:extLst>
              <a:ext uri="{FF2B5EF4-FFF2-40B4-BE49-F238E27FC236}">
                <a16:creationId xmlns:a16="http://schemas.microsoft.com/office/drawing/2014/main" id="{8EC2D87D-5CB6-4E13-8055-ADACA4BCEC36}"/>
              </a:ext>
            </a:extLst>
          </p:cNvPr>
          <p:cNvSpPr txBox="1"/>
          <p:nvPr/>
        </p:nvSpPr>
        <p:spPr>
          <a:xfrm>
            <a:off x="2024287" y="2209527"/>
            <a:ext cx="684074" cy="369332"/>
          </a:xfrm>
          <a:prstGeom prst="rect">
            <a:avLst/>
          </a:prstGeom>
          <a:noFill/>
        </p:spPr>
        <p:txBody>
          <a:bodyPr wrap="square" rtlCol="0">
            <a:spAutoFit/>
          </a:bodyPr>
          <a:lstStyle/>
          <a:p>
            <a:r>
              <a:rPr lang="it-IT" sz="1800" dirty="0"/>
              <a:t>D2</a:t>
            </a:r>
          </a:p>
        </p:txBody>
      </p:sp>
      <p:sp>
        <p:nvSpPr>
          <p:cNvPr id="24" name="CasellaDiTesto 23">
            <a:extLst>
              <a:ext uri="{FF2B5EF4-FFF2-40B4-BE49-F238E27FC236}">
                <a16:creationId xmlns:a16="http://schemas.microsoft.com/office/drawing/2014/main" id="{F020F064-E072-4EF3-8AB8-241B92727918}"/>
              </a:ext>
            </a:extLst>
          </p:cNvPr>
          <p:cNvSpPr txBox="1"/>
          <p:nvPr/>
        </p:nvSpPr>
        <p:spPr>
          <a:xfrm>
            <a:off x="3650002" y="2662869"/>
            <a:ext cx="1399482" cy="369332"/>
          </a:xfrm>
          <a:prstGeom prst="rect">
            <a:avLst/>
          </a:prstGeom>
          <a:noFill/>
        </p:spPr>
        <p:txBody>
          <a:bodyPr wrap="square" rtlCol="0">
            <a:spAutoFit/>
          </a:bodyPr>
          <a:lstStyle/>
          <a:p>
            <a:r>
              <a:rPr lang="it-IT" sz="1800" dirty="0"/>
              <a:t>D= D1+D2</a:t>
            </a:r>
          </a:p>
        </p:txBody>
      </p:sp>
      <p:sp>
        <p:nvSpPr>
          <p:cNvPr id="25" name="CasellaDiTesto 24">
            <a:extLst>
              <a:ext uri="{FF2B5EF4-FFF2-40B4-BE49-F238E27FC236}">
                <a16:creationId xmlns:a16="http://schemas.microsoft.com/office/drawing/2014/main" id="{F2BD1B59-2F10-4647-BE07-CE2E4253FA9C}"/>
              </a:ext>
            </a:extLst>
          </p:cNvPr>
          <p:cNvSpPr txBox="1"/>
          <p:nvPr/>
        </p:nvSpPr>
        <p:spPr>
          <a:xfrm>
            <a:off x="-14352" y="5143544"/>
            <a:ext cx="9172704" cy="1323439"/>
          </a:xfrm>
          <a:prstGeom prst="rect">
            <a:avLst/>
          </a:prstGeom>
          <a:noFill/>
        </p:spPr>
        <p:txBody>
          <a:bodyPr wrap="none" rtlCol="0">
            <a:spAutoFit/>
          </a:bodyPr>
          <a:lstStyle/>
          <a:p>
            <a:r>
              <a:rPr lang="it-IT" sz="2000" b="0" dirty="0">
                <a:solidFill>
                  <a:srgbClr val="000000"/>
                </a:solidFill>
              </a:rPr>
              <a:t>La</a:t>
            </a:r>
            <a:r>
              <a:rPr lang="it-IT" sz="2000" dirty="0">
                <a:solidFill>
                  <a:srgbClr val="000000"/>
                </a:solidFill>
              </a:rPr>
              <a:t> </a:t>
            </a:r>
            <a:r>
              <a:rPr lang="it-IT" sz="2000" b="0" dirty="0">
                <a:solidFill>
                  <a:srgbClr val="000000"/>
                </a:solidFill>
              </a:rPr>
              <a:t>domanda complessiva per il bene pubblico esprime il beneficio sociale del </a:t>
            </a:r>
          </a:p>
          <a:p>
            <a:r>
              <a:rPr lang="it-IT" sz="2000" b="0" dirty="0">
                <a:solidFill>
                  <a:srgbClr val="000000"/>
                </a:solidFill>
              </a:rPr>
              <a:t>bene. Essa è pari alla </a:t>
            </a:r>
            <a:r>
              <a:rPr lang="it-IT" sz="2000" b="0" u="sng" dirty="0">
                <a:solidFill>
                  <a:srgbClr val="000000"/>
                </a:solidFill>
              </a:rPr>
              <a:t>somma verticale </a:t>
            </a:r>
            <a:r>
              <a:rPr lang="it-IT" sz="2000" b="0" dirty="0">
                <a:solidFill>
                  <a:srgbClr val="000000"/>
                </a:solidFill>
              </a:rPr>
              <a:t>delle domande individuali. Perché? </a:t>
            </a:r>
          </a:p>
          <a:p>
            <a:r>
              <a:rPr lang="it-IT" sz="2000" b="0" dirty="0">
                <a:solidFill>
                  <a:srgbClr val="000000"/>
                </a:solidFill>
              </a:rPr>
              <a:t>Perché la non rivalità del bene fa sì che tutti godono </a:t>
            </a:r>
            <a:r>
              <a:rPr lang="it-IT" sz="2000" b="0" u="sng" dirty="0">
                <a:solidFill>
                  <a:srgbClr val="000000"/>
                </a:solidFill>
              </a:rPr>
              <a:t>delle stesse unità</a:t>
            </a:r>
            <a:r>
              <a:rPr lang="it-IT" sz="2000" b="0" dirty="0">
                <a:solidFill>
                  <a:srgbClr val="000000"/>
                </a:solidFill>
              </a:rPr>
              <a:t> e quindi</a:t>
            </a:r>
          </a:p>
          <a:p>
            <a:r>
              <a:rPr lang="it-IT" sz="2000" b="0" dirty="0">
                <a:solidFill>
                  <a:srgbClr val="000000"/>
                </a:solidFill>
              </a:rPr>
              <a:t>le disponibilità a pagare per ciascuna unità </a:t>
            </a:r>
            <a:r>
              <a:rPr lang="it-IT" sz="2000" b="0" u="sng" dirty="0">
                <a:solidFill>
                  <a:srgbClr val="000000"/>
                </a:solidFill>
              </a:rPr>
              <a:t>si sommano</a:t>
            </a:r>
            <a:r>
              <a:rPr lang="it-IT" sz="2000" b="0" dirty="0">
                <a:solidFill>
                  <a:srgbClr val="000000"/>
                </a:solidFill>
              </a:rPr>
              <a:t>.</a:t>
            </a:r>
            <a:endParaRPr lang="it-IT" sz="2000" dirty="0">
              <a:solidFill>
                <a:srgbClr val="000000"/>
              </a:solidFill>
            </a:endParaRPr>
          </a:p>
        </p:txBody>
      </p:sp>
      <p:sp>
        <p:nvSpPr>
          <p:cNvPr id="26" name="CasellaDiTesto 25">
            <a:extLst>
              <a:ext uri="{FF2B5EF4-FFF2-40B4-BE49-F238E27FC236}">
                <a16:creationId xmlns:a16="http://schemas.microsoft.com/office/drawing/2014/main" id="{8BCF2575-D6F6-4045-9342-AD369CA89038}"/>
              </a:ext>
            </a:extLst>
          </p:cNvPr>
          <p:cNvSpPr txBox="1"/>
          <p:nvPr/>
        </p:nvSpPr>
        <p:spPr>
          <a:xfrm>
            <a:off x="1399188" y="226385"/>
            <a:ext cx="6750566" cy="646331"/>
          </a:xfrm>
          <a:prstGeom prst="rect">
            <a:avLst/>
          </a:prstGeom>
          <a:noFill/>
        </p:spPr>
        <p:txBody>
          <a:bodyPr wrap="none" rtlCol="0">
            <a:spAutoFit/>
          </a:bodyPr>
          <a:lstStyle/>
          <a:p>
            <a:r>
              <a:rPr lang="it-IT" sz="3600" b="0" dirty="0">
                <a:solidFill>
                  <a:srgbClr val="000000"/>
                </a:solidFill>
              </a:rPr>
              <a:t>La «domanda» di bene pubblico</a:t>
            </a:r>
          </a:p>
        </p:txBody>
      </p:sp>
      <p:sp>
        <p:nvSpPr>
          <p:cNvPr id="27" name="CasellaDiTesto 26">
            <a:extLst>
              <a:ext uri="{FF2B5EF4-FFF2-40B4-BE49-F238E27FC236}">
                <a16:creationId xmlns:a16="http://schemas.microsoft.com/office/drawing/2014/main" id="{642FC726-7068-43D5-9A93-228032D636D7}"/>
              </a:ext>
            </a:extLst>
          </p:cNvPr>
          <p:cNvSpPr txBox="1"/>
          <p:nvPr/>
        </p:nvSpPr>
        <p:spPr>
          <a:xfrm>
            <a:off x="6494391" y="4761572"/>
            <a:ext cx="1759631" cy="369332"/>
          </a:xfrm>
          <a:prstGeom prst="rect">
            <a:avLst/>
          </a:prstGeom>
          <a:noFill/>
        </p:spPr>
        <p:txBody>
          <a:bodyPr wrap="square" rtlCol="0">
            <a:spAutoFit/>
          </a:bodyPr>
          <a:lstStyle/>
          <a:p>
            <a:r>
              <a:rPr lang="it-IT" sz="1800" dirty="0"/>
              <a:t>n° di lampioni</a:t>
            </a:r>
          </a:p>
        </p:txBody>
      </p:sp>
      <p:sp>
        <p:nvSpPr>
          <p:cNvPr id="28" name="CasellaDiTesto 27">
            <a:extLst>
              <a:ext uri="{FF2B5EF4-FFF2-40B4-BE49-F238E27FC236}">
                <a16:creationId xmlns:a16="http://schemas.microsoft.com/office/drawing/2014/main" id="{66A3D713-615A-4787-A15A-BA8D9F898F4F}"/>
              </a:ext>
            </a:extLst>
          </p:cNvPr>
          <p:cNvSpPr txBox="1"/>
          <p:nvPr/>
        </p:nvSpPr>
        <p:spPr>
          <a:xfrm>
            <a:off x="977705" y="889880"/>
            <a:ext cx="1020578" cy="369332"/>
          </a:xfrm>
          <a:prstGeom prst="rect">
            <a:avLst/>
          </a:prstGeom>
          <a:noFill/>
        </p:spPr>
        <p:txBody>
          <a:bodyPr wrap="square" rtlCol="0">
            <a:spAutoFit/>
          </a:bodyPr>
          <a:lstStyle/>
          <a:p>
            <a:r>
              <a:rPr lang="it-IT" sz="1800" dirty="0"/>
              <a:t>prezzo</a:t>
            </a:r>
          </a:p>
        </p:txBody>
      </p:sp>
      <p:sp>
        <p:nvSpPr>
          <p:cNvPr id="16" name="CasellaDiTesto 15">
            <a:extLst>
              <a:ext uri="{FF2B5EF4-FFF2-40B4-BE49-F238E27FC236}">
                <a16:creationId xmlns:a16="http://schemas.microsoft.com/office/drawing/2014/main" id="{1C7B57EF-26D6-49C0-9C9B-138E950F4226}"/>
              </a:ext>
            </a:extLst>
          </p:cNvPr>
          <p:cNvSpPr txBox="1"/>
          <p:nvPr/>
        </p:nvSpPr>
        <p:spPr>
          <a:xfrm>
            <a:off x="4337947" y="4776675"/>
            <a:ext cx="590298" cy="380516"/>
          </a:xfrm>
          <a:prstGeom prst="rect">
            <a:avLst/>
          </a:prstGeom>
          <a:noFill/>
        </p:spPr>
        <p:txBody>
          <a:bodyPr wrap="square" rtlCol="0">
            <a:spAutoFit/>
          </a:bodyPr>
          <a:lstStyle/>
          <a:p>
            <a:r>
              <a:rPr lang="it-IT" sz="1800" dirty="0"/>
              <a:t>15</a:t>
            </a:r>
          </a:p>
        </p:txBody>
      </p:sp>
      <p:sp>
        <p:nvSpPr>
          <p:cNvPr id="17" name="CasellaDiTesto 16">
            <a:extLst>
              <a:ext uri="{FF2B5EF4-FFF2-40B4-BE49-F238E27FC236}">
                <a16:creationId xmlns:a16="http://schemas.microsoft.com/office/drawing/2014/main" id="{2EBBD1E2-C696-400E-B718-930319F23B51}"/>
              </a:ext>
            </a:extLst>
          </p:cNvPr>
          <p:cNvSpPr txBox="1"/>
          <p:nvPr/>
        </p:nvSpPr>
        <p:spPr>
          <a:xfrm>
            <a:off x="6009011" y="4826516"/>
            <a:ext cx="590298" cy="380516"/>
          </a:xfrm>
          <a:prstGeom prst="rect">
            <a:avLst/>
          </a:prstGeom>
          <a:noFill/>
        </p:spPr>
        <p:txBody>
          <a:bodyPr wrap="square" rtlCol="0">
            <a:spAutoFit/>
          </a:bodyPr>
          <a:lstStyle/>
          <a:p>
            <a:r>
              <a:rPr lang="it-IT" sz="1800" dirty="0"/>
              <a:t>30</a:t>
            </a:r>
          </a:p>
        </p:txBody>
      </p:sp>
      <p:sp>
        <p:nvSpPr>
          <p:cNvPr id="18" name="CasellaDiTesto 17">
            <a:extLst>
              <a:ext uri="{FF2B5EF4-FFF2-40B4-BE49-F238E27FC236}">
                <a16:creationId xmlns:a16="http://schemas.microsoft.com/office/drawing/2014/main" id="{2C26A767-1287-4326-BED1-28ECBA979B66}"/>
              </a:ext>
            </a:extLst>
          </p:cNvPr>
          <p:cNvSpPr txBox="1"/>
          <p:nvPr/>
        </p:nvSpPr>
        <p:spPr>
          <a:xfrm>
            <a:off x="2399539" y="4776675"/>
            <a:ext cx="590298" cy="380516"/>
          </a:xfrm>
          <a:prstGeom prst="rect">
            <a:avLst/>
          </a:prstGeom>
          <a:noFill/>
        </p:spPr>
        <p:txBody>
          <a:bodyPr wrap="square" rtlCol="0">
            <a:spAutoFit/>
          </a:bodyPr>
          <a:lstStyle/>
          <a:p>
            <a:r>
              <a:rPr lang="it-IT" sz="1800" dirty="0"/>
              <a:t>5</a:t>
            </a:r>
          </a:p>
        </p:txBody>
      </p:sp>
      <p:cxnSp>
        <p:nvCxnSpPr>
          <p:cNvPr id="4" name="Connettore diritto 3">
            <a:extLst>
              <a:ext uri="{FF2B5EF4-FFF2-40B4-BE49-F238E27FC236}">
                <a16:creationId xmlns:a16="http://schemas.microsoft.com/office/drawing/2014/main" id="{E754825B-E084-4C2D-96D1-2FAFEA816A29}"/>
              </a:ext>
            </a:extLst>
          </p:cNvPr>
          <p:cNvCxnSpPr>
            <a:cxnSpLocks/>
          </p:cNvCxnSpPr>
          <p:nvPr/>
        </p:nvCxnSpPr>
        <p:spPr bwMode="auto">
          <a:xfrm flipV="1">
            <a:off x="2555776" y="1844824"/>
            <a:ext cx="0" cy="2931851"/>
          </a:xfrm>
          <a:prstGeom prst="line">
            <a:avLst/>
          </a:prstGeom>
          <a:ln w="9525" cap="flat" cmpd="sng" algn="ctr">
            <a:solidFill>
              <a:schemeClr val="accent2"/>
            </a:solidFill>
            <a:prstDash val="dash"/>
            <a:round/>
            <a:headEnd type="none" w="med" len="med"/>
            <a:tailEnd type="none" w="med" len="med"/>
          </a:ln>
          <a:extLst/>
        </p:spPr>
        <p:style>
          <a:lnRef idx="0">
            <a:scrgbClr r="0" g="0" b="0"/>
          </a:lnRef>
          <a:fillRef idx="0">
            <a:scrgbClr r="0" g="0" b="0"/>
          </a:fillRef>
          <a:effectRef idx="0">
            <a:scrgbClr r="0" g="0" b="0"/>
          </a:effectRef>
          <a:fontRef idx="minor">
            <a:schemeClr val="tx1"/>
          </a:fontRef>
        </p:style>
      </p:cxnSp>
      <p:sp>
        <p:nvSpPr>
          <p:cNvPr id="21" name="CasellaDiTesto 20">
            <a:extLst>
              <a:ext uri="{FF2B5EF4-FFF2-40B4-BE49-F238E27FC236}">
                <a16:creationId xmlns:a16="http://schemas.microsoft.com/office/drawing/2014/main" id="{B40E820E-452A-40E8-A75F-A8B1C1464793}"/>
              </a:ext>
            </a:extLst>
          </p:cNvPr>
          <p:cNvSpPr txBox="1"/>
          <p:nvPr/>
        </p:nvSpPr>
        <p:spPr>
          <a:xfrm>
            <a:off x="1487994" y="3218176"/>
            <a:ext cx="590298" cy="380516"/>
          </a:xfrm>
          <a:prstGeom prst="rect">
            <a:avLst/>
          </a:prstGeom>
          <a:noFill/>
        </p:spPr>
        <p:txBody>
          <a:bodyPr wrap="square" rtlCol="0">
            <a:spAutoFit/>
          </a:bodyPr>
          <a:lstStyle/>
          <a:p>
            <a:r>
              <a:rPr lang="it-IT" sz="1800" dirty="0"/>
              <a:t>12</a:t>
            </a:r>
          </a:p>
        </p:txBody>
      </p:sp>
      <p:sp>
        <p:nvSpPr>
          <p:cNvPr id="29" name="CasellaDiTesto 28">
            <a:extLst>
              <a:ext uri="{FF2B5EF4-FFF2-40B4-BE49-F238E27FC236}">
                <a16:creationId xmlns:a16="http://schemas.microsoft.com/office/drawing/2014/main" id="{B5461FC5-D2D7-4255-9F2E-CA14B967E279}"/>
              </a:ext>
            </a:extLst>
          </p:cNvPr>
          <p:cNvSpPr txBox="1"/>
          <p:nvPr/>
        </p:nvSpPr>
        <p:spPr>
          <a:xfrm>
            <a:off x="1487994" y="2526638"/>
            <a:ext cx="590298" cy="380516"/>
          </a:xfrm>
          <a:prstGeom prst="rect">
            <a:avLst/>
          </a:prstGeom>
          <a:noFill/>
        </p:spPr>
        <p:txBody>
          <a:bodyPr wrap="square" rtlCol="0">
            <a:spAutoFit/>
          </a:bodyPr>
          <a:lstStyle/>
          <a:p>
            <a:r>
              <a:rPr lang="it-IT" sz="1800" dirty="0"/>
              <a:t>16</a:t>
            </a:r>
          </a:p>
        </p:txBody>
      </p:sp>
      <p:sp>
        <p:nvSpPr>
          <p:cNvPr id="30" name="CasellaDiTesto 29">
            <a:extLst>
              <a:ext uri="{FF2B5EF4-FFF2-40B4-BE49-F238E27FC236}">
                <a16:creationId xmlns:a16="http://schemas.microsoft.com/office/drawing/2014/main" id="{3946682D-2EAD-465B-AE1B-FFB5CE85FBC5}"/>
              </a:ext>
            </a:extLst>
          </p:cNvPr>
          <p:cNvSpPr txBox="1"/>
          <p:nvPr/>
        </p:nvSpPr>
        <p:spPr>
          <a:xfrm>
            <a:off x="796145" y="1735470"/>
            <a:ext cx="1347989" cy="369332"/>
          </a:xfrm>
          <a:prstGeom prst="rect">
            <a:avLst/>
          </a:prstGeom>
          <a:noFill/>
        </p:spPr>
        <p:txBody>
          <a:bodyPr wrap="square" rtlCol="0">
            <a:spAutoFit/>
          </a:bodyPr>
          <a:lstStyle/>
          <a:p>
            <a:r>
              <a:rPr lang="it-IT" sz="1800" dirty="0"/>
              <a:t>16+12=28</a:t>
            </a:r>
          </a:p>
        </p:txBody>
      </p:sp>
      <p:cxnSp>
        <p:nvCxnSpPr>
          <p:cNvPr id="12" name="Connettore diritto 11">
            <a:extLst>
              <a:ext uri="{FF2B5EF4-FFF2-40B4-BE49-F238E27FC236}">
                <a16:creationId xmlns:a16="http://schemas.microsoft.com/office/drawing/2014/main" id="{6660BCDA-B345-47F8-943A-0547A86FF40A}"/>
              </a:ext>
            </a:extLst>
          </p:cNvPr>
          <p:cNvCxnSpPr>
            <a:cxnSpLocks/>
          </p:cNvCxnSpPr>
          <p:nvPr/>
        </p:nvCxnSpPr>
        <p:spPr bwMode="auto">
          <a:xfrm>
            <a:off x="1979710" y="3358144"/>
            <a:ext cx="576066" cy="0"/>
          </a:xfrm>
          <a:prstGeom prst="line">
            <a:avLst/>
          </a:prstGeom>
          <a:ln w="9525" cap="flat" cmpd="sng" algn="ctr">
            <a:solidFill>
              <a:schemeClr val="accent2"/>
            </a:solidFill>
            <a:prstDash val="dash"/>
            <a:round/>
            <a:headEnd type="none" w="med" len="med"/>
            <a:tailEnd type="none" w="med" len="med"/>
          </a:ln>
          <a:extLst/>
        </p:spPr>
        <p:style>
          <a:lnRef idx="0">
            <a:scrgbClr r="0" g="0" b="0"/>
          </a:lnRef>
          <a:fillRef idx="0">
            <a:scrgbClr r="0" g="0" b="0"/>
          </a:fillRef>
          <a:effectRef idx="0">
            <a:scrgbClr r="0" g="0" b="0"/>
          </a:effectRef>
          <a:fontRef idx="minor">
            <a:schemeClr val="tx1"/>
          </a:fontRef>
        </p:style>
      </p:cxnSp>
      <p:cxnSp>
        <p:nvCxnSpPr>
          <p:cNvPr id="35" name="Connettore diritto 34">
            <a:extLst>
              <a:ext uri="{FF2B5EF4-FFF2-40B4-BE49-F238E27FC236}">
                <a16:creationId xmlns:a16="http://schemas.microsoft.com/office/drawing/2014/main" id="{C528A622-CA41-4C77-A9F4-D5CA1E63ADD5}"/>
              </a:ext>
            </a:extLst>
          </p:cNvPr>
          <p:cNvCxnSpPr>
            <a:cxnSpLocks/>
          </p:cNvCxnSpPr>
          <p:nvPr/>
        </p:nvCxnSpPr>
        <p:spPr bwMode="auto">
          <a:xfrm>
            <a:off x="1961141" y="1916832"/>
            <a:ext cx="576066" cy="0"/>
          </a:xfrm>
          <a:prstGeom prst="line">
            <a:avLst/>
          </a:prstGeom>
          <a:ln w="9525" cap="flat" cmpd="sng" algn="ctr">
            <a:solidFill>
              <a:schemeClr val="accent2"/>
            </a:solidFill>
            <a:prstDash val="dash"/>
            <a:round/>
            <a:headEnd type="none" w="med" len="med"/>
            <a:tailEnd type="none" w="med" len="med"/>
          </a:ln>
          <a:extLst/>
        </p:spPr>
        <p:style>
          <a:lnRef idx="0">
            <a:scrgbClr r="0" g="0" b="0"/>
          </a:lnRef>
          <a:fillRef idx="0">
            <a:scrgbClr r="0" g="0" b="0"/>
          </a:fillRef>
          <a:effectRef idx="0">
            <a:scrgbClr r="0" g="0" b="0"/>
          </a:effectRef>
          <a:fontRef idx="minor">
            <a:schemeClr val="tx1"/>
          </a:fontRef>
        </p:style>
      </p:cxnSp>
      <p:cxnSp>
        <p:nvCxnSpPr>
          <p:cNvPr id="36" name="Connettore diritto 35">
            <a:extLst>
              <a:ext uri="{FF2B5EF4-FFF2-40B4-BE49-F238E27FC236}">
                <a16:creationId xmlns:a16="http://schemas.microsoft.com/office/drawing/2014/main" id="{0B857286-E817-4199-B20C-73446BAED04E}"/>
              </a:ext>
            </a:extLst>
          </p:cNvPr>
          <p:cNvCxnSpPr>
            <a:cxnSpLocks/>
          </p:cNvCxnSpPr>
          <p:nvPr/>
        </p:nvCxnSpPr>
        <p:spPr bwMode="auto">
          <a:xfrm>
            <a:off x="1979710" y="2737673"/>
            <a:ext cx="576066" cy="0"/>
          </a:xfrm>
          <a:prstGeom prst="line">
            <a:avLst/>
          </a:prstGeom>
          <a:ln w="9525" cap="flat" cmpd="sng" algn="ctr">
            <a:solidFill>
              <a:schemeClr val="accent2"/>
            </a:solidFill>
            <a:prstDash val="dash"/>
            <a:round/>
            <a:headEnd type="none" w="med" len="med"/>
            <a:tailEnd type="none" w="med" len="med"/>
          </a:ln>
          <a:extLst/>
        </p:spPr>
        <p:style>
          <a:lnRef idx="0">
            <a:scrgbClr r="0" g="0" b="0"/>
          </a:lnRef>
          <a:fillRef idx="0">
            <a:scrgbClr r="0" g="0" b="0"/>
          </a:fillRef>
          <a:effectRef idx="0">
            <a:scrgbClr r="0" g="0" b="0"/>
          </a:effectRef>
          <a:fontRef idx="minor">
            <a:schemeClr val="tx1"/>
          </a:fontRef>
        </p:style>
      </p:cxnSp>
      <p:cxnSp>
        <p:nvCxnSpPr>
          <p:cNvPr id="37" name="Connettore diritto 36">
            <a:extLst>
              <a:ext uri="{FF2B5EF4-FFF2-40B4-BE49-F238E27FC236}">
                <a16:creationId xmlns:a16="http://schemas.microsoft.com/office/drawing/2014/main" id="{CD450660-FA0C-49AA-9430-780C8D388A4D}"/>
              </a:ext>
            </a:extLst>
          </p:cNvPr>
          <p:cNvCxnSpPr>
            <a:cxnSpLocks/>
          </p:cNvCxnSpPr>
          <p:nvPr/>
        </p:nvCxnSpPr>
        <p:spPr bwMode="auto">
          <a:xfrm flipV="1">
            <a:off x="4572000" y="3861048"/>
            <a:ext cx="0" cy="963022"/>
          </a:xfrm>
          <a:prstGeom prst="line">
            <a:avLst/>
          </a:prstGeom>
          <a:ln w="9525" cap="flat" cmpd="sng" algn="ctr">
            <a:solidFill>
              <a:schemeClr val="accent2"/>
            </a:solidFill>
            <a:prstDash val="dash"/>
            <a:round/>
            <a:headEnd type="none" w="med" len="med"/>
            <a:tailEnd type="none" w="med" len="med"/>
          </a:ln>
          <a:ex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3691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1" grpId="0"/>
      <p:bldP spid="29" grpId="0"/>
      <p:bldP spid="3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ACAD2E-342F-432E-AB7A-9206E743B678}"/>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La quantità ottima di bene pubblico</a:t>
            </a:r>
          </a:p>
        </p:txBody>
      </p:sp>
      <p:sp>
        <p:nvSpPr>
          <p:cNvPr id="3" name="Segnaposto contenuto 2">
            <a:extLst>
              <a:ext uri="{FF2B5EF4-FFF2-40B4-BE49-F238E27FC236}">
                <a16:creationId xmlns:a16="http://schemas.microsoft.com/office/drawing/2014/main" id="{64EC907F-3715-49C8-8CFB-B7BFF81E393F}"/>
              </a:ext>
            </a:extLst>
          </p:cNvPr>
          <p:cNvSpPr>
            <a:spLocks noGrp="1"/>
          </p:cNvSpPr>
          <p:nvPr>
            <p:ph idx="1"/>
          </p:nvPr>
        </p:nvSpPr>
        <p:spPr>
          <a:xfrm>
            <a:off x="179512" y="1414130"/>
            <a:ext cx="8784976" cy="4577680"/>
          </a:xfrm>
        </p:spPr>
        <p:txBody>
          <a:bodyPr/>
          <a:lstStyle/>
          <a:p>
            <a:r>
              <a:rPr lang="it-IT" sz="2800" dirty="0"/>
              <a:t>Per trovare la quantità ottima del bene pubblico da erogare, il policy-maker dovrebbe conoscere (e poter sommare) le disponibilità a pagare degli utenti.</a:t>
            </a:r>
          </a:p>
          <a:p>
            <a:r>
              <a:rPr lang="it-IT" sz="2800" dirty="0"/>
              <a:t>Ma tali disponibilità dipendono dai benefici individuali, ignoti, apportati dal bene pubblico.</a:t>
            </a:r>
          </a:p>
          <a:p>
            <a:r>
              <a:rPr lang="it-IT" sz="2800" dirty="0"/>
              <a:t>Nel caso del bene pubblico tali benefici non trovano espressione in un comportamento di mercato.</a:t>
            </a:r>
          </a:p>
          <a:p>
            <a:r>
              <a:rPr lang="it-IT" sz="2800" dirty="0"/>
              <a:t>La curva ABC del beneficio sociale (somma dei benefici individuali, cioè delle loro disponibilità a pagare) è dunque </a:t>
            </a:r>
            <a:r>
              <a:rPr lang="it-IT" sz="2800" u="sng" dirty="0"/>
              <a:t>sconosciuta</a:t>
            </a:r>
            <a:r>
              <a:rPr lang="it-IT" sz="2800" dirty="0"/>
              <a:t> al policy-maker.</a:t>
            </a:r>
          </a:p>
        </p:txBody>
      </p:sp>
    </p:spTree>
    <p:extLst>
      <p:ext uri="{BB962C8B-B14F-4D97-AF65-F5344CB8AC3E}">
        <p14:creationId xmlns:p14="http://schemas.microsoft.com/office/powerpoint/2010/main" val="33413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Immagine 1" descr="1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225" y="585788"/>
            <a:ext cx="75596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283968" y="332656"/>
            <a:ext cx="4464496" cy="2308324"/>
          </a:xfrm>
          <a:prstGeom prst="rect">
            <a:avLst/>
          </a:prstGeom>
          <a:solidFill>
            <a:schemeClr val="bg2">
              <a:lumMod val="20000"/>
              <a:lumOff val="80000"/>
            </a:schemeClr>
          </a:solidFill>
          <a:ln>
            <a:solidFill>
              <a:schemeClr val="accent1"/>
            </a:solidFill>
          </a:ln>
        </p:spPr>
        <p:txBody>
          <a:bodyPr wrap="square" rtlCol="0">
            <a:spAutoFit/>
          </a:bodyPr>
          <a:lstStyle/>
          <a:p>
            <a:r>
              <a:rPr lang="it-IT" sz="1600" b="0" dirty="0">
                <a:solidFill>
                  <a:schemeClr val="tx1"/>
                </a:solidFill>
              </a:rPr>
              <a:t>D1 = domanda agente 1</a:t>
            </a:r>
          </a:p>
          <a:p>
            <a:r>
              <a:rPr lang="it-IT" sz="1600" b="0" dirty="0">
                <a:solidFill>
                  <a:schemeClr val="tx1"/>
                </a:solidFill>
              </a:rPr>
              <a:t>D2 = domanda agente 2</a:t>
            </a:r>
          </a:p>
          <a:p>
            <a:r>
              <a:rPr lang="it-IT" sz="1600" b="0" dirty="0">
                <a:solidFill>
                  <a:schemeClr val="tx1"/>
                </a:solidFill>
              </a:rPr>
              <a:t>ABC = curva del beneficio sociale </a:t>
            </a:r>
          </a:p>
          <a:p>
            <a:r>
              <a:rPr lang="it-IT" sz="1600" b="0" dirty="0">
                <a:solidFill>
                  <a:schemeClr val="tx1"/>
                </a:solidFill>
              </a:rPr>
              <a:t>C’ = curva di offerta (</a:t>
            </a:r>
            <a:r>
              <a:rPr lang="it-IT" sz="1600" b="0" dirty="0" err="1">
                <a:solidFill>
                  <a:schemeClr val="tx1"/>
                </a:solidFill>
              </a:rPr>
              <a:t>hp</a:t>
            </a:r>
            <a:r>
              <a:rPr lang="it-IT" sz="1600" b="0" dirty="0">
                <a:solidFill>
                  <a:schemeClr val="tx1"/>
                </a:solidFill>
              </a:rPr>
              <a:t>: costante)</a:t>
            </a:r>
          </a:p>
          <a:p>
            <a:endParaRPr lang="it-IT" sz="1600" b="0" dirty="0">
              <a:solidFill>
                <a:schemeClr val="tx1"/>
              </a:solidFill>
            </a:endParaRPr>
          </a:p>
          <a:p>
            <a:r>
              <a:rPr lang="it-IT" sz="1600" b="0" dirty="0">
                <a:solidFill>
                  <a:schemeClr val="tx1"/>
                </a:solidFill>
              </a:rPr>
              <a:t>Esempio: la produzione di 20 unità (non rivali!) di bene pubblico potrebbe essere finanziata facendo pagare 25€ all’agente 1 e 100€ all’agente 2, per un totale di 125€ raccolti. </a:t>
            </a:r>
          </a:p>
        </p:txBody>
      </p:sp>
      <p:sp>
        <p:nvSpPr>
          <p:cNvPr id="8" name="CasellaDiTesto 7">
            <a:extLst>
              <a:ext uri="{FF2B5EF4-FFF2-40B4-BE49-F238E27FC236}">
                <a16:creationId xmlns:a16="http://schemas.microsoft.com/office/drawing/2014/main" id="{140B21A6-E0C8-478F-BB38-8C82B5CFBDCA}"/>
              </a:ext>
            </a:extLst>
          </p:cNvPr>
          <p:cNvSpPr txBox="1"/>
          <p:nvPr/>
        </p:nvSpPr>
        <p:spPr>
          <a:xfrm>
            <a:off x="3275856" y="3356992"/>
            <a:ext cx="288032" cy="338553"/>
          </a:xfrm>
          <a:prstGeom prst="rect">
            <a:avLst/>
          </a:prstGeom>
          <a:noFill/>
        </p:spPr>
        <p:txBody>
          <a:bodyPr wrap="square" rtlCol="0">
            <a:spAutoFit/>
          </a:bodyPr>
          <a:lstStyle/>
          <a:p>
            <a:r>
              <a:rPr lang="it-IT" sz="1600" dirty="0">
                <a:solidFill>
                  <a:schemeClr val="tx1"/>
                </a:solidFill>
              </a:rPr>
              <a:t>e</a:t>
            </a:r>
          </a:p>
        </p:txBody>
      </p:sp>
      <p:sp>
        <p:nvSpPr>
          <p:cNvPr id="4" name="Ovale 3">
            <a:extLst>
              <a:ext uri="{FF2B5EF4-FFF2-40B4-BE49-F238E27FC236}">
                <a16:creationId xmlns:a16="http://schemas.microsoft.com/office/drawing/2014/main" id="{A718377B-3CF5-445D-BFB5-49465FCCF356}"/>
              </a:ext>
            </a:extLst>
          </p:cNvPr>
          <p:cNvSpPr/>
          <p:nvPr/>
        </p:nvSpPr>
        <p:spPr>
          <a:xfrm>
            <a:off x="5148064" y="4797152"/>
            <a:ext cx="864096" cy="455344"/>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016364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62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626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626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96262" name="Rectangle 6"/>
          <p:cNvSpPr>
            <a:spLocks noGrp="1" noChangeArrowheads="1"/>
          </p:cNvSpPr>
          <p:nvPr>
            <p:ph type="title"/>
          </p:nvPr>
        </p:nvSpPr>
        <p:spPr>
          <a:xfrm>
            <a:off x="467544" y="220001"/>
            <a:ext cx="7772400" cy="533400"/>
          </a:xfrm>
          <a:noFill/>
        </p:spPr>
        <p:txBody>
          <a:bodyPr/>
          <a:lstStyle/>
          <a:p>
            <a:r>
              <a:rPr lang="it-IT" altLang="en-US">
                <a:latin typeface="Times New Roman" panose="02020603050405020304" pitchFamily="18" charset="0"/>
              </a:rPr>
              <a:t>Analisi costi - benefici</a:t>
            </a:r>
          </a:p>
        </p:txBody>
      </p:sp>
      <p:sp>
        <p:nvSpPr>
          <p:cNvPr id="275463" name="Rectangle 7"/>
          <p:cNvSpPr>
            <a:spLocks noGrp="1" noChangeArrowheads="1"/>
          </p:cNvSpPr>
          <p:nvPr>
            <p:ph type="body" idx="1"/>
          </p:nvPr>
        </p:nvSpPr>
        <p:spPr>
          <a:xfrm>
            <a:off x="76200" y="908720"/>
            <a:ext cx="8991600" cy="5472112"/>
          </a:xfrm>
          <a:noFill/>
        </p:spPr>
        <p:txBody>
          <a:bodyPr/>
          <a:lstStyle/>
          <a:p>
            <a:pPr>
              <a:lnSpc>
                <a:spcPct val="75000"/>
              </a:lnSpc>
              <a:buFont typeface="Wingdings" panose="05000000000000000000" pitchFamily="2" charset="2"/>
              <a:buChar char="Ø"/>
            </a:pPr>
            <a:r>
              <a:rPr lang="it-IT" altLang="en-US" sz="2400" dirty="0">
                <a:latin typeface="Times New Roman" panose="02020603050405020304" pitchFamily="18" charset="0"/>
                <a:cs typeface="Times New Roman" panose="02020603050405020304" pitchFamily="18" charset="0"/>
              </a:rPr>
              <a:t>Nel decidere se fornire o meno un bene pubblico il </a:t>
            </a:r>
            <a:r>
              <a:rPr lang="it-IT" altLang="en-US" sz="2400" i="1" dirty="0">
                <a:latin typeface="Times New Roman" panose="02020603050405020304" pitchFamily="18" charset="0"/>
                <a:cs typeface="Times New Roman" panose="02020603050405020304" pitchFamily="18" charset="0"/>
              </a:rPr>
              <a:t>policy-maker</a:t>
            </a:r>
            <a:r>
              <a:rPr lang="it-IT" altLang="en-US" sz="2400" dirty="0">
                <a:latin typeface="Times New Roman" panose="02020603050405020304" pitchFamily="18" charset="0"/>
                <a:cs typeface="Times New Roman" panose="02020603050405020304" pitchFamily="18" charset="0"/>
              </a:rPr>
              <a:t> deve sempre confrontare i relativi costi e benefici.</a:t>
            </a:r>
          </a:p>
          <a:p>
            <a:pPr lvl="1">
              <a:lnSpc>
                <a:spcPct val="75000"/>
              </a:lnSpc>
              <a:buFont typeface="Wingdings" panose="05000000000000000000" pitchFamily="2" charset="2"/>
              <a:buChar char="Ø"/>
            </a:pPr>
            <a:r>
              <a:rPr lang="it-IT" altLang="en-US" sz="2000" dirty="0">
                <a:latin typeface="Times New Roman" panose="02020603050405020304" pitchFamily="18" charset="0"/>
                <a:cs typeface="Times New Roman" panose="02020603050405020304" pitchFamily="18" charset="0"/>
              </a:rPr>
              <a:t>Si utilizza al riguardo la c.d. </a:t>
            </a:r>
            <a:r>
              <a:rPr lang="it-IT" altLang="en-US" sz="2000" dirty="0">
                <a:solidFill>
                  <a:srgbClr val="FF0000"/>
                </a:solidFill>
                <a:latin typeface="Times New Roman" panose="02020603050405020304" pitchFamily="18" charset="0"/>
                <a:cs typeface="Times New Roman" panose="02020603050405020304" pitchFamily="18" charset="0"/>
              </a:rPr>
              <a:t>analisi costi-benefici</a:t>
            </a:r>
            <a:r>
              <a:rPr lang="it-IT" altLang="en-US" sz="2000" dirty="0">
                <a:latin typeface="Times New Roman" panose="02020603050405020304" pitchFamily="18" charset="0"/>
                <a:cs typeface="Times New Roman" panose="02020603050405020304" pitchFamily="18" charset="0"/>
              </a:rPr>
              <a:t>.</a:t>
            </a:r>
          </a:p>
          <a:p>
            <a:pPr lvl="1">
              <a:lnSpc>
                <a:spcPct val="75000"/>
              </a:lnSpc>
              <a:buFont typeface="Wingdings" panose="05000000000000000000" pitchFamily="2" charset="2"/>
              <a:buChar char="Ø"/>
            </a:pPr>
            <a:r>
              <a:rPr lang="it-IT" altLang="en-US" sz="2000" dirty="0">
                <a:latin typeface="Times New Roman" panose="02020603050405020304" pitchFamily="18" charset="0"/>
                <a:cs typeface="Times New Roman" panose="02020603050405020304" pitchFamily="18" charset="0"/>
              </a:rPr>
              <a:t>Il bene sarà prodotto solo se i benefici superano i costi.</a:t>
            </a:r>
          </a:p>
          <a:p>
            <a:pPr>
              <a:lnSpc>
                <a:spcPct val="75000"/>
              </a:lnSpc>
              <a:buFont typeface="Wingdings" panose="05000000000000000000" pitchFamily="2" charset="2"/>
              <a:buChar char="Ø"/>
            </a:pPr>
            <a:r>
              <a:rPr lang="it-IT" altLang="en-US" sz="2400" dirty="0">
                <a:latin typeface="Times New Roman" panose="02020603050405020304" pitchFamily="18" charset="0"/>
                <a:cs typeface="Times New Roman" panose="02020603050405020304" pitchFamily="18" charset="0"/>
              </a:rPr>
              <a:t>L’analisi costi-benefici è molto difficile data l’assenza di prezzi di mercato per valutare sia i benefici sociali generati da un bene pubblico che i costi opportunità delle risorse necessarie per produrlo.</a:t>
            </a:r>
          </a:p>
          <a:p>
            <a:pPr lvl="1">
              <a:lnSpc>
                <a:spcPct val="75000"/>
              </a:lnSpc>
              <a:buFont typeface="Wingdings" panose="05000000000000000000" pitchFamily="2" charset="2"/>
              <a:buChar char="Ø"/>
            </a:pPr>
            <a:r>
              <a:rPr lang="it-IT" altLang="en-US" sz="2000" dirty="0">
                <a:latin typeface="Times New Roman" panose="02020603050405020304" pitchFamily="18" charset="0"/>
                <a:cs typeface="Times New Roman" panose="02020603050405020304" pitchFamily="18" charset="0"/>
              </a:rPr>
              <a:t>Questa difficoltà dell’analisi costi-benefici è generale: vale anche nel caso non si debba valutare un bene pubblico, ma un progetto di investimento pubblico.</a:t>
            </a:r>
          </a:p>
          <a:p>
            <a:pPr>
              <a:lnSpc>
                <a:spcPct val="75000"/>
              </a:lnSpc>
              <a:buFont typeface="Wingdings" panose="05000000000000000000" pitchFamily="2" charset="2"/>
              <a:buChar char="Ø"/>
            </a:pPr>
            <a:r>
              <a:rPr lang="it-IT" altLang="en-US" sz="2400" dirty="0">
                <a:latin typeface="Times New Roman" panose="02020603050405020304" pitchFamily="18" charset="0"/>
                <a:cs typeface="Times New Roman" panose="02020603050405020304" pitchFamily="18" charset="0"/>
              </a:rPr>
              <a:t>In particolare, come può il </a:t>
            </a:r>
            <a:r>
              <a:rPr lang="it-IT" altLang="en-US" sz="2400" i="1" dirty="0">
                <a:latin typeface="Times New Roman" panose="02020603050405020304" pitchFamily="18" charset="0"/>
                <a:cs typeface="Times New Roman" panose="02020603050405020304" pitchFamily="18" charset="0"/>
              </a:rPr>
              <a:t>policy-maker</a:t>
            </a:r>
            <a:r>
              <a:rPr lang="it-IT" altLang="en-US" sz="2400" dirty="0">
                <a:latin typeface="Times New Roman" panose="02020603050405020304" pitchFamily="18" charset="0"/>
                <a:cs typeface="Times New Roman" panose="02020603050405020304" pitchFamily="18" charset="0"/>
              </a:rPr>
              <a:t> calcolare l’ammontare di bene pubblico desiderato dai contribuenti?</a:t>
            </a:r>
          </a:p>
          <a:p>
            <a:pPr lvl="1">
              <a:lnSpc>
                <a:spcPct val="75000"/>
              </a:lnSpc>
              <a:buFont typeface="Wingdings" panose="05000000000000000000" pitchFamily="2" charset="2"/>
              <a:buChar char="Ø"/>
            </a:pPr>
            <a:r>
              <a:rPr lang="it-IT" altLang="en-US" sz="2000" dirty="0">
                <a:latin typeface="Times New Roman" panose="02020603050405020304" pitchFamily="18" charset="0"/>
                <a:cs typeface="Times New Roman" panose="02020603050405020304" pitchFamily="18" charset="0"/>
              </a:rPr>
              <a:t>In assenza di segnali di prezzo, dovrebbe conoscere le preferenze di questi ultimi, ma questo è ovviamente molto difficile (= </a:t>
            </a:r>
            <a:r>
              <a:rPr lang="it-IT" altLang="en-US" sz="2000" dirty="0">
                <a:solidFill>
                  <a:srgbClr val="FC0128"/>
                </a:solidFill>
                <a:latin typeface="Times New Roman" panose="02020603050405020304" pitchFamily="18" charset="0"/>
                <a:cs typeface="Times New Roman" panose="02020603050405020304" pitchFamily="18" charset="0"/>
              </a:rPr>
              <a:t>problema di Hayek/</a:t>
            </a:r>
            <a:r>
              <a:rPr lang="it-IT" altLang="en-US" sz="2000" dirty="0" err="1">
                <a:solidFill>
                  <a:srgbClr val="FC0128"/>
                </a:solidFill>
                <a:latin typeface="Times New Roman" panose="02020603050405020304" pitchFamily="18" charset="0"/>
                <a:cs typeface="Times New Roman" panose="02020603050405020304" pitchFamily="18" charset="0"/>
              </a:rPr>
              <a:t>Mises</a:t>
            </a:r>
            <a:r>
              <a:rPr lang="it-IT" altLang="en-US" sz="2000" dirty="0">
                <a:latin typeface="Times New Roman" panose="02020603050405020304" pitchFamily="18" charset="0"/>
                <a:cs typeface="Times New Roman" panose="02020603050405020304" pitchFamily="18" charset="0"/>
              </a:rPr>
              <a:t>).</a:t>
            </a:r>
            <a:endParaRPr lang="it-IT" altLang="en-US" sz="2400" dirty="0">
              <a:latin typeface="Times New Roman" panose="02020603050405020304" pitchFamily="18" charset="0"/>
              <a:cs typeface="Times New Roman" panose="02020603050405020304" pitchFamily="18" charset="0"/>
            </a:endParaRPr>
          </a:p>
          <a:p>
            <a:pPr>
              <a:lnSpc>
                <a:spcPct val="75000"/>
              </a:lnSpc>
              <a:buFont typeface="Wingdings" panose="05000000000000000000" pitchFamily="2" charset="2"/>
              <a:buChar char="Ø"/>
            </a:pPr>
            <a:r>
              <a:rPr lang="it-IT" altLang="en-US" sz="2400" dirty="0">
                <a:latin typeface="Times New Roman" panose="02020603050405020304" pitchFamily="18" charset="0"/>
                <a:cs typeface="Times New Roman" panose="02020603050405020304" pitchFamily="18" charset="0"/>
              </a:rPr>
              <a:t>La </a:t>
            </a:r>
            <a:r>
              <a:rPr lang="it-IT" altLang="en-US" sz="2400" u="sng" dirty="0">
                <a:latin typeface="Times New Roman" panose="02020603050405020304" pitchFamily="18" charset="0"/>
                <a:cs typeface="Times New Roman" panose="02020603050405020304" pitchFamily="18" charset="0"/>
              </a:rPr>
              <a:t>teoria delle scelte pubbliche</a:t>
            </a:r>
            <a:r>
              <a:rPr lang="it-IT" altLang="en-US" sz="2400" dirty="0">
                <a:latin typeface="Times New Roman" panose="02020603050405020304" pitchFamily="18" charset="0"/>
                <a:cs typeface="Times New Roman" panose="02020603050405020304" pitchFamily="18" charset="0"/>
              </a:rPr>
              <a:t> studia i meccanismi per trasformare le volontà dei singoli agenti in una scelta da parte del </a:t>
            </a:r>
            <a:r>
              <a:rPr lang="it-IT" altLang="en-US" sz="2400" i="1" dirty="0">
                <a:latin typeface="Times New Roman" panose="02020603050405020304" pitchFamily="18" charset="0"/>
                <a:cs typeface="Times New Roman" panose="02020603050405020304" pitchFamily="18" charset="0"/>
              </a:rPr>
              <a:t>policy-maker</a:t>
            </a:r>
            <a:r>
              <a:rPr lang="it-IT" altLang="en-US" sz="2400" dirty="0">
                <a:latin typeface="Times New Roman" panose="02020603050405020304" pitchFamily="18" charset="0"/>
                <a:cs typeface="Times New Roman" panose="02020603050405020304" pitchFamily="18" charset="0"/>
                <a:sym typeface="Symbol" panose="05050102010706020507" pitchFamily="18" charset="2"/>
              </a:rPr>
              <a:t>.</a:t>
            </a:r>
          </a:p>
          <a:p>
            <a:pPr>
              <a:lnSpc>
                <a:spcPct val="75000"/>
              </a:lnSpc>
              <a:buFont typeface="Wingdings" panose="05000000000000000000" pitchFamily="2" charset="2"/>
              <a:buChar char="Ø"/>
            </a:pPr>
            <a:r>
              <a:rPr lang="it-IT" altLang="en-US" sz="2400" dirty="0">
                <a:latin typeface="Times New Roman" panose="02020603050405020304" pitchFamily="18" charset="0"/>
                <a:cs typeface="Times New Roman" panose="02020603050405020304" pitchFamily="18" charset="0"/>
                <a:sym typeface="Symbol" panose="05050102010706020507" pitchFamily="18" charset="2"/>
              </a:rPr>
              <a:t>La </a:t>
            </a:r>
            <a:r>
              <a:rPr lang="it-IT" altLang="en-US" sz="2400" u="sng" dirty="0">
                <a:latin typeface="Times New Roman" panose="02020603050405020304" pitchFamily="18" charset="0"/>
                <a:cs typeface="Times New Roman" panose="02020603050405020304" pitchFamily="18" charset="0"/>
                <a:sym typeface="Symbol" panose="05050102010706020507" pitchFamily="18" charset="2"/>
              </a:rPr>
              <a:t>teoria del </a:t>
            </a:r>
            <a:r>
              <a:rPr lang="it-IT" altLang="en-US" sz="2400" i="1" u="sng" dirty="0" err="1">
                <a:latin typeface="Times New Roman" panose="02020603050405020304" pitchFamily="18" charset="0"/>
                <a:cs typeface="Times New Roman" panose="02020603050405020304" pitchFamily="18" charset="0"/>
                <a:sym typeface="Symbol" panose="05050102010706020507" pitchFamily="18" charset="2"/>
              </a:rPr>
              <a:t>mechanism</a:t>
            </a:r>
            <a:r>
              <a:rPr lang="it-IT" altLang="en-US" sz="2400" i="1" u="sng" dirty="0">
                <a:latin typeface="Times New Roman" panose="02020603050405020304" pitchFamily="18" charset="0"/>
                <a:cs typeface="Times New Roman" panose="02020603050405020304" pitchFamily="18" charset="0"/>
                <a:sym typeface="Symbol" panose="05050102010706020507" pitchFamily="18" charset="2"/>
              </a:rPr>
              <a:t> design</a:t>
            </a:r>
            <a:r>
              <a:rPr lang="it-IT" altLang="en-US" sz="2400" dirty="0">
                <a:latin typeface="Times New Roman" panose="02020603050405020304" pitchFamily="18" charset="0"/>
                <a:cs typeface="Times New Roman" panose="02020603050405020304" pitchFamily="18" charset="0"/>
                <a:sym typeface="Symbol" panose="05050102010706020507" pitchFamily="18" charset="2"/>
              </a:rPr>
              <a:t> studia invece come il policy maker può indurre gli agenti economici a rivelare le informazioni in loro possesso e come tali informazioni possono essere sfruttati per elaborare regole ed istituzioni efficienti.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54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5463">
                                            <p:txEl>
                                              <p:pRg st="4" end="4"/>
                                            </p:txEl>
                                          </p:spTgt>
                                        </p:tgtEl>
                                        <p:attrNameLst>
                                          <p:attrName>style.visibility</p:attrName>
                                        </p:attrNameLst>
                                      </p:cBhvr>
                                      <p:to>
                                        <p:strVal val="visible"/>
                                      </p:to>
                                    </p:set>
                                  </p:childTnLst>
                                </p:cTn>
                              </p:par>
                              <p:par>
                                <p:cTn id="9" presetID="22" presetClass="entr" presetSubtype="8" fill="hold" grpId="0" nodeType="withEffect">
                                  <p:stCondLst>
                                    <p:cond delay="0"/>
                                  </p:stCondLst>
                                  <p:childTnLst>
                                    <p:set>
                                      <p:cBhvr>
                                        <p:cTn id="10" dur="1" fill="hold">
                                          <p:stCondLst>
                                            <p:cond delay="0"/>
                                          </p:stCondLst>
                                        </p:cTn>
                                        <p:tgtEl>
                                          <p:spTgt spid="275463">
                                            <p:txEl>
                                              <p:pRg st="5" end="5"/>
                                            </p:txEl>
                                          </p:spTgt>
                                        </p:tgtEl>
                                        <p:attrNameLst>
                                          <p:attrName>style.visibility</p:attrName>
                                        </p:attrNameLst>
                                      </p:cBhvr>
                                      <p:to>
                                        <p:strVal val="visible"/>
                                      </p:to>
                                    </p:set>
                                    <p:animEffect transition="in" filter="wipe(left)">
                                      <p:cBhvr>
                                        <p:cTn id="11" dur="500"/>
                                        <p:tgtEl>
                                          <p:spTgt spid="275463">
                                            <p:txEl>
                                              <p:pRg st="5" end="5"/>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5463">
                                            <p:txEl>
                                              <p:pRg st="6" end="6"/>
                                            </p:txEl>
                                          </p:spTgt>
                                        </p:tgtEl>
                                        <p:attrNameLst>
                                          <p:attrName>style.visibility</p:attrName>
                                        </p:attrNameLst>
                                      </p:cBhvr>
                                      <p:to>
                                        <p:strVal val="visible"/>
                                      </p:to>
                                    </p:set>
                                    <p:animEffect transition="in" filter="wipe(left)">
                                      <p:cBhvr>
                                        <p:cTn id="14" dur="500"/>
                                        <p:tgtEl>
                                          <p:spTgt spid="275463">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75463">
                                            <p:txEl>
                                              <p:pRg st="7" end="7"/>
                                            </p:txEl>
                                          </p:spTgt>
                                        </p:tgtEl>
                                        <p:attrNameLst>
                                          <p:attrName>style.visibility</p:attrName>
                                        </p:attrNameLst>
                                      </p:cBhvr>
                                      <p:to>
                                        <p:strVal val="visible"/>
                                      </p:to>
                                    </p:set>
                                    <p:animEffect transition="in" filter="wipe(left)">
                                      <p:cBhvr>
                                        <p:cTn id="19" dur="500"/>
                                        <p:tgtEl>
                                          <p:spTgt spid="275463">
                                            <p:txEl>
                                              <p:pRg st="7" end="7"/>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5463">
                                            <p:txEl>
                                              <p:pRg st="8" end="8"/>
                                            </p:txEl>
                                          </p:spTgt>
                                        </p:tgtEl>
                                        <p:attrNameLst>
                                          <p:attrName>style.visibility</p:attrName>
                                        </p:attrNameLst>
                                      </p:cBhvr>
                                      <p:to>
                                        <p:strVal val="visible"/>
                                      </p:to>
                                    </p:set>
                                    <p:animEffect transition="in" filter="wipe(left)">
                                      <p:cBhvr>
                                        <p:cTn id="22" dur="500"/>
                                        <p:tgtEl>
                                          <p:spTgt spid="2754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3" grpId="0" uiExpand="1"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3812" y="476672"/>
            <a:ext cx="7772400" cy="1143000"/>
          </a:xfrm>
        </p:spPr>
        <p:txBody>
          <a:bodyPr/>
          <a:lstStyle/>
          <a:p>
            <a:r>
              <a:rPr lang="it-IT" dirty="0"/>
              <a:t>Beni meritori &amp; </a:t>
            </a:r>
            <a:r>
              <a:rPr lang="it-IT" dirty="0" err="1"/>
              <a:t>demeritori</a:t>
            </a:r>
            <a:r>
              <a:rPr lang="it-IT" dirty="0"/>
              <a:t> </a:t>
            </a:r>
          </a:p>
        </p:txBody>
      </p:sp>
      <p:sp>
        <p:nvSpPr>
          <p:cNvPr id="3" name="Segnaposto contenuto 2"/>
          <p:cNvSpPr>
            <a:spLocks noGrp="1"/>
          </p:cNvSpPr>
          <p:nvPr>
            <p:ph idx="1"/>
          </p:nvPr>
        </p:nvSpPr>
        <p:spPr>
          <a:xfrm>
            <a:off x="107504" y="1556792"/>
            <a:ext cx="8928992" cy="4329608"/>
          </a:xfrm>
        </p:spPr>
        <p:txBody>
          <a:bodyPr/>
          <a:lstStyle/>
          <a:p>
            <a:pPr>
              <a:buFont typeface="Wingdings" panose="05000000000000000000" pitchFamily="2" charset="2"/>
              <a:buChar char="Ø"/>
            </a:pPr>
            <a:r>
              <a:rPr lang="it-IT" dirty="0"/>
              <a:t>Beni utili (dannosi), ma non domandati (domandati troppo) perché i consumatori non ne comprendono il «vero» valore prospettico.</a:t>
            </a:r>
          </a:p>
          <a:p>
            <a:pPr>
              <a:buFont typeface="Wingdings" panose="05000000000000000000" pitchFamily="2" charset="2"/>
              <a:buChar char="Ø"/>
            </a:pPr>
            <a:r>
              <a:rPr lang="it-IT" dirty="0"/>
              <a:t>Da studiare sul manuale.</a:t>
            </a:r>
          </a:p>
          <a:p>
            <a:pPr>
              <a:buFont typeface="Wingdings" panose="05000000000000000000" pitchFamily="2" charset="2"/>
              <a:buChar char="Ø"/>
            </a:pPr>
            <a:r>
              <a:rPr lang="it-IT" dirty="0"/>
              <a:t>Suggerimento: tali beni creano un problema di esternalità intertemporale, causato però da una carenza informativa, più che dalla presenza di un «terzo».</a:t>
            </a:r>
          </a:p>
        </p:txBody>
      </p:sp>
    </p:spTree>
    <p:extLst>
      <p:ext uri="{BB962C8B-B14F-4D97-AF65-F5344CB8AC3E}">
        <p14:creationId xmlns:p14="http://schemas.microsoft.com/office/powerpoint/2010/main" val="21711872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4213" y="0"/>
            <a:ext cx="7772400" cy="692150"/>
          </a:xfrm>
        </p:spPr>
        <p:txBody>
          <a:bodyPr/>
          <a:lstStyle/>
          <a:p>
            <a:r>
              <a:rPr lang="it-IT" altLang="en-US">
                <a:latin typeface="Times New Roman" panose="02020603050405020304" pitchFamily="18" charset="0"/>
              </a:rPr>
              <a:t>Beni di rete (</a:t>
            </a:r>
            <a:r>
              <a:rPr lang="it-IT" altLang="en-US" i="1">
                <a:latin typeface="Times New Roman" panose="02020603050405020304" pitchFamily="18" charset="0"/>
              </a:rPr>
              <a:t>network goods</a:t>
            </a:r>
            <a:r>
              <a:rPr lang="it-IT" altLang="en-US">
                <a:latin typeface="Times New Roman" panose="02020603050405020304" pitchFamily="18" charset="0"/>
              </a:rPr>
              <a:t>)</a:t>
            </a:r>
          </a:p>
        </p:txBody>
      </p:sp>
      <p:sp>
        <p:nvSpPr>
          <p:cNvPr id="100355" name="Rectangle 3"/>
          <p:cNvSpPr>
            <a:spLocks noGrp="1" noChangeArrowheads="1"/>
          </p:cNvSpPr>
          <p:nvPr>
            <p:ph type="body" idx="1"/>
          </p:nvPr>
        </p:nvSpPr>
        <p:spPr>
          <a:xfrm>
            <a:off x="179388" y="692150"/>
            <a:ext cx="8785225" cy="6165850"/>
          </a:xfrm>
        </p:spPr>
        <p:txBody>
          <a:bodyPr/>
          <a:lstStyle/>
          <a:p>
            <a:pPr>
              <a:lnSpc>
                <a:spcPct val="80000"/>
              </a:lnSpc>
              <a:buFont typeface="Wingdings" panose="05000000000000000000" pitchFamily="2" charset="2"/>
              <a:buChar char="Ø"/>
            </a:pPr>
            <a:r>
              <a:rPr lang="it-IT" altLang="en-US" sz="2400" dirty="0"/>
              <a:t>Sono quei beni (o servizi) il cui valore per il consumatore aumenta al crescere del numero di consumatori che utilizzano lo stesso bene (c.d. </a:t>
            </a:r>
            <a:r>
              <a:rPr lang="it-IT" altLang="en-US" sz="2400" i="1" dirty="0"/>
              <a:t>effetto standard</a:t>
            </a:r>
            <a:r>
              <a:rPr lang="it-IT" altLang="en-US" sz="2400" dirty="0"/>
              <a:t>: adeguarsi allo standard beneficia il consumatore).</a:t>
            </a:r>
          </a:p>
          <a:p>
            <a:pPr lvl="1">
              <a:lnSpc>
                <a:spcPct val="80000"/>
              </a:lnSpc>
              <a:buFont typeface="Wingdings" panose="05000000000000000000" pitchFamily="2" charset="2"/>
              <a:buChar char="Ø"/>
            </a:pPr>
            <a:r>
              <a:rPr lang="it-IT" altLang="en-US" sz="2000" dirty="0"/>
              <a:t> Esempi tipici: il software, i social network, i siti di aste on line.</a:t>
            </a:r>
          </a:p>
          <a:p>
            <a:pPr>
              <a:lnSpc>
                <a:spcPct val="80000"/>
              </a:lnSpc>
              <a:buFont typeface="Wingdings" panose="05000000000000000000" pitchFamily="2" charset="2"/>
              <a:buChar char="Ø"/>
            </a:pPr>
            <a:r>
              <a:rPr lang="it-IT" altLang="en-US" sz="2400" dirty="0"/>
              <a:t>E’ un caso di </a:t>
            </a:r>
            <a:r>
              <a:rPr lang="it-IT" altLang="en-US" sz="2400" u="sng" dirty="0"/>
              <a:t>esternalità positiva</a:t>
            </a:r>
            <a:r>
              <a:rPr lang="it-IT" altLang="en-US" sz="2400" dirty="0"/>
              <a:t> generata dalla non rivalità del bene (infatti sono beni pubblici o monopoli naturali).</a:t>
            </a:r>
          </a:p>
          <a:p>
            <a:pPr>
              <a:lnSpc>
                <a:spcPct val="80000"/>
              </a:lnSpc>
              <a:buFont typeface="Wingdings" panose="05000000000000000000" pitchFamily="2" charset="2"/>
              <a:buChar char="Ø"/>
            </a:pPr>
            <a:r>
              <a:rPr lang="it-IT" altLang="en-US" sz="2400" dirty="0"/>
              <a:t>Tipicamente i beni di rete sono prodotti in regime di </a:t>
            </a:r>
            <a:r>
              <a:rPr lang="it-IT" altLang="en-US" sz="2400" u="sng" dirty="0"/>
              <a:t>monopolio </a:t>
            </a:r>
            <a:r>
              <a:rPr lang="it-IT" altLang="en-US" sz="2400" dirty="0"/>
              <a:t>o al massimo di oligopolio</a:t>
            </a:r>
          </a:p>
          <a:p>
            <a:pPr lvl="1">
              <a:lnSpc>
                <a:spcPct val="80000"/>
              </a:lnSpc>
              <a:buFont typeface="Wingdings" panose="05000000000000000000" pitchFamily="2" charset="2"/>
              <a:buChar char="Ø"/>
            </a:pPr>
            <a:r>
              <a:rPr lang="it-IT" altLang="en-US" sz="2000" dirty="0"/>
              <a:t>Intuizione: per i consumatori è razionale consumare tutti la stessa varietà del bene e quindi solo l’impresa che produce quella varietà rimane sul mercato.</a:t>
            </a:r>
          </a:p>
          <a:p>
            <a:pPr>
              <a:lnSpc>
                <a:spcPct val="80000"/>
              </a:lnSpc>
              <a:buFont typeface="Wingdings" panose="05000000000000000000" pitchFamily="2" charset="2"/>
              <a:buChar char="Ø"/>
            </a:pPr>
            <a:r>
              <a:rPr lang="it-IT" altLang="en-US" sz="2400" dirty="0"/>
              <a:t>Nel caso dei beni di rete non è detto che si affermi sul mercato la varietà “migliore”: il prodotto vincente è quello che, per qualsiasi motivo, ha goduto di un piccolo vantaggio iniziale (c.d. </a:t>
            </a:r>
            <a:r>
              <a:rPr lang="it-IT" altLang="en-US" sz="2400" i="1" dirty="0"/>
              <a:t>effetto </a:t>
            </a:r>
            <a:r>
              <a:rPr lang="it-IT" altLang="en-US" sz="2400" i="1" dirty="0" err="1"/>
              <a:t>tipping</a:t>
            </a:r>
            <a:r>
              <a:rPr lang="it-IT" altLang="en-US" sz="2400" dirty="0"/>
              <a:t>). </a:t>
            </a:r>
          </a:p>
          <a:p>
            <a:pPr>
              <a:lnSpc>
                <a:spcPct val="80000"/>
              </a:lnSpc>
              <a:buFont typeface="Wingdings" panose="05000000000000000000" pitchFamily="2" charset="2"/>
              <a:buChar char="Ø"/>
            </a:pPr>
            <a:r>
              <a:rPr lang="it-IT" altLang="en-US" sz="2400" dirty="0"/>
              <a:t> La concorrenza in questi casi è “sullo standard” e quindi le imprese competono non </a:t>
            </a:r>
            <a:r>
              <a:rPr lang="it-IT" altLang="en-US" sz="2400" i="1" dirty="0"/>
              <a:t>nel</a:t>
            </a:r>
            <a:r>
              <a:rPr lang="it-IT" altLang="en-US" sz="2400" dirty="0"/>
              <a:t> mercato, ma </a:t>
            </a:r>
            <a:r>
              <a:rPr lang="it-IT" altLang="en-US" sz="2400" i="1" dirty="0"/>
              <a:t>per</a:t>
            </a:r>
            <a:r>
              <a:rPr lang="it-IT" altLang="en-US" sz="2400" dirty="0"/>
              <a:t> il mercato: chi impone il proprio standard conquista l’intero mercato.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35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55650" y="0"/>
            <a:ext cx="7916863" cy="609600"/>
          </a:xfrm>
        </p:spPr>
        <p:txBody>
          <a:bodyPr/>
          <a:lstStyle/>
          <a:p>
            <a:r>
              <a:rPr lang="it-IT" altLang="en-US" sz="3200">
                <a:latin typeface="Times New Roman" panose="02020603050405020304" pitchFamily="18" charset="0"/>
              </a:rPr>
              <a:t>Segnale di prezzo e qualità dei beni</a:t>
            </a:r>
          </a:p>
        </p:txBody>
      </p:sp>
      <p:sp>
        <p:nvSpPr>
          <p:cNvPr id="279555" name="Rectangle 3"/>
          <p:cNvSpPr>
            <a:spLocks noGrp="1" noChangeArrowheads="1"/>
          </p:cNvSpPr>
          <p:nvPr>
            <p:ph type="body" idx="1"/>
          </p:nvPr>
        </p:nvSpPr>
        <p:spPr>
          <a:xfrm>
            <a:off x="0" y="549275"/>
            <a:ext cx="9144000" cy="6308725"/>
          </a:xfrm>
        </p:spPr>
        <p:txBody>
          <a:bodyPr/>
          <a:lstStyle/>
          <a:p>
            <a:pPr>
              <a:lnSpc>
                <a:spcPct val="90000"/>
              </a:lnSpc>
              <a:buFont typeface="Wingdings" panose="05000000000000000000" pitchFamily="2" charset="2"/>
              <a:buChar char="Ø"/>
            </a:pPr>
            <a:r>
              <a:rPr lang="it-IT" altLang="en-US" sz="2400" dirty="0" err="1">
                <a:solidFill>
                  <a:srgbClr val="FF0000"/>
                </a:solidFill>
                <a:latin typeface="Times New Roman" panose="02020603050405020304" pitchFamily="18" charset="0"/>
              </a:rPr>
              <a:t>Search</a:t>
            </a:r>
            <a:r>
              <a:rPr lang="it-IT" altLang="en-US" sz="2400" dirty="0">
                <a:solidFill>
                  <a:srgbClr val="FF0000"/>
                </a:solidFill>
                <a:latin typeface="Times New Roman" panose="02020603050405020304" pitchFamily="18" charset="0"/>
              </a:rPr>
              <a:t> </a:t>
            </a:r>
            <a:r>
              <a:rPr lang="it-IT" altLang="en-US" sz="2400" dirty="0" err="1">
                <a:solidFill>
                  <a:srgbClr val="FF0000"/>
                </a:solidFill>
                <a:latin typeface="Times New Roman" panose="02020603050405020304" pitchFamily="18" charset="0"/>
              </a:rPr>
              <a:t>goods</a:t>
            </a:r>
            <a:r>
              <a:rPr lang="it-IT" altLang="en-US" sz="2400" dirty="0">
                <a:latin typeface="Times New Roman" panose="02020603050405020304" pitchFamily="18" charset="0"/>
              </a:rPr>
              <a:t>: beni o servizi la cui qualità può essere facilmente riconosciuta dal consumatore anche prima dell’acquisto (= si può cercare il bene di qualità migliore facendo confronti tra beni diversi, ma senza doverli necessariamente acquistare o consumare).</a:t>
            </a:r>
          </a:p>
          <a:p>
            <a:pPr lvl="1">
              <a:lnSpc>
                <a:spcPct val="90000"/>
              </a:lnSpc>
              <a:buFont typeface="Wingdings" panose="05000000000000000000" pitchFamily="2" charset="2"/>
              <a:buChar char="Ø"/>
            </a:pPr>
            <a:r>
              <a:rPr lang="it-IT" altLang="en-US" sz="2000" dirty="0">
                <a:latin typeface="Times New Roman" panose="02020603050405020304" pitchFamily="18" charset="0"/>
              </a:rPr>
              <a:t>Sono i beni di consumo corrente, dove </a:t>
            </a:r>
            <a:r>
              <a:rPr lang="it-IT" altLang="en-US" sz="2000" u="sng" dirty="0">
                <a:latin typeface="Times New Roman" panose="02020603050405020304" pitchFamily="18" charset="0"/>
              </a:rPr>
              <a:t>il prezzo fa da segnale</a:t>
            </a:r>
            <a:r>
              <a:rPr lang="it-IT" altLang="en-US" sz="2000" dirty="0">
                <a:latin typeface="Times New Roman" panose="02020603050405020304" pitchFamily="18" charset="0"/>
              </a:rPr>
              <a:t>: cibo, vestiario, ...</a:t>
            </a:r>
          </a:p>
          <a:p>
            <a:pPr>
              <a:lnSpc>
                <a:spcPct val="90000"/>
              </a:lnSpc>
              <a:buFont typeface="Wingdings" panose="05000000000000000000" pitchFamily="2" charset="2"/>
              <a:buChar char="Ø"/>
            </a:pPr>
            <a:r>
              <a:rPr lang="it-IT" altLang="en-US" sz="2400" dirty="0">
                <a:solidFill>
                  <a:srgbClr val="FF0000"/>
                </a:solidFill>
                <a:latin typeface="Times New Roman" panose="02020603050405020304" pitchFamily="18" charset="0"/>
              </a:rPr>
              <a:t>Experience </a:t>
            </a:r>
            <a:r>
              <a:rPr lang="it-IT" altLang="en-US" sz="2400" dirty="0" err="1">
                <a:solidFill>
                  <a:srgbClr val="FF0000"/>
                </a:solidFill>
                <a:latin typeface="Times New Roman" panose="02020603050405020304" pitchFamily="18" charset="0"/>
              </a:rPr>
              <a:t>goods</a:t>
            </a:r>
            <a:r>
              <a:rPr lang="it-IT" altLang="en-US" sz="2400" dirty="0">
                <a:latin typeface="Times New Roman" panose="02020603050405020304" pitchFamily="18" charset="0"/>
              </a:rPr>
              <a:t>: beni o servizi la cui qualità può essere accertata dal consumatore solo dopo l’acquisto (= solo dopo averli “sperimentati”).</a:t>
            </a:r>
          </a:p>
          <a:p>
            <a:pPr lvl="1">
              <a:lnSpc>
                <a:spcPct val="90000"/>
              </a:lnSpc>
              <a:buFont typeface="Wingdings" panose="05000000000000000000" pitchFamily="2" charset="2"/>
              <a:buChar char="Ø"/>
            </a:pPr>
            <a:r>
              <a:rPr lang="it-IT" altLang="en-US" sz="2000" dirty="0">
                <a:latin typeface="Times New Roman" panose="02020603050405020304" pitchFamily="18" charset="0"/>
              </a:rPr>
              <a:t>Sono i beni più sofisticati (p.e. high tech) o i servizi valutabili ex post (p.e. parrucchiere, meccanico). Il prezzo </a:t>
            </a:r>
            <a:r>
              <a:rPr lang="it-IT" altLang="en-US" sz="2000" u="sng" dirty="0">
                <a:latin typeface="Times New Roman" panose="02020603050405020304" pitchFamily="18" charset="0"/>
              </a:rPr>
              <a:t>non</a:t>
            </a:r>
            <a:r>
              <a:rPr lang="it-IT" altLang="en-US" sz="2000" dirty="0">
                <a:latin typeface="Times New Roman" panose="02020603050405020304" pitchFamily="18" charset="0"/>
              </a:rPr>
              <a:t> è più un segnale sufficiente.</a:t>
            </a:r>
          </a:p>
          <a:p>
            <a:pPr lvl="1">
              <a:lnSpc>
                <a:spcPct val="90000"/>
              </a:lnSpc>
              <a:buFont typeface="Wingdings" panose="05000000000000000000" pitchFamily="2" charset="2"/>
              <a:buChar char="Ø"/>
            </a:pPr>
            <a:r>
              <a:rPr lang="it-IT" altLang="en-US" sz="2000" dirty="0">
                <a:latin typeface="Times New Roman" panose="02020603050405020304" pitchFamily="18" charset="0"/>
              </a:rPr>
              <a:t>Il produttore di un </a:t>
            </a:r>
            <a:r>
              <a:rPr lang="it-IT" altLang="en-US" sz="2000" i="1" dirty="0" err="1">
                <a:latin typeface="Times New Roman" panose="02020603050405020304" pitchFamily="18" charset="0"/>
              </a:rPr>
              <a:t>experience</a:t>
            </a:r>
            <a:r>
              <a:rPr lang="it-IT" altLang="en-US" sz="2000" i="1" dirty="0">
                <a:latin typeface="Times New Roman" panose="02020603050405020304" pitchFamily="18" charset="0"/>
              </a:rPr>
              <a:t> </a:t>
            </a:r>
            <a:r>
              <a:rPr lang="it-IT" altLang="en-US" sz="2000" i="1" dirty="0" err="1">
                <a:latin typeface="Times New Roman" panose="02020603050405020304" pitchFamily="18" charset="0"/>
              </a:rPr>
              <a:t>good</a:t>
            </a:r>
            <a:r>
              <a:rPr lang="it-IT" altLang="en-US" sz="2000" dirty="0">
                <a:latin typeface="Times New Roman" panose="02020603050405020304" pitchFamily="18" charset="0"/>
              </a:rPr>
              <a:t> ha interesse a creare e mantenere una </a:t>
            </a:r>
            <a:r>
              <a:rPr lang="it-IT" altLang="en-US" sz="2000" u="sng" dirty="0">
                <a:latin typeface="Times New Roman" panose="02020603050405020304" pitchFamily="18" charset="0"/>
              </a:rPr>
              <a:t>reputazione</a:t>
            </a:r>
            <a:r>
              <a:rPr lang="it-IT" altLang="en-US" sz="2000" dirty="0">
                <a:latin typeface="Times New Roman" panose="02020603050405020304" pitchFamily="18" charset="0"/>
              </a:rPr>
              <a:t> di alta qualità che, di fatto, trasformi il bene in </a:t>
            </a:r>
            <a:r>
              <a:rPr lang="it-IT" altLang="en-US" sz="2000" i="1" dirty="0" err="1">
                <a:latin typeface="Times New Roman" panose="02020603050405020304" pitchFamily="18" charset="0"/>
              </a:rPr>
              <a:t>search</a:t>
            </a:r>
            <a:r>
              <a:rPr lang="it-IT" altLang="en-US" sz="2000" i="1" dirty="0">
                <a:latin typeface="Times New Roman" panose="02020603050405020304" pitchFamily="18" charset="0"/>
              </a:rPr>
              <a:t> </a:t>
            </a:r>
            <a:r>
              <a:rPr lang="it-IT" altLang="en-US" sz="2000" i="1" dirty="0" err="1">
                <a:latin typeface="Times New Roman" panose="02020603050405020304" pitchFamily="18" charset="0"/>
              </a:rPr>
              <a:t>good</a:t>
            </a:r>
            <a:r>
              <a:rPr lang="it-IT" altLang="en-US" sz="2000" dirty="0">
                <a:latin typeface="Times New Roman" panose="02020603050405020304" pitchFamily="18" charset="0"/>
              </a:rPr>
              <a:t>.</a:t>
            </a:r>
          </a:p>
          <a:p>
            <a:pPr>
              <a:lnSpc>
                <a:spcPct val="90000"/>
              </a:lnSpc>
              <a:buFont typeface="Wingdings" panose="05000000000000000000" pitchFamily="2" charset="2"/>
              <a:buChar char="Ø"/>
            </a:pPr>
            <a:r>
              <a:rPr lang="it-IT" altLang="en-US" sz="2400" dirty="0" err="1">
                <a:solidFill>
                  <a:srgbClr val="FF0000"/>
                </a:solidFill>
                <a:latin typeface="Times New Roman" panose="02020603050405020304" pitchFamily="18" charset="0"/>
              </a:rPr>
              <a:t>Credence</a:t>
            </a:r>
            <a:r>
              <a:rPr lang="it-IT" altLang="en-US" sz="2400" dirty="0">
                <a:solidFill>
                  <a:srgbClr val="FF0000"/>
                </a:solidFill>
                <a:latin typeface="Times New Roman" panose="02020603050405020304" pitchFamily="18" charset="0"/>
              </a:rPr>
              <a:t> </a:t>
            </a:r>
            <a:r>
              <a:rPr lang="it-IT" altLang="en-US" sz="2400" dirty="0" err="1">
                <a:solidFill>
                  <a:srgbClr val="FF0000"/>
                </a:solidFill>
                <a:latin typeface="Times New Roman" panose="02020603050405020304" pitchFamily="18" charset="0"/>
              </a:rPr>
              <a:t>goods</a:t>
            </a:r>
            <a:r>
              <a:rPr lang="it-IT" altLang="en-US" sz="2400" dirty="0">
                <a:latin typeface="Times New Roman" panose="02020603050405020304" pitchFamily="18" charset="0"/>
              </a:rPr>
              <a:t>: beni o servizi la cui qualità non può essere accertata dal consumatore neppure dopo averli utilizzati (= ci si deve comunque </a:t>
            </a:r>
            <a:r>
              <a:rPr lang="it-IT" altLang="en-US" sz="2400" u="sng" dirty="0">
                <a:latin typeface="Times New Roman" panose="02020603050405020304" pitchFamily="18" charset="0"/>
              </a:rPr>
              <a:t>fidare</a:t>
            </a:r>
            <a:r>
              <a:rPr lang="it-IT" altLang="en-US" sz="2400" dirty="0">
                <a:latin typeface="Times New Roman" panose="02020603050405020304" pitchFamily="18" charset="0"/>
              </a:rPr>
              <a:t> di chi ce li ha venduti o erogati).</a:t>
            </a:r>
          </a:p>
          <a:p>
            <a:pPr lvl="1">
              <a:lnSpc>
                <a:spcPct val="90000"/>
              </a:lnSpc>
              <a:buFont typeface="Wingdings" panose="05000000000000000000" pitchFamily="2" charset="2"/>
              <a:buChar char="Ø"/>
            </a:pPr>
            <a:r>
              <a:rPr lang="it-IT" altLang="en-US" sz="2000" dirty="0">
                <a:latin typeface="Times New Roman" panose="02020603050405020304" pitchFamily="18" charset="0"/>
              </a:rPr>
              <a:t>Tipici esempi di </a:t>
            </a:r>
            <a:r>
              <a:rPr lang="it-IT" altLang="en-US" sz="2000" i="1" dirty="0" err="1">
                <a:latin typeface="Times New Roman" panose="02020603050405020304" pitchFamily="18" charset="0"/>
              </a:rPr>
              <a:t>credence</a:t>
            </a:r>
            <a:r>
              <a:rPr lang="it-IT" altLang="en-US" sz="2000" i="1" dirty="0">
                <a:latin typeface="Times New Roman" panose="02020603050405020304" pitchFamily="18" charset="0"/>
              </a:rPr>
              <a:t> </a:t>
            </a:r>
            <a:r>
              <a:rPr lang="it-IT" altLang="en-US" sz="2000" i="1" dirty="0" err="1">
                <a:latin typeface="Times New Roman" panose="02020603050405020304" pitchFamily="18" charset="0"/>
              </a:rPr>
              <a:t>goods</a:t>
            </a:r>
            <a:r>
              <a:rPr lang="it-IT" altLang="en-US" sz="2000" dirty="0">
                <a:latin typeface="Times New Roman" panose="02020603050405020304" pitchFamily="18" charset="0"/>
              </a:rPr>
              <a:t> sono le prestazioni professionali del medico o dell’avvocato (o quelle dei prof universitari!). Il prezzo non segnala </a:t>
            </a:r>
            <a:r>
              <a:rPr lang="it-IT" altLang="en-US" sz="2000" u="sng" dirty="0">
                <a:latin typeface="Times New Roman" panose="02020603050405020304" pitchFamily="18" charset="0"/>
              </a:rPr>
              <a:t>nulla</a:t>
            </a:r>
            <a:r>
              <a:rPr lang="it-IT" altLang="en-US" sz="2000" dirty="0">
                <a:latin typeface="Times New Roman" panose="02020603050405020304" pitchFamily="18" charset="0"/>
              </a:rPr>
              <a:t>!</a:t>
            </a:r>
          </a:p>
          <a:p>
            <a:pPr lvl="1">
              <a:lnSpc>
                <a:spcPct val="90000"/>
              </a:lnSpc>
              <a:buFont typeface="Wingdings" panose="05000000000000000000" pitchFamily="2" charset="2"/>
              <a:buChar char="Ø"/>
            </a:pPr>
            <a:r>
              <a:rPr lang="it-IT" altLang="en-US" sz="2000" dirty="0">
                <a:latin typeface="Times New Roman" panose="02020603050405020304" pitchFamily="18" charset="0"/>
              </a:rPr>
              <a:t>Sia nel caso degli </a:t>
            </a:r>
            <a:r>
              <a:rPr lang="it-IT" altLang="en-US" sz="2000" i="1" dirty="0" err="1">
                <a:latin typeface="Times New Roman" panose="02020603050405020304" pitchFamily="18" charset="0"/>
              </a:rPr>
              <a:t>experience</a:t>
            </a:r>
            <a:r>
              <a:rPr lang="it-IT" altLang="en-US" sz="2000" i="1" dirty="0">
                <a:latin typeface="Times New Roman" panose="02020603050405020304" pitchFamily="18" charset="0"/>
              </a:rPr>
              <a:t> </a:t>
            </a:r>
            <a:r>
              <a:rPr lang="it-IT" altLang="en-US" sz="2000" i="1" dirty="0" err="1">
                <a:latin typeface="Times New Roman" panose="02020603050405020304" pitchFamily="18" charset="0"/>
              </a:rPr>
              <a:t>goods</a:t>
            </a:r>
            <a:r>
              <a:rPr lang="it-IT" altLang="en-US" sz="2000" dirty="0">
                <a:latin typeface="Times New Roman" panose="02020603050405020304" pitchFamily="18" charset="0"/>
              </a:rPr>
              <a:t> che, soprattutto, dei </a:t>
            </a:r>
            <a:r>
              <a:rPr lang="it-IT" altLang="en-US" sz="2000" i="1" dirty="0" err="1">
                <a:latin typeface="Times New Roman" panose="02020603050405020304" pitchFamily="18" charset="0"/>
              </a:rPr>
              <a:t>credence</a:t>
            </a:r>
            <a:r>
              <a:rPr lang="it-IT" altLang="en-US" sz="2000" i="1" dirty="0">
                <a:latin typeface="Times New Roman" panose="02020603050405020304" pitchFamily="18" charset="0"/>
              </a:rPr>
              <a:t> </a:t>
            </a:r>
            <a:r>
              <a:rPr lang="it-IT" altLang="en-US" sz="2000" i="1" dirty="0" err="1">
                <a:latin typeface="Times New Roman" panose="02020603050405020304" pitchFamily="18" charset="0"/>
              </a:rPr>
              <a:t>goods</a:t>
            </a:r>
            <a:r>
              <a:rPr lang="it-IT" altLang="en-US" sz="2000" dirty="0">
                <a:latin typeface="Times New Roman" panose="02020603050405020304" pitchFamily="18" charset="0"/>
              </a:rPr>
              <a:t> l’acquisto ed il consumo sono condizionati da un forte problema di </a:t>
            </a:r>
            <a:r>
              <a:rPr lang="it-IT" altLang="en-US" sz="2000" u="sng" dirty="0">
                <a:latin typeface="Times New Roman" panose="02020603050405020304" pitchFamily="18" charset="0"/>
              </a:rPr>
              <a:t>asimmetria informativa</a:t>
            </a:r>
            <a:r>
              <a:rPr lang="it-IT" altLang="en-US" sz="2000" dirty="0">
                <a:latin typeface="Times New Roman" panose="02020603050405020304" pitchFamily="18" charset="0"/>
              </a:rPr>
              <a:t>: solo il venditore ne conosce </a:t>
            </a:r>
            <a:r>
              <a:rPr lang="it-IT" altLang="en-US" sz="2000" i="1" dirty="0">
                <a:latin typeface="Times New Roman" panose="02020603050405020304" pitchFamily="18" charset="0"/>
              </a:rPr>
              <a:t>ex ante</a:t>
            </a:r>
            <a:r>
              <a:rPr lang="it-IT" altLang="en-US" sz="2000" dirty="0">
                <a:latin typeface="Times New Roman" panose="02020603050405020304" pitchFamily="18" charset="0"/>
              </a:rPr>
              <a:t> la qualità.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9555">
                                            <p:txEl>
                                              <p:pRg st="2" end="2"/>
                                            </p:txEl>
                                          </p:spTgt>
                                        </p:tgtEl>
                                        <p:attrNameLst>
                                          <p:attrName>style.visibility</p:attrName>
                                        </p:attrNameLst>
                                      </p:cBhvr>
                                      <p:to>
                                        <p:strVal val="visible"/>
                                      </p:to>
                                    </p:set>
                                    <p:anim calcmode="lin" valueType="num">
                                      <p:cBhvr additive="base">
                                        <p:cTn id="7" dur="500" fill="hold"/>
                                        <p:tgtEl>
                                          <p:spTgt spid="27955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955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9555">
                                            <p:txEl>
                                              <p:pRg st="3" end="3"/>
                                            </p:txEl>
                                          </p:spTgt>
                                        </p:tgtEl>
                                        <p:attrNameLst>
                                          <p:attrName>style.visibility</p:attrName>
                                        </p:attrNameLst>
                                      </p:cBhvr>
                                      <p:to>
                                        <p:strVal val="visible"/>
                                      </p:to>
                                    </p:set>
                                    <p:anim calcmode="lin" valueType="num">
                                      <p:cBhvr additive="base">
                                        <p:cTn id="11" dur="500" fill="hold"/>
                                        <p:tgtEl>
                                          <p:spTgt spid="27955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955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9555">
                                            <p:txEl>
                                              <p:pRg st="4" end="4"/>
                                            </p:txEl>
                                          </p:spTgt>
                                        </p:tgtEl>
                                        <p:attrNameLst>
                                          <p:attrName>style.visibility</p:attrName>
                                        </p:attrNameLst>
                                      </p:cBhvr>
                                      <p:to>
                                        <p:strVal val="visible"/>
                                      </p:to>
                                    </p:set>
                                    <p:anim calcmode="lin" valueType="num">
                                      <p:cBhvr additive="base">
                                        <p:cTn id="15" dur="500" fill="hold"/>
                                        <p:tgtEl>
                                          <p:spTgt spid="27955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9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79555">
                                            <p:txEl>
                                              <p:pRg st="5" end="5"/>
                                            </p:txEl>
                                          </p:spTgt>
                                        </p:tgtEl>
                                        <p:attrNameLst>
                                          <p:attrName>style.visibility</p:attrName>
                                        </p:attrNameLst>
                                      </p:cBhvr>
                                      <p:to>
                                        <p:strVal val="visible"/>
                                      </p:to>
                                    </p:set>
                                    <p:anim calcmode="lin" valueType="num">
                                      <p:cBhvr additive="base">
                                        <p:cTn id="21" dur="500" fill="hold"/>
                                        <p:tgtEl>
                                          <p:spTgt spid="27955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955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79555">
                                            <p:txEl>
                                              <p:pRg st="6" end="6"/>
                                            </p:txEl>
                                          </p:spTgt>
                                        </p:tgtEl>
                                        <p:attrNameLst>
                                          <p:attrName>style.visibility</p:attrName>
                                        </p:attrNameLst>
                                      </p:cBhvr>
                                      <p:to>
                                        <p:strVal val="visible"/>
                                      </p:to>
                                    </p:set>
                                    <p:anim calcmode="lin" valueType="num">
                                      <p:cBhvr additive="base">
                                        <p:cTn id="25" dur="500" fill="hold"/>
                                        <p:tgtEl>
                                          <p:spTgt spid="27955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955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79555">
                                            <p:txEl>
                                              <p:pRg st="7" end="7"/>
                                            </p:txEl>
                                          </p:spTgt>
                                        </p:tgtEl>
                                        <p:attrNameLst>
                                          <p:attrName>style.visibility</p:attrName>
                                        </p:attrNameLst>
                                      </p:cBhvr>
                                      <p:to>
                                        <p:strVal val="visible"/>
                                      </p:to>
                                    </p:set>
                                    <p:anim calcmode="lin" valueType="num">
                                      <p:cBhvr additive="base">
                                        <p:cTn id="29" dur="500" fill="hold"/>
                                        <p:tgtEl>
                                          <p:spTgt spid="27955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95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4213" y="0"/>
            <a:ext cx="7772400" cy="692150"/>
          </a:xfrm>
        </p:spPr>
        <p:txBody>
          <a:bodyPr/>
          <a:lstStyle/>
          <a:p>
            <a:r>
              <a:rPr lang="it-IT" altLang="en-US">
                <a:latin typeface="Times New Roman" panose="02020603050405020304" pitchFamily="18" charset="0"/>
              </a:rPr>
              <a:t>A cosa serve la pubblicità?</a:t>
            </a:r>
          </a:p>
        </p:txBody>
      </p:sp>
      <p:sp>
        <p:nvSpPr>
          <p:cNvPr id="104451" name="Rectangle 3"/>
          <p:cNvSpPr>
            <a:spLocks noGrp="1" noChangeArrowheads="1"/>
          </p:cNvSpPr>
          <p:nvPr>
            <p:ph type="body" idx="1"/>
          </p:nvPr>
        </p:nvSpPr>
        <p:spPr>
          <a:xfrm>
            <a:off x="0" y="620713"/>
            <a:ext cx="9144000" cy="6237287"/>
          </a:xfrm>
        </p:spPr>
        <p:txBody>
          <a:bodyPr/>
          <a:lstStyle/>
          <a:p>
            <a:pPr>
              <a:lnSpc>
                <a:spcPct val="80000"/>
              </a:lnSpc>
              <a:buFont typeface="Wingdings" panose="05000000000000000000" pitchFamily="2" charset="2"/>
              <a:buChar char="§"/>
            </a:pPr>
            <a:r>
              <a:rPr lang="it-IT" altLang="en-US" sz="2000" dirty="0"/>
              <a:t>La pubblicità svolge tre funzioni economiche.</a:t>
            </a:r>
          </a:p>
          <a:p>
            <a:pPr>
              <a:lnSpc>
                <a:spcPct val="80000"/>
              </a:lnSpc>
              <a:buFont typeface="Wingdings" panose="05000000000000000000" pitchFamily="2" charset="2"/>
              <a:buChar char="§"/>
            </a:pPr>
            <a:r>
              <a:rPr lang="it-IT" altLang="en-US" sz="2000" dirty="0"/>
              <a:t>In primo luogo, la pubblicità (ma anche il marchio) serve a diffondere informazioni, segnalando la qualità dei beni. Ciò aumenta il benessere sociale, consentendo la realizzazione di scambi mutuamente vantaggiosi.</a:t>
            </a:r>
          </a:p>
          <a:p>
            <a:pPr>
              <a:lnSpc>
                <a:spcPct val="80000"/>
              </a:lnSpc>
              <a:buFont typeface="Wingdings" panose="05000000000000000000" pitchFamily="2" charset="2"/>
              <a:buChar char="§"/>
            </a:pPr>
            <a:r>
              <a:rPr lang="it-IT" altLang="en-US" sz="2000" dirty="0"/>
              <a:t>In altre parole, pubblicità e marchi sono strumenti per risolvere il problema dell’</a:t>
            </a:r>
            <a:r>
              <a:rPr lang="it-IT" altLang="en-US" sz="2000" u="sng" dirty="0">
                <a:solidFill>
                  <a:srgbClr val="FC0128"/>
                </a:solidFill>
              </a:rPr>
              <a:t>asimmetria informativa</a:t>
            </a:r>
            <a:r>
              <a:rPr lang="it-IT" altLang="en-US" sz="2000" dirty="0"/>
              <a:t> tra le imprese ed i consumatori che non conoscono completamente le caratteristiche dei prodotti. </a:t>
            </a:r>
          </a:p>
          <a:p>
            <a:pPr>
              <a:lnSpc>
                <a:spcPct val="80000"/>
              </a:lnSpc>
              <a:buFont typeface="Wingdings" panose="05000000000000000000" pitchFamily="2" charset="2"/>
              <a:buChar char="§"/>
            </a:pPr>
            <a:r>
              <a:rPr lang="it-IT" altLang="en-US" sz="2000" dirty="0"/>
              <a:t>In secondo luogo, la pubblicità (e il marchio) è uno strumento di </a:t>
            </a:r>
            <a:r>
              <a:rPr lang="it-IT" altLang="en-US" sz="2000" dirty="0">
                <a:solidFill>
                  <a:srgbClr val="FC0128"/>
                </a:solidFill>
              </a:rPr>
              <a:t>differenziazione del prodotto</a:t>
            </a:r>
            <a:r>
              <a:rPr lang="it-IT" altLang="en-US" sz="2000" dirty="0"/>
              <a:t>, cioè serve a far percepire il prodotto di una certa impresa come diverso da quello, analogo, di un’impresa rivale.</a:t>
            </a:r>
          </a:p>
          <a:p>
            <a:pPr>
              <a:lnSpc>
                <a:spcPct val="80000"/>
              </a:lnSpc>
              <a:buFont typeface="Wingdings" panose="05000000000000000000" pitchFamily="2" charset="2"/>
              <a:buChar char="§"/>
            </a:pPr>
            <a:r>
              <a:rPr lang="it-IT" altLang="en-US" sz="2000" dirty="0"/>
              <a:t>Qui la pubblicità riduce il benessere sociale, perché più il prodotto è percepito come differenziato e maggiore è il potere di mercato dell’ impresa.</a:t>
            </a:r>
          </a:p>
          <a:p>
            <a:pPr lvl="1">
              <a:lnSpc>
                <a:spcPct val="80000"/>
              </a:lnSpc>
              <a:buFont typeface="Wingdings" panose="05000000000000000000" pitchFamily="2" charset="2"/>
              <a:buChar char="§"/>
            </a:pPr>
            <a:r>
              <a:rPr lang="it-IT" altLang="en-US" sz="2000" dirty="0"/>
              <a:t>Intuizione: l’elasticità della domanda per un prodotto differenziato è minore di quella per un prodotto con molti buoni sostituti.</a:t>
            </a:r>
          </a:p>
          <a:p>
            <a:pPr lvl="1">
              <a:lnSpc>
                <a:spcPct val="80000"/>
              </a:lnSpc>
              <a:buFont typeface="Wingdings" panose="05000000000000000000" pitchFamily="2" charset="2"/>
              <a:buChar char="§"/>
            </a:pPr>
            <a:r>
              <a:rPr lang="it-IT" altLang="en-US" sz="2000" dirty="0"/>
              <a:t>Non è detto che il prodotto sia davvero differente: basta che, grazie alla pubblicità, i consumatori lo credano tale (p.e. acque minerali). </a:t>
            </a:r>
          </a:p>
          <a:p>
            <a:pPr>
              <a:lnSpc>
                <a:spcPct val="80000"/>
              </a:lnSpc>
              <a:buFont typeface="Wingdings" panose="05000000000000000000" pitchFamily="2" charset="2"/>
              <a:buChar char="§"/>
            </a:pPr>
            <a:r>
              <a:rPr lang="it-IT" altLang="en-US" sz="2000" dirty="0"/>
              <a:t>Infine, la pubblicità può risolvere il </a:t>
            </a:r>
            <a:r>
              <a:rPr lang="it-IT" altLang="en-US" sz="2000" dirty="0">
                <a:solidFill>
                  <a:srgbClr val="FC0128"/>
                </a:solidFill>
              </a:rPr>
              <a:t>problema dei beni pubblici</a:t>
            </a:r>
            <a:r>
              <a:rPr lang="it-IT" altLang="en-US" sz="2000" dirty="0"/>
              <a:t> nel caso delle trasmissioni radio-televisive gratuite. La vendita degli spazi pubblicitari è il modo con cui le imprese radio-televisive finanziano la produzione delle loro trasmissioni, senza farla pagare agli spettatori.</a:t>
            </a:r>
          </a:p>
          <a:p>
            <a:pPr lvl="1">
              <a:lnSpc>
                <a:spcPct val="80000"/>
              </a:lnSpc>
              <a:buFont typeface="Wingdings" panose="05000000000000000000" pitchFamily="2" charset="2"/>
              <a:buChar char="§"/>
            </a:pPr>
            <a:r>
              <a:rPr lang="it-IT" altLang="en-US" sz="2000" dirty="0"/>
              <a:t>In realtà, l’impresa radio-televisiva vende un particolare “prodotto”, detto audience, agli inserzionisti pubblicitari. Ciò che incassa le consente di finanziare le trasmissioni necessarie ad ottenere l’audience desiderata.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4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4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45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4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4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1C3875-C87E-4768-B6A6-EECF6694528D}"/>
              </a:ext>
            </a:extLst>
          </p:cNvPr>
          <p:cNvSpPr>
            <a:spLocks noGrp="1"/>
          </p:cNvSpPr>
          <p:nvPr>
            <p:ph type="title"/>
          </p:nvPr>
        </p:nvSpPr>
        <p:spPr>
          <a:xfrm>
            <a:off x="611560" y="2708920"/>
            <a:ext cx="7772400" cy="1143000"/>
          </a:xfrm>
        </p:spPr>
        <p:txBody>
          <a:bodyPr/>
          <a:lstStyle/>
          <a:p>
            <a:r>
              <a:rPr lang="it-IT" dirty="0"/>
              <a:t>Esternalità</a:t>
            </a:r>
          </a:p>
        </p:txBody>
      </p:sp>
    </p:spTree>
    <p:extLst>
      <p:ext uri="{BB962C8B-B14F-4D97-AF65-F5344CB8AC3E}">
        <p14:creationId xmlns:p14="http://schemas.microsoft.com/office/powerpoint/2010/main" val="419847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1560" y="162339"/>
            <a:ext cx="7772400" cy="838200"/>
          </a:xfrm>
        </p:spPr>
        <p:txBody>
          <a:bodyPr/>
          <a:lstStyle/>
          <a:p>
            <a:r>
              <a:rPr lang="it-IT" altLang="en-US" dirty="0">
                <a:latin typeface="Times New Roman" panose="02020603050405020304" pitchFamily="18" charset="0"/>
              </a:rPr>
              <a:t>Esternalità: una definizione</a:t>
            </a:r>
          </a:p>
        </p:txBody>
      </p:sp>
      <p:sp>
        <p:nvSpPr>
          <p:cNvPr id="201731" name="Rectangle 3"/>
          <p:cNvSpPr>
            <a:spLocks noGrp="1" noChangeArrowheads="1"/>
          </p:cNvSpPr>
          <p:nvPr>
            <p:ph type="body" idx="1"/>
          </p:nvPr>
        </p:nvSpPr>
        <p:spPr>
          <a:xfrm>
            <a:off x="152400" y="990600"/>
            <a:ext cx="8839200" cy="5606752"/>
          </a:xfrm>
        </p:spPr>
        <p:txBody>
          <a:bodyPr/>
          <a:lstStyle/>
          <a:p>
            <a:pPr>
              <a:lnSpc>
                <a:spcPct val="90000"/>
              </a:lnSpc>
              <a:buFont typeface="Wingdings" panose="05000000000000000000" pitchFamily="2" charset="2"/>
              <a:buChar char="§"/>
            </a:pPr>
            <a:r>
              <a:rPr lang="it-IT" altLang="en-US" sz="2800" dirty="0"/>
              <a:t>Quando l’esito di una transazione di mercato, o più in generale di una qualsiasi attività economica, modifica il benessere di soggetti </a:t>
            </a:r>
            <a:r>
              <a:rPr lang="it-IT" altLang="en-US" sz="2800" i="1" dirty="0"/>
              <a:t>non coinvolti</a:t>
            </a:r>
            <a:r>
              <a:rPr lang="it-IT" altLang="en-US" sz="2800" dirty="0"/>
              <a:t> (o “terzi”: cioè diversi da chi agisce nel mercato), tale effetto viene detto </a:t>
            </a:r>
            <a:r>
              <a:rPr lang="it-IT" altLang="en-US" sz="2800" dirty="0">
                <a:solidFill>
                  <a:srgbClr val="FC0128"/>
                </a:solidFill>
              </a:rPr>
              <a:t>esternalità</a:t>
            </a:r>
            <a:r>
              <a:rPr lang="it-IT" altLang="en-US" sz="2800" dirty="0"/>
              <a:t>.</a:t>
            </a:r>
            <a:endParaRPr lang="it-IT" altLang="en-US" sz="2800" i="1" dirty="0">
              <a:solidFill>
                <a:srgbClr val="9933FF"/>
              </a:solidFill>
            </a:endParaRPr>
          </a:p>
          <a:p>
            <a:pPr>
              <a:lnSpc>
                <a:spcPct val="90000"/>
              </a:lnSpc>
              <a:buFont typeface="Wingdings" panose="05000000000000000000" pitchFamily="2" charset="2"/>
              <a:buChar char="§"/>
            </a:pPr>
            <a:r>
              <a:rPr lang="it-IT" altLang="en-US" sz="2800" dirty="0"/>
              <a:t>La presenza di esternalità fa sì che il mercato </a:t>
            </a:r>
            <a:r>
              <a:rPr lang="it-IT" altLang="en-US" sz="2800" u="sng" dirty="0"/>
              <a:t>non</a:t>
            </a:r>
            <a:r>
              <a:rPr lang="it-IT" altLang="en-US" sz="2800" dirty="0"/>
              <a:t> raggiunga l’allocazione efficiente delle risorse.</a:t>
            </a:r>
          </a:p>
          <a:p>
            <a:pPr>
              <a:lnSpc>
                <a:spcPct val="90000"/>
              </a:lnSpc>
              <a:buFont typeface="Wingdings" panose="05000000000000000000" pitchFamily="2" charset="2"/>
              <a:buChar char="§"/>
            </a:pPr>
            <a:r>
              <a:rPr lang="it-IT" altLang="en-US" sz="2800" dirty="0"/>
              <a:t>Perché?</a:t>
            </a:r>
          </a:p>
          <a:p>
            <a:pPr lvl="1">
              <a:lnSpc>
                <a:spcPct val="90000"/>
              </a:lnSpc>
              <a:buFont typeface="Wingdings" panose="05000000000000000000" pitchFamily="2" charset="2"/>
              <a:buChar char="§"/>
            </a:pPr>
            <a:r>
              <a:rPr lang="it-IT" altLang="en-US" sz="2400" dirty="0"/>
              <a:t>Perché in presenza di esternalità, dovremmo tenere conto </a:t>
            </a:r>
            <a:r>
              <a:rPr lang="it-IT" altLang="en-US" sz="2400" u="sng" dirty="0"/>
              <a:t>anche</a:t>
            </a:r>
            <a:r>
              <a:rPr lang="it-IT" altLang="en-US" sz="2400" dirty="0"/>
              <a:t> del benessere dei soggetti terzi (ovvero: l’interesse collettivo all’esito del mercato va al di là del benessere dei venditori e compratori direttamente coinvolti)…</a:t>
            </a:r>
          </a:p>
          <a:p>
            <a:pPr lvl="1">
              <a:lnSpc>
                <a:spcPct val="90000"/>
              </a:lnSpc>
              <a:buFont typeface="Wingdings" panose="05000000000000000000" pitchFamily="2" charset="2"/>
              <a:buChar char="§"/>
            </a:pPr>
            <a:r>
              <a:rPr lang="it-IT" altLang="en-US" sz="2400" dirty="0"/>
              <a:t>…ma la transazione di mercato </a:t>
            </a:r>
            <a:r>
              <a:rPr lang="it-IT" altLang="en-US" sz="2400" u="sng" dirty="0"/>
              <a:t>non</a:t>
            </a:r>
            <a:r>
              <a:rPr lang="it-IT" altLang="en-US" sz="2400" dirty="0"/>
              <a:t> riesce a tenere conto di tale circostanza.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1731">
                                            <p:txEl>
                                              <p:pRg st="1" end="1"/>
                                            </p:txEl>
                                          </p:spTgt>
                                        </p:tgtEl>
                                        <p:attrNameLst>
                                          <p:attrName>style.visibility</p:attrName>
                                        </p:attrNameLst>
                                      </p:cBhvr>
                                      <p:to>
                                        <p:strVal val="visible"/>
                                      </p:to>
                                    </p:set>
                                    <p:anim calcmode="lin" valueType="num">
                                      <p:cBhvr additive="base">
                                        <p:cTn id="7" dur="500" fill="hold"/>
                                        <p:tgtEl>
                                          <p:spTgt spid="2017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173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1731">
                                            <p:txEl>
                                              <p:pRg st="2" end="2"/>
                                            </p:txEl>
                                          </p:spTgt>
                                        </p:tgtEl>
                                        <p:attrNameLst>
                                          <p:attrName>style.visibility</p:attrName>
                                        </p:attrNameLst>
                                      </p:cBhvr>
                                      <p:to>
                                        <p:strVal val="visible"/>
                                      </p:to>
                                    </p:set>
                                    <p:anim calcmode="lin" valueType="num">
                                      <p:cBhvr additive="base">
                                        <p:cTn id="11" dur="500" fill="hold"/>
                                        <p:tgtEl>
                                          <p:spTgt spid="20173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1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01731">
                                            <p:txEl>
                                              <p:pRg st="3" end="3"/>
                                            </p:txEl>
                                          </p:spTgt>
                                        </p:tgtEl>
                                        <p:attrNameLst>
                                          <p:attrName>style.visibility</p:attrName>
                                        </p:attrNameLst>
                                      </p:cBhvr>
                                      <p:to>
                                        <p:strVal val="visible"/>
                                      </p:to>
                                    </p:set>
                                    <p:anim calcmode="lin" valueType="num">
                                      <p:cBhvr additive="base">
                                        <p:cTn id="17" dur="500" fill="hold"/>
                                        <p:tgtEl>
                                          <p:spTgt spid="20173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173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1731">
                                            <p:txEl>
                                              <p:pRg st="4" end="4"/>
                                            </p:txEl>
                                          </p:spTgt>
                                        </p:tgtEl>
                                        <p:attrNameLst>
                                          <p:attrName>style.visibility</p:attrName>
                                        </p:attrNameLst>
                                      </p:cBhvr>
                                      <p:to>
                                        <p:strVal val="visible"/>
                                      </p:to>
                                    </p:set>
                                    <p:anim calcmode="lin" valueType="num">
                                      <p:cBhvr additive="base">
                                        <p:cTn id="21" dur="500" fill="hold"/>
                                        <p:tgtEl>
                                          <p:spTgt spid="20173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17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194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1946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1946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rgbClr val="000000"/>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rgbClr val="000000"/>
                </a:solidFill>
                <a:latin typeface="Book Antiqua" panose="02040602050305030304" pitchFamily="18" charset="0"/>
              </a:defRPr>
            </a:lvl2pPr>
            <a:lvl3pPr marL="1143000" indent="-228600">
              <a:spcBef>
                <a:spcPct val="20000"/>
              </a:spcBef>
              <a:buClr>
                <a:schemeClr val="accent2"/>
              </a:buClr>
              <a:buSzPct val="100000"/>
              <a:buChar char="•"/>
              <a:defRPr sz="2400">
                <a:solidFill>
                  <a:srgbClr val="000000"/>
                </a:solidFill>
                <a:latin typeface="Book Antiqua" panose="02040602050305030304" pitchFamily="18" charset="0"/>
              </a:defRPr>
            </a:lvl3pPr>
            <a:lvl4pPr marL="1600200" indent="-228600">
              <a:spcBef>
                <a:spcPct val="20000"/>
              </a:spcBef>
              <a:buClr>
                <a:schemeClr val="accent2"/>
              </a:buClr>
              <a:buSzPct val="100000"/>
              <a:defRPr sz="2000" b="1">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rgbClr val="000000"/>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rgbClr val="000000"/>
                </a:solidFill>
                <a:latin typeface="Book Antiqua" panose="02040602050305030304" pitchFamily="18" charset="0"/>
              </a:defRPr>
            </a:lvl9pPr>
          </a:lstStyle>
          <a:p>
            <a:pPr>
              <a:spcBef>
                <a:spcPct val="0"/>
              </a:spcBef>
              <a:buClrTx/>
              <a:buSzTx/>
              <a:buFontTx/>
              <a:buNone/>
            </a:pPr>
            <a:endParaRPr lang="en-US" altLang="en-US" sz="206200">
              <a:solidFill>
                <a:srgbClr val="023C59"/>
              </a:solidFill>
              <a:latin typeface="Arial" panose="020B0604020202020204" pitchFamily="34" charset="0"/>
            </a:endParaRPr>
          </a:p>
        </p:txBody>
      </p:sp>
      <p:sp>
        <p:nvSpPr>
          <p:cNvPr id="19462" name="Rectangle 6"/>
          <p:cNvSpPr>
            <a:spLocks noGrp="1" noChangeArrowheads="1"/>
          </p:cNvSpPr>
          <p:nvPr>
            <p:ph type="title"/>
          </p:nvPr>
        </p:nvSpPr>
        <p:spPr>
          <a:xfrm>
            <a:off x="685800" y="228600"/>
            <a:ext cx="7772400" cy="685800"/>
          </a:xfrm>
          <a:noFill/>
        </p:spPr>
        <p:txBody>
          <a:bodyPr/>
          <a:lstStyle/>
          <a:p>
            <a:r>
              <a:rPr lang="it-IT" altLang="en-US">
                <a:latin typeface="Times New Roman" panose="02020603050405020304" pitchFamily="18" charset="0"/>
              </a:rPr>
              <a:t>Esternalità positive e negative</a:t>
            </a:r>
          </a:p>
        </p:txBody>
      </p:sp>
      <p:sp>
        <p:nvSpPr>
          <p:cNvPr id="203783" name="Rectangle 7"/>
          <p:cNvSpPr>
            <a:spLocks noGrp="1" noChangeArrowheads="1"/>
          </p:cNvSpPr>
          <p:nvPr>
            <p:ph type="body" idx="1"/>
          </p:nvPr>
        </p:nvSpPr>
        <p:spPr>
          <a:xfrm>
            <a:off x="228600" y="1219200"/>
            <a:ext cx="8763000" cy="4730750"/>
          </a:xfrm>
          <a:noFill/>
        </p:spPr>
        <p:txBody>
          <a:bodyPr/>
          <a:lstStyle/>
          <a:p>
            <a:pPr>
              <a:lnSpc>
                <a:spcPct val="90000"/>
              </a:lnSpc>
              <a:buFont typeface="Wingdings" panose="05000000000000000000" pitchFamily="2" charset="2"/>
              <a:buChar char="§"/>
            </a:pPr>
            <a:r>
              <a:rPr lang="it-IT" altLang="en-US" sz="2800" dirty="0">
                <a:solidFill>
                  <a:srgbClr val="FC0128"/>
                </a:solidFill>
              </a:rPr>
              <a:t>Esternalità positiva</a:t>
            </a:r>
            <a:r>
              <a:rPr lang="it-IT" altLang="en-US" sz="2800" dirty="0"/>
              <a:t>: i benefici (non compensati monetariamente) di cui godono agenti non coinvolti direttamente in una transazione. </a:t>
            </a:r>
          </a:p>
          <a:p>
            <a:pPr lvl="1">
              <a:lnSpc>
                <a:spcPct val="90000"/>
              </a:lnSpc>
              <a:buFont typeface="Wingdings" panose="05000000000000000000" pitchFamily="2" charset="2"/>
              <a:buChar char="§"/>
            </a:pPr>
            <a:r>
              <a:rPr lang="it-IT" altLang="en-US" sz="2400" dirty="0"/>
              <a:t>Esempio: alcune scoperte scientifiche</a:t>
            </a:r>
            <a:endParaRPr lang="it-IT" altLang="en-US" sz="2400" dirty="0">
              <a:solidFill>
                <a:srgbClr val="FC0128"/>
              </a:solidFill>
            </a:endParaRPr>
          </a:p>
          <a:p>
            <a:pPr>
              <a:lnSpc>
                <a:spcPct val="90000"/>
              </a:lnSpc>
              <a:buFont typeface="Wingdings" panose="05000000000000000000" pitchFamily="2" charset="2"/>
              <a:buChar char="§"/>
            </a:pPr>
            <a:r>
              <a:rPr lang="it-IT" altLang="en-US" sz="2800" dirty="0">
                <a:solidFill>
                  <a:srgbClr val="FC0128"/>
                </a:solidFill>
              </a:rPr>
              <a:t>Esternalità negativa</a:t>
            </a:r>
            <a:r>
              <a:rPr lang="it-IT" altLang="en-US" sz="2800" dirty="0"/>
              <a:t>: i costi (non compensati monetariamente) che sono imposti ad agenti non direttamente coinvolti in una transazione.</a:t>
            </a:r>
          </a:p>
          <a:p>
            <a:pPr lvl="1">
              <a:lnSpc>
                <a:spcPct val="90000"/>
              </a:lnSpc>
              <a:buFont typeface="Wingdings" panose="05000000000000000000" pitchFamily="2" charset="2"/>
              <a:buChar char="§"/>
            </a:pPr>
            <a:r>
              <a:rPr lang="it-IT" altLang="en-US" sz="2400" dirty="0"/>
              <a:t>Esempio: l’inquinamento</a:t>
            </a:r>
          </a:p>
          <a:p>
            <a:pPr>
              <a:lnSpc>
                <a:spcPct val="90000"/>
              </a:lnSpc>
              <a:buFont typeface="Wingdings" panose="05000000000000000000" pitchFamily="2" charset="2"/>
              <a:buChar char="§"/>
            </a:pPr>
            <a:r>
              <a:rPr lang="it-IT" altLang="en-US" sz="2800" dirty="0"/>
              <a:t>In entrambi i casi il mercato “fallisce”, cioè non riesce da solo a garantire l’allocazione ottimale delle risorse (il c.d. </a:t>
            </a:r>
            <a:r>
              <a:rPr lang="it-IT" altLang="en-US" sz="2800" i="1" dirty="0"/>
              <a:t>first best</a:t>
            </a:r>
            <a:r>
              <a:rPr lang="it-IT" altLang="en-US" sz="2800" dirty="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3783">
                                            <p:txEl>
                                              <p:pRg st="0" end="0"/>
                                            </p:txEl>
                                          </p:spTgt>
                                        </p:tgtEl>
                                        <p:attrNameLst>
                                          <p:attrName>style.visibility</p:attrName>
                                        </p:attrNameLst>
                                      </p:cBhvr>
                                      <p:to>
                                        <p:strVal val="visible"/>
                                      </p:to>
                                    </p:set>
                                    <p:animEffect transition="in" filter="wipe(left)">
                                      <p:cBhvr>
                                        <p:cTn id="7" dur="500"/>
                                        <p:tgtEl>
                                          <p:spTgt spid="20378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3783">
                                            <p:txEl>
                                              <p:pRg st="1" end="1"/>
                                            </p:txEl>
                                          </p:spTgt>
                                        </p:tgtEl>
                                        <p:attrNameLst>
                                          <p:attrName>style.visibility</p:attrName>
                                        </p:attrNameLst>
                                      </p:cBhvr>
                                      <p:to>
                                        <p:strVal val="visible"/>
                                      </p:to>
                                    </p:set>
                                    <p:animEffect transition="in" filter="wipe(left)">
                                      <p:cBhvr>
                                        <p:cTn id="10" dur="500"/>
                                        <p:tgtEl>
                                          <p:spTgt spid="20378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3783">
                                            <p:txEl>
                                              <p:pRg st="2" end="2"/>
                                            </p:txEl>
                                          </p:spTgt>
                                        </p:tgtEl>
                                        <p:attrNameLst>
                                          <p:attrName>style.visibility</p:attrName>
                                        </p:attrNameLst>
                                      </p:cBhvr>
                                      <p:to>
                                        <p:strVal val="visible"/>
                                      </p:to>
                                    </p:set>
                                    <p:animEffect transition="in" filter="wipe(left)">
                                      <p:cBhvr>
                                        <p:cTn id="15" dur="500"/>
                                        <p:tgtEl>
                                          <p:spTgt spid="20378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3783">
                                            <p:txEl>
                                              <p:pRg st="3" end="3"/>
                                            </p:txEl>
                                          </p:spTgt>
                                        </p:tgtEl>
                                        <p:attrNameLst>
                                          <p:attrName>style.visibility</p:attrName>
                                        </p:attrNameLst>
                                      </p:cBhvr>
                                      <p:to>
                                        <p:strVal val="visible"/>
                                      </p:to>
                                    </p:set>
                                    <p:animEffect transition="in" filter="wipe(left)">
                                      <p:cBhvr>
                                        <p:cTn id="18" dur="500"/>
                                        <p:tgtEl>
                                          <p:spTgt spid="20378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3783">
                                            <p:txEl>
                                              <p:pRg st="4" end="4"/>
                                            </p:txEl>
                                          </p:spTgt>
                                        </p:tgtEl>
                                        <p:attrNameLst>
                                          <p:attrName>style.visibility</p:attrName>
                                        </p:attrNameLst>
                                      </p:cBhvr>
                                      <p:to>
                                        <p:strVal val="visible"/>
                                      </p:to>
                                    </p:set>
                                    <p:animEffect transition="in" filter="wipe(left)">
                                      <p:cBhvr>
                                        <p:cTn id="23" dur="500"/>
                                        <p:tgtEl>
                                          <p:spTgt spid="2037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3" grpId="0" build="p" autoUpdateAnimBg="0"/>
    </p:bldLst>
  </p:timing>
</p:sld>
</file>

<file path=ppt/theme/theme1.xml><?xml version="1.0" encoding="utf-8"?>
<a:theme xmlns:a="http://schemas.openxmlformats.org/drawingml/2006/main" name="!mankiw">
  <a:themeElements>
    <a:clrScheme name="">
      <a:dk1>
        <a:srgbClr val="790015"/>
      </a:dk1>
      <a:lt1>
        <a:srgbClr val="F6BF69"/>
      </a:lt1>
      <a:dk2>
        <a:srgbClr val="6E0043"/>
      </a:dk2>
      <a:lt2>
        <a:srgbClr val="EF9100"/>
      </a:lt2>
      <a:accent1>
        <a:srgbClr val="00B7A5"/>
      </a:accent1>
      <a:accent2>
        <a:srgbClr val="618FFD"/>
      </a:accent2>
      <a:accent3>
        <a:srgbClr val="FADCB9"/>
      </a:accent3>
      <a:accent4>
        <a:srgbClr val="660010"/>
      </a:accent4>
      <a:accent5>
        <a:srgbClr val="AAD8CF"/>
      </a:accent5>
      <a:accent6>
        <a:srgbClr val="5781E5"/>
      </a:accent6>
      <a:hlink>
        <a:srgbClr val="F76681"/>
      </a:hlink>
      <a:folHlink>
        <a:srgbClr val="FDE3BA"/>
      </a:folHlink>
    </a:clrScheme>
    <a:fontScheme name="!mankiw">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6200" b="1" i="0" u="none" strike="noStrike" cap="none" normalizeH="0" baseline="0" smtClean="0">
            <a:ln>
              <a:noFill/>
            </a:ln>
            <a:solidFill>
              <a:srgbClr val="023C5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6200" b="1" i="0" u="none" strike="noStrike" cap="none" normalizeH="0" baseline="0" smtClean="0">
            <a:ln>
              <a:noFill/>
            </a:ln>
            <a:solidFill>
              <a:srgbClr val="023C59"/>
            </a:solidFill>
            <a:effectLst/>
            <a:latin typeface="Arial" panose="020B0604020202020204" pitchFamily="34" charset="0"/>
            <a:cs typeface="Arial" panose="020B0604020202020204" pitchFamily="34" charset="0"/>
          </a:defRPr>
        </a:defPPr>
      </a:lstStyle>
    </a:lnDef>
  </a:objectDefaults>
  <a:extraClrSchemeLst>
    <a:extraClrScheme>
      <a:clrScheme name="!manki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nki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nki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nki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nki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nki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nki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6200" b="1" i="0" u="none" strike="noStrike" cap="none" normalizeH="0" baseline="0" smtClean="0">
            <a:ln>
              <a:noFill/>
            </a:ln>
            <a:solidFill>
              <a:srgbClr val="023C5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6200" b="1" i="0" u="none" strike="noStrike" cap="none" normalizeH="0" baseline="0" smtClean="0">
            <a:ln>
              <a:noFill/>
            </a:ln>
            <a:solidFill>
              <a:srgbClr val="023C59"/>
            </a:solidFill>
            <a:effectLst/>
            <a:latin typeface="Arial" panose="020B0604020202020204" pitchFamily="34" charset="0"/>
            <a:cs typeface="Arial" panose="020B0604020202020204" pitchFamily="34"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6200" b="1" i="0" u="none" strike="noStrike" cap="none" normalizeH="0" baseline="0" smtClean="0">
            <a:ln>
              <a:noFill/>
            </a:ln>
            <a:solidFill>
              <a:srgbClr val="023C5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6200" b="1" i="0" u="none" strike="noStrike" cap="none" normalizeH="0" baseline="0" smtClean="0">
            <a:ln>
              <a:noFill/>
            </a:ln>
            <a:solidFill>
              <a:srgbClr val="023C59"/>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ankiw">
  <a:themeElements>
    <a:clrScheme name="">
      <a:dk1>
        <a:srgbClr val="790015"/>
      </a:dk1>
      <a:lt1>
        <a:srgbClr val="F6BF69"/>
      </a:lt1>
      <a:dk2>
        <a:srgbClr val="6E0043"/>
      </a:dk2>
      <a:lt2>
        <a:srgbClr val="EF9100"/>
      </a:lt2>
      <a:accent1>
        <a:srgbClr val="00B7A5"/>
      </a:accent1>
      <a:accent2>
        <a:srgbClr val="618FFD"/>
      </a:accent2>
      <a:accent3>
        <a:srgbClr val="FADCB9"/>
      </a:accent3>
      <a:accent4>
        <a:srgbClr val="660010"/>
      </a:accent4>
      <a:accent5>
        <a:srgbClr val="AAD8CF"/>
      </a:accent5>
      <a:accent6>
        <a:srgbClr val="5781E5"/>
      </a:accent6>
      <a:hlink>
        <a:srgbClr val="F76681"/>
      </a:hlink>
      <a:folHlink>
        <a:srgbClr val="FDE3BA"/>
      </a:folHlink>
    </a:clrScheme>
    <a:fontScheme name="1_!mankiw">
      <a:majorFont>
        <a:latin typeface="Arial"/>
        <a:ea typeface=""/>
        <a:cs typeface="Arial"/>
      </a:majorFont>
      <a:minorFont>
        <a:latin typeface="Book Antiqu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6200" b="1" i="0" u="none" strike="noStrike" cap="none" normalizeH="0" baseline="0" smtClean="0">
            <a:ln>
              <a:noFill/>
            </a:ln>
            <a:solidFill>
              <a:srgbClr val="023C5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6200" b="1" i="0" u="none" strike="noStrike" cap="none" normalizeH="0" baseline="0" smtClean="0">
            <a:ln>
              <a:noFill/>
            </a:ln>
            <a:solidFill>
              <a:srgbClr val="023C59"/>
            </a:solidFill>
            <a:effectLst/>
            <a:latin typeface="Arial" panose="020B0604020202020204" pitchFamily="34" charset="0"/>
            <a:cs typeface="Arial" panose="020B0604020202020204" pitchFamily="34" charset="0"/>
          </a:defRPr>
        </a:defPPr>
      </a:lstStyle>
    </a:lnDef>
  </a:objectDefaults>
  <a:extraClrSchemeLst>
    <a:extraClrScheme>
      <a:clrScheme name="1_!manki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anki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anki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anki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anki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anki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anki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mankiw">
  <a:themeElements>
    <a:clrScheme name="">
      <a:dk1>
        <a:srgbClr val="000000"/>
      </a:dk1>
      <a:lt1>
        <a:srgbClr val="FFFFFF"/>
      </a:lt1>
      <a:dk2>
        <a:srgbClr val="000000"/>
      </a:dk2>
      <a:lt2>
        <a:srgbClr val="EF9100"/>
      </a:lt2>
      <a:accent1>
        <a:srgbClr val="00B7A5"/>
      </a:accent1>
      <a:accent2>
        <a:srgbClr val="618FFD"/>
      </a:accent2>
      <a:accent3>
        <a:srgbClr val="FFFFFF"/>
      </a:accent3>
      <a:accent4>
        <a:srgbClr val="000000"/>
      </a:accent4>
      <a:accent5>
        <a:srgbClr val="AAD8CF"/>
      </a:accent5>
      <a:accent6>
        <a:srgbClr val="5781E5"/>
      </a:accent6>
      <a:hlink>
        <a:srgbClr val="F76681"/>
      </a:hlink>
      <a:folHlink>
        <a:srgbClr val="FDE3BA"/>
      </a:folHlink>
    </a:clrScheme>
    <a:fontScheme name="!mankiw">
      <a:majorFont>
        <a:latin typeface="Times New Roman"/>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anki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nki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nki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nki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nki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nki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nki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8156</Words>
  <Application>Microsoft Office PowerPoint</Application>
  <PresentationFormat>Presentazione su schermo (4:3)</PresentationFormat>
  <Paragraphs>705</Paragraphs>
  <Slides>67</Slides>
  <Notes>51</Notes>
  <HiddenSlides>0</HiddenSlides>
  <MMClips>0</MMClips>
  <ScaleCrop>false</ScaleCrop>
  <HeadingPairs>
    <vt:vector size="8" baseType="variant">
      <vt:variant>
        <vt:lpstr>Caratteri utilizzati</vt:lpstr>
      </vt:variant>
      <vt:variant>
        <vt:i4>7</vt:i4>
      </vt:variant>
      <vt:variant>
        <vt:lpstr>Tema</vt:lpstr>
      </vt:variant>
      <vt:variant>
        <vt:i4>6</vt:i4>
      </vt:variant>
      <vt:variant>
        <vt:lpstr>Server OLE incorporati</vt:lpstr>
      </vt:variant>
      <vt:variant>
        <vt:i4>1</vt:i4>
      </vt:variant>
      <vt:variant>
        <vt:lpstr>Titoli diapositive</vt:lpstr>
      </vt:variant>
      <vt:variant>
        <vt:i4>67</vt:i4>
      </vt:variant>
    </vt:vector>
  </HeadingPairs>
  <TitlesOfParts>
    <vt:vector size="81" baseType="lpstr">
      <vt:lpstr>Arial</vt:lpstr>
      <vt:lpstr>Book Antiqua</vt:lpstr>
      <vt:lpstr>Garamond</vt:lpstr>
      <vt:lpstr>Monotype Sorts</vt:lpstr>
      <vt:lpstr>Times New Roman</vt:lpstr>
      <vt:lpstr>Verdana</vt:lpstr>
      <vt:lpstr>Wingdings</vt:lpstr>
      <vt:lpstr>!mankiw</vt:lpstr>
      <vt:lpstr>Struttura predefinita</vt:lpstr>
      <vt:lpstr>Default Design</vt:lpstr>
      <vt:lpstr>1_!mankiw</vt:lpstr>
      <vt:lpstr>1_Default Design</vt:lpstr>
      <vt:lpstr>2_!mankiw</vt:lpstr>
      <vt:lpstr>Document</vt:lpstr>
      <vt:lpstr>FALLIMENTI DEL MERCATO</vt:lpstr>
      <vt:lpstr>L’efficienza del mercato</vt:lpstr>
      <vt:lpstr>Perché il Mercato fallisce?</vt:lpstr>
      <vt:lpstr>Incompletezza del Mercato</vt:lpstr>
      <vt:lpstr>I prezzi come segnali imperfetti</vt:lpstr>
      <vt:lpstr>Quando il sistema dei prezzi non funziona</vt:lpstr>
      <vt:lpstr>Esternalità</vt:lpstr>
      <vt:lpstr>Esternalità: una definizione</vt:lpstr>
      <vt:lpstr>Esternalità positive e negative</vt:lpstr>
      <vt:lpstr>Esternalità negative ed inefficienza del mercato</vt:lpstr>
      <vt:lpstr>Esternalità negativa nella produzione</vt:lpstr>
      <vt:lpstr>Presentazione standard di PowerPoint</vt:lpstr>
      <vt:lpstr>Presentazione standard di PowerPoint</vt:lpstr>
      <vt:lpstr>Presentazione standard di PowerPoint</vt:lpstr>
      <vt:lpstr>Presentazione standard di PowerPoint</vt:lpstr>
      <vt:lpstr>Esternalità positive nella produzione</vt:lpstr>
      <vt:lpstr>Presentazione standard di PowerPoint</vt:lpstr>
      <vt:lpstr>Presentazione standard di PowerPoint</vt:lpstr>
      <vt:lpstr>Come ottenere l’output efficiente? </vt:lpstr>
      <vt:lpstr>Presentazione standard di PowerPoint</vt:lpstr>
      <vt:lpstr>Presentazione standard di PowerPoint</vt:lpstr>
      <vt:lpstr>Presentazione standard di PowerPoint</vt:lpstr>
      <vt:lpstr>Presentazione standard di PowerPoint</vt:lpstr>
      <vt:lpstr>Tasse e sussidi pigouviani</vt:lpstr>
      <vt:lpstr>Pregi e difetti dell’approccio pigouviano</vt:lpstr>
      <vt:lpstr>Diritti di proprietà</vt:lpstr>
      <vt:lpstr>Il teorema di Coase</vt:lpstr>
      <vt:lpstr>Il teorema nel nostro esempio</vt:lpstr>
      <vt:lpstr>Il corollario del teorema di Coase</vt:lpstr>
      <vt:lpstr>Il significato del teorema di Coase</vt:lpstr>
      <vt:lpstr>I limiti del teorema di Coase</vt:lpstr>
      <vt:lpstr>Esternalità e politiche pubbliche</vt:lpstr>
      <vt:lpstr>Non è solo teoria… (1)</vt:lpstr>
      <vt:lpstr>Presentazione standard di PowerPoint</vt:lpstr>
      <vt:lpstr>Asimmetrie informative</vt:lpstr>
      <vt:lpstr>Le asimmetrie informative</vt:lpstr>
      <vt:lpstr>Informazione nascosta</vt:lpstr>
      <vt:lpstr>Il mercato dei “limoni”</vt:lpstr>
      <vt:lpstr>Soluzioni all’informazione nascosta</vt:lpstr>
      <vt:lpstr>Ancora i due approcci generali</vt:lpstr>
      <vt:lpstr>L’azione nascosta</vt:lpstr>
      <vt:lpstr>Un calciatore svogliato</vt:lpstr>
      <vt:lpstr>Dare un prezzo all’opportunismo</vt:lpstr>
      <vt:lpstr>Le asimmetrie informative ed il mercato del lavoro</vt:lpstr>
      <vt:lpstr>Dalla macro: la teoria dei salari di efficienza</vt:lpstr>
      <vt:lpstr>Soluzioni contrattuali all’azione nascosta</vt:lpstr>
      <vt:lpstr>Avversione al rischio e rifiuto del contratto</vt:lpstr>
      <vt:lpstr>Tornei tra agenti</vt:lpstr>
      <vt:lpstr>Le due asimmetrie insieme: il caso Marpalat</vt:lpstr>
      <vt:lpstr>Le due asimmetrie insieme: i mutui subprime</vt:lpstr>
      <vt:lpstr>Presentazione standard di PowerPoint</vt:lpstr>
      <vt:lpstr>Da studiare sul manuale</vt:lpstr>
      <vt:lpstr>Classificazione dei beni</vt:lpstr>
      <vt:lpstr>Due dimensioni per la classificazione dei beni</vt:lpstr>
      <vt:lpstr>Quattro tipi di bene</vt:lpstr>
      <vt:lpstr>La tabella dei beni</vt:lpstr>
      <vt:lpstr>Risorse comuni</vt:lpstr>
      <vt:lpstr>I beni pubblici</vt:lpstr>
      <vt:lpstr>Il problema del free-riding</vt:lpstr>
      <vt:lpstr>Presentazione standard di PowerPoint</vt:lpstr>
      <vt:lpstr>La quantità ottima di bene pubblico</vt:lpstr>
      <vt:lpstr>Presentazione standard di PowerPoint</vt:lpstr>
      <vt:lpstr>Analisi costi - benefici</vt:lpstr>
      <vt:lpstr>Beni meritori &amp; demeritori </vt:lpstr>
      <vt:lpstr>Beni di rete (network goods)</vt:lpstr>
      <vt:lpstr>Segnale di prezzo e qualità dei beni</vt:lpstr>
      <vt:lpstr>A cosa serve la pubblicità?</vt:lpstr>
    </vt:vector>
  </TitlesOfParts>
  <Company>Dip.to di Scienze Economiche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ESTERNALITA’</dc:title>
  <dc:creator>Giocoli</dc:creator>
  <cp:lastModifiedBy>nicola giocoli</cp:lastModifiedBy>
  <cp:revision>138</cp:revision>
  <dcterms:created xsi:type="dcterms:W3CDTF">2001-11-17T16:46:26Z</dcterms:created>
  <dcterms:modified xsi:type="dcterms:W3CDTF">2019-04-15T08:09:30Z</dcterms:modified>
</cp:coreProperties>
</file>