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Titolo Testo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uno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due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tre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quattro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Titolo Testo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uno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due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tre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quattro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Titolo Testo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Titolo Testo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uno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due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tre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quattro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Titolo Testo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Titolo Testo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uno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due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tre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quattro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Titolo Testo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Corpo livello uno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Corpo livello due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Corpo livello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Corpo livello quattro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uno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due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tre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quattro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Titolo Testo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uno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due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tre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Corpo livello quattro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Livello 5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4904">
              <a:defRPr sz="590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904">
                <a:solidFill>
                  <a:srgbClr val="FFFFFF"/>
                </a:solidFill>
              </a:rPr>
              <a:t>Redazione di un parere di diritto privato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xfrm>
            <a:off x="48964" y="87213"/>
            <a:ext cx="12906872" cy="9579174"/>
          </a:xfrm>
          <a:prstGeom prst="rect">
            <a:avLst/>
          </a:prstGeom>
        </p:spPr>
        <p:txBody>
          <a:bodyPr/>
          <a:lstStyle/>
          <a:p>
            <a:pPr lvl="0" marL="234315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Le regole del buon scrivere variano in funzione della “natura” del testo</a:t>
            </a:r>
            <a:endParaRPr sz="1476">
              <a:solidFill>
                <a:srgbClr val="FFFFFF"/>
              </a:solidFill>
            </a:endParaRPr>
          </a:p>
          <a:p>
            <a:pPr lvl="1" marL="46863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identificare correttamente quello che ci è richiesto, da chi, perché</a:t>
            </a:r>
            <a:endParaRPr sz="1476">
              <a:solidFill>
                <a:srgbClr val="FFFFFF"/>
              </a:solidFill>
            </a:endParaRPr>
          </a:p>
          <a:p>
            <a:pPr lvl="0" marL="234315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Parere: atto tecnico di un avvocato, richiesto da un soggetto (un cliente, attuale o potenziale) di illustrare lo stato del diritto vigente in relazione a un problema specifico</a:t>
            </a:r>
            <a:endParaRPr sz="1476">
              <a:solidFill>
                <a:srgbClr val="FFFFFF"/>
              </a:solidFill>
            </a:endParaRPr>
          </a:p>
          <a:p>
            <a:pPr lvl="1" marL="46863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Divisione in due parti: (a) istituti giuridici rilevanti (b) ai fini della soluzione </a:t>
            </a:r>
            <a:endParaRPr sz="1476">
              <a:solidFill>
                <a:srgbClr val="FFFFFF"/>
              </a:solidFill>
            </a:endParaRPr>
          </a:p>
          <a:p>
            <a:pPr lvl="1" marL="46863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Obbiettività</a:t>
            </a:r>
            <a:endParaRPr sz="1476">
              <a:solidFill>
                <a:srgbClr val="FFFFFF"/>
              </a:solidFill>
            </a:endParaRPr>
          </a:p>
          <a:p>
            <a:pPr lvl="2" marL="702944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se lo stato del diritto è incerto, bisogna esporre le soluzioni possibili, senza prendere posizione a favore o in contrario </a:t>
            </a:r>
            <a:endParaRPr sz="1476">
              <a:solidFill>
                <a:srgbClr val="FFFFFF"/>
              </a:solidFill>
            </a:endParaRPr>
          </a:p>
          <a:p>
            <a:pPr lvl="2" marL="702944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a differenza di un atto, il parere non mira a persuadere, ma descrivere in modo ragionato il diritto applicato: valutazioni personali, espressioni di sentimento (indignazione, speranza ecc.) vanno assolutamente evitate</a:t>
            </a:r>
            <a:endParaRPr sz="1476">
              <a:solidFill>
                <a:srgbClr val="FFFFFF"/>
              </a:solidFill>
            </a:endParaRPr>
          </a:p>
          <a:p>
            <a:pPr lvl="1" marL="46863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Coerenza logica e chiarezza espositiva: un buon parere deve essere redatto in modo da rendere immediatamente percepibile a chi legge il nesso tra (a) e (b)</a:t>
            </a:r>
            <a:endParaRPr sz="1476">
              <a:solidFill>
                <a:srgbClr val="FFFFFF"/>
              </a:solidFill>
            </a:endParaRPr>
          </a:p>
          <a:p>
            <a:pPr lvl="2" marL="702944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Principio di economia di mezzi: l’esposizione degli istituti giuridici deve essere limitata ai profili rilevanti per la soluzione del caso</a:t>
            </a:r>
            <a:endParaRPr sz="1476">
              <a:solidFill>
                <a:srgbClr val="FFFFFF"/>
              </a:solidFill>
            </a:endParaRPr>
          </a:p>
          <a:p>
            <a:pPr lvl="3" marL="93726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il percorso logico è inverso rispetto a quello espositivo</a:t>
            </a:r>
            <a:endParaRPr sz="1476">
              <a:solidFill>
                <a:srgbClr val="FFFFFF"/>
              </a:solidFill>
            </a:endParaRPr>
          </a:p>
          <a:p>
            <a:pPr lvl="4" marL="1171575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1) identificazione del problema; 2) selezione degli elementi dell’istituto giuridico utili per la soluzione </a:t>
            </a:r>
            <a:endParaRPr sz="1476">
              <a:solidFill>
                <a:srgbClr val="FFFFFF"/>
              </a:solidFill>
            </a:endParaRPr>
          </a:p>
          <a:p>
            <a:pPr lvl="2" marL="702944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Principio di efficacia: la scrittura deve veicolare con immediatezza i termini della questione e della soluzione proposta</a:t>
            </a:r>
            <a:endParaRPr sz="1476">
              <a:solidFill>
                <a:srgbClr val="FFFFFF"/>
              </a:solidFill>
            </a:endParaRPr>
          </a:p>
          <a:p>
            <a:pPr lvl="3" marL="93726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scrivere in modo semplice (frasi brevi: evitare lunghe circonlocuzioni), ma tecnico (espressioni gergali, giornalistiche, frasi fatte fanno una pessima impressione)</a:t>
            </a:r>
            <a:endParaRPr sz="1476">
              <a:solidFill>
                <a:srgbClr val="FFFFFF"/>
              </a:solidFill>
            </a:endParaRPr>
          </a:p>
          <a:p>
            <a:pPr lvl="3" marL="937260" indent="-234315" defTabSz="187452">
              <a:spcBef>
                <a:spcPts val="1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476">
                <a:solidFill>
                  <a:srgbClr val="FFFFFF"/>
                </a:solidFill>
              </a:rPr>
              <a:t>gli articoli del Codice non vanno trascritti, ma sintetizzati, e lo stesso vale per la giurisprudenza   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xfrm>
            <a:off x="257819" y="361255"/>
            <a:ext cx="12489162" cy="9031090"/>
          </a:xfrm>
          <a:prstGeom prst="rect">
            <a:avLst/>
          </a:prstGeom>
        </p:spPr>
        <p:txBody>
          <a:bodyPr/>
          <a:lstStyle/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Tizio, proprietario di due fondi contigui su ciascuno dei quali si trova una una cava di pietra, vende il fondo Tuscolano a “La Mineraria srl”, trattenendo per sé il fondo Carpeneto.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Nell’atto di vendita, regolarmente trascritto, è stabilito a favore dell’impresa acquirente la costituzione di un “diritto reale di servitù”, che le consente di estrarre pietra dalla cava che si trova sul fondo di proprietà del venditore.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“La Mineraria srl” sfrutta entrambe le cave di pietra per vari anni. Dopo qualche tempo, Tizio vende il fondo Carpeneto a Caio, il quale vorrebbe impedire lo sfruttamento del fondo da parte della “Mineraria srl”.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Assunte le vesti del legale di Caio, il candidato illustri le questioni sottese al caso in esame, evidenziando in particolare i profili relativi ai requisiti per la valida costituzione di una servitù prediale.” 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xfrm>
            <a:off x="287089" y="155773"/>
            <a:ext cx="12551669" cy="9442054"/>
          </a:xfrm>
          <a:prstGeom prst="rect">
            <a:avLst/>
          </a:prstGeom>
        </p:spPr>
        <p:txBody>
          <a:bodyPr/>
          <a:lstStyle/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“Tizio, proprietario di un terreno, concede a Caio, proprietario del fondo confinante, di parcheggiare la propria autovettura su una porzione del suo terreno.</a:t>
            </a:r>
            <a:endParaRPr sz="2088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Per formalizzare tale accordo gli stessi stipulano una scrittura privata in cui si legge che Tizio dichiara di costituire su una determinata porzione del suo fondo una servitù di parcheggio a beneficio del fondo di Caio, dietro pagamento di un corrispettivo in denaro.</a:t>
            </a:r>
            <a:endParaRPr sz="2088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Caio inizia dunque a parcheggiare la propria autovettura sul terreno di Tizio. dopo circa 2 anni Tizio vende il proprio terreno, nel frattempo divenuto edificabile, alla società Alfa , facendo espressa menzione nel contratto della servitù a suo tempo costituita a favore di Caio. Divenuta proprietaria, Alfa decide di construire sul terreno un albergo di ampia cubatura che dovrebbe comprendere anche l’area destinata al parcheggio di Caio.</a:t>
            </a:r>
            <a:endParaRPr sz="2088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Alfa tuttavia trova l’opposizione di Caio, che intende continuare ad usufruire del terreno per parcheggiarvi la propria autovettura in considerazione della servitù a suo tempo costituita a vantaggio del suo fondo e che egli ritiene opponibile ad Alfa non solo perchè non costituisce un diritto reale, ma anche perchè espressamente menzionatanel contratto stipulato tra Tizio e Alfa.</a:t>
            </a:r>
            <a:endParaRPr sz="2088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Assunte le vesti del legale della società Alfa, il candidato illustri le questioni sottese al caso in esame, evidenziando in particolare i profili relativi ai requisiti per la valida costituzione di una servitù prediale.”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